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87" r:id="rId3"/>
    <p:sldId id="288" r:id="rId4"/>
    <p:sldId id="316" r:id="rId5"/>
    <p:sldId id="326" r:id="rId6"/>
    <p:sldId id="336" r:id="rId7"/>
    <p:sldId id="325" r:id="rId8"/>
    <p:sldId id="335" r:id="rId9"/>
    <p:sldId id="327" r:id="rId10"/>
    <p:sldId id="328" r:id="rId11"/>
    <p:sldId id="318" r:id="rId12"/>
    <p:sldId id="329" r:id="rId13"/>
    <p:sldId id="334" r:id="rId14"/>
    <p:sldId id="320" r:id="rId15"/>
    <p:sldId id="330" r:id="rId16"/>
    <p:sldId id="332" r:id="rId17"/>
    <p:sldId id="333" r:id="rId18"/>
    <p:sldId id="323" r:id="rId19"/>
    <p:sldId id="321" r:id="rId20"/>
    <p:sldId id="322" r:id="rId21"/>
    <p:sldId id="280"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hBTVja/W2XWP+uh2g1rXjELcdH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494949"/>
    <a:srgbClr val="C2C2C2"/>
    <a:srgbClr val="FFFFFF"/>
    <a:srgbClr val="F4AF8B"/>
    <a:srgbClr val="41A92A"/>
    <a:srgbClr val="2483BE"/>
    <a:srgbClr val="EB706C"/>
    <a:srgbClr val="AF6A8A"/>
    <a:srgbClr val="036C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89BA71-0C0A-4BCE-B1A2-D369A3681AAD}">
  <a:tblStyle styleId="{9289BA71-0C0A-4BCE-B1A2-D369A3681AA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7"/>
    <p:restoredTop sz="88630"/>
  </p:normalViewPr>
  <p:slideViewPr>
    <p:cSldViewPr snapToGrid="0">
      <p:cViewPr varScale="1">
        <p:scale>
          <a:sx n="112" d="100"/>
          <a:sy n="112" d="100"/>
        </p:scale>
        <p:origin x="752" y="184"/>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72"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68"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6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Arial" panose="020B0604020202020204" pitchFamily="34" charset="0"/>
                <a:cs typeface="Arial" panose="020B0604020202020204" pitchFamily="34" charset="0"/>
              </a:rPr>
              <a:t>Heavy rainfall, combined with favorable antecedent ground conditions (frozen/snow-covered, or saturated) and a ripe snowpack, resulted in significant riverine flooding across New England. </a:t>
            </a:r>
          </a:p>
          <a:p>
            <a:pPr algn="l"/>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In some locations, e.g., the NH White Mountains extending into Western ME, received ~7–8” of rain that combined with ~2–3” of melted snow-water equivalent, to yield &gt;10” of “forcing” for streamflow flooding. </a:t>
            </a:r>
          </a:p>
          <a:p>
            <a:pPr algn="l"/>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270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329292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3" name="Google Shape;16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261418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3" name="Google Shape;16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01431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3" name="Google Shape;16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770434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3" name="Google Shape;16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89623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3" name="Google Shape;16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692368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3" name="Google Shape;16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75430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3" name="Google Shape;16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525528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3" name="Google Shape;16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27325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
        <p:cNvGrpSpPr/>
        <p:nvPr/>
      </p:nvGrpSpPr>
      <p:grpSpPr>
        <a:xfrm>
          <a:off x="0" y="0"/>
          <a:ext cx="0" cy="0"/>
          <a:chOff x="0" y="0"/>
          <a:chExt cx="0" cy="0"/>
        </a:xfrm>
      </p:grpSpPr>
      <p:sp>
        <p:nvSpPr>
          <p:cNvPr id="13" name="Google Shape;13;p29"/>
          <p:cNvSpPr txBox="1">
            <a:spLocks noGrp="1"/>
          </p:cNvSpPr>
          <p:nvPr>
            <p:ph type="title"/>
          </p:nvPr>
        </p:nvSpPr>
        <p:spPr>
          <a:xfrm>
            <a:off x="203200" y="219654"/>
            <a:ext cx="11772899" cy="7363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6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3836-BACD-BD5F-2432-009527ACD7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9B1ED0-3871-82C6-1F3E-5AD186C16C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6303-7EC7-0C07-EEBC-FE72E9785F72}"/>
              </a:ext>
            </a:extLst>
          </p:cNvPr>
          <p:cNvSpPr>
            <a:spLocks noGrp="1"/>
          </p:cNvSpPr>
          <p:nvPr>
            <p:ph type="dt" sz="half" idx="10"/>
          </p:nvPr>
        </p:nvSpPr>
        <p:spPr/>
        <p:txBody>
          <a:bodyPr/>
          <a:lstStyle/>
          <a:p>
            <a:fld id="{B3A1A150-230B-A14C-A63F-FA83E6D77EF3}" type="datetimeFigureOut">
              <a:rPr lang="en-US" smtClean="0"/>
              <a:t>9/17/24</a:t>
            </a:fld>
            <a:endParaRPr lang="en-US"/>
          </a:p>
        </p:txBody>
      </p:sp>
      <p:sp>
        <p:nvSpPr>
          <p:cNvPr id="5" name="Footer Placeholder 4">
            <a:extLst>
              <a:ext uri="{FF2B5EF4-FFF2-40B4-BE49-F238E27FC236}">
                <a16:creationId xmlns:a16="http://schemas.microsoft.com/office/drawing/2014/main" id="{348827D4-B3C5-BC45-C873-9FAC36F94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23247-63E0-F3CD-75ED-24514C96466C}"/>
              </a:ext>
            </a:extLst>
          </p:cNvPr>
          <p:cNvSpPr>
            <a:spLocks noGrp="1"/>
          </p:cNvSpPr>
          <p:nvPr>
            <p:ph type="sldNum" sz="quarter" idx="12"/>
          </p:nvPr>
        </p:nvSpPr>
        <p:spPr/>
        <p:txBody>
          <a:bodyPr/>
          <a:lstStyle/>
          <a:p>
            <a:fld id="{8F32B551-989A-6842-A6F2-DDCB233C536F}" type="slidenum">
              <a:rPr lang="en-US" smtClean="0"/>
              <a:t>‹#›</a:t>
            </a:fld>
            <a:endParaRPr lang="en-US"/>
          </a:p>
        </p:txBody>
      </p:sp>
    </p:spTree>
    <p:extLst>
      <p:ext uri="{BB962C8B-B14F-4D97-AF65-F5344CB8AC3E}">
        <p14:creationId xmlns:p14="http://schemas.microsoft.com/office/powerpoint/2010/main" val="3716353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222250" y="219654"/>
            <a:ext cx="11722099" cy="73631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36B8B"/>
              </a:buClr>
              <a:buSzPts val="32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222251" y="1163782"/>
            <a:ext cx="11722100" cy="457200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236B8B"/>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rgbClr val="236B8B"/>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rgbClr val="236B8B"/>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36B8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236B8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3" name="Picture 2" descr="A picture containing sky, outdoor, nature, rainbow&#10;&#10;Description automatically generated">
            <a:extLst>
              <a:ext uri="{FF2B5EF4-FFF2-40B4-BE49-F238E27FC236}">
                <a16:creationId xmlns:a16="http://schemas.microsoft.com/office/drawing/2014/main" id="{ACCAB753-FCB6-D641-52B7-28C23F16E24F}"/>
              </a:ext>
            </a:extLst>
          </p:cNvPr>
          <p:cNvPicPr>
            <a:picLocks noChangeAspect="1"/>
          </p:cNvPicPr>
          <p:nvPr/>
        </p:nvPicPr>
        <p:blipFill rotWithShape="1">
          <a:blip r:embed="rId3"/>
          <a:srcRect t="34926"/>
          <a:stretch/>
        </p:blipFill>
        <p:spPr>
          <a:xfrm>
            <a:off x="0" y="-1"/>
            <a:ext cx="12188952" cy="5948855"/>
          </a:xfrm>
          <a:prstGeom prst="rect">
            <a:avLst/>
          </a:prstGeom>
        </p:spPr>
      </p:pic>
      <p:sp>
        <p:nvSpPr>
          <p:cNvPr id="5" name="Google Shape;36;p1">
            <a:extLst>
              <a:ext uri="{FF2B5EF4-FFF2-40B4-BE49-F238E27FC236}">
                <a16:creationId xmlns:a16="http://schemas.microsoft.com/office/drawing/2014/main" id="{D6D642C6-6F54-9180-8364-2D35AEFF19BD}"/>
              </a:ext>
            </a:extLst>
          </p:cNvPr>
          <p:cNvSpPr txBox="1">
            <a:spLocks/>
          </p:cNvSpPr>
          <p:nvPr/>
        </p:nvSpPr>
        <p:spPr>
          <a:xfrm>
            <a:off x="384936" y="2032170"/>
            <a:ext cx="11587989" cy="110807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Clr>
                <a:srgbClr val="FFFFFF"/>
              </a:buClr>
              <a:buSzPts val="3200"/>
            </a:pPr>
            <a:r>
              <a:rPr lang="en-US" sz="3000" dirty="0">
                <a:solidFill>
                  <a:schemeClr val="bg1"/>
                </a:solidFill>
                <a:latin typeface="Arial" panose="020B0604020202020204" pitchFamily="34" charset="0"/>
                <a:cs typeface="Arial" panose="020B0604020202020204" pitchFamily="34" charset="0"/>
              </a:rPr>
              <a:t>Characteristics, Impacts, and Historical Perspectives of ARs along the U.S. East Coast during Winter 2023–2024</a:t>
            </a:r>
          </a:p>
        </p:txBody>
      </p:sp>
      <p:sp>
        <p:nvSpPr>
          <p:cNvPr id="6" name="Google Shape;37;p1">
            <a:extLst>
              <a:ext uri="{FF2B5EF4-FFF2-40B4-BE49-F238E27FC236}">
                <a16:creationId xmlns:a16="http://schemas.microsoft.com/office/drawing/2014/main" id="{F6840697-D2DD-D36F-B05A-17F130914A2B}"/>
              </a:ext>
            </a:extLst>
          </p:cNvPr>
          <p:cNvSpPr txBox="1">
            <a:spLocks/>
          </p:cNvSpPr>
          <p:nvPr/>
        </p:nvSpPr>
        <p:spPr>
          <a:xfrm>
            <a:off x="384936" y="3407212"/>
            <a:ext cx="11397616" cy="129883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133"/>
            </a:pPr>
            <a:r>
              <a:rPr lang="en-US" sz="2000" b="1" dirty="0">
                <a:solidFill>
                  <a:schemeClr val="bg1"/>
                </a:solidFill>
                <a:latin typeface="Arial" panose="020B0604020202020204" pitchFamily="34" charset="0"/>
                <a:cs typeface="Arial" panose="020B0604020202020204" pitchFamily="34" charset="0"/>
              </a:rPr>
              <a:t>Jason M. Cordeira</a:t>
            </a:r>
            <a:r>
              <a:rPr lang="en-US" sz="2000" b="1" baseline="30000" dirty="0">
                <a:solidFill>
                  <a:schemeClr val="bg1"/>
                </a:solidFill>
                <a:latin typeface="Arial" panose="020B0604020202020204" pitchFamily="34" charset="0"/>
                <a:cs typeface="Arial" panose="020B0604020202020204" pitchFamily="34" charset="0"/>
              </a:rPr>
              <a:t>1</a:t>
            </a:r>
            <a:r>
              <a:rPr lang="en-US" sz="2000" b="1" dirty="0">
                <a:solidFill>
                  <a:schemeClr val="bg1"/>
                </a:solidFill>
                <a:latin typeface="Arial" panose="020B0604020202020204" pitchFamily="34" charset="0"/>
                <a:cs typeface="Arial" panose="020B0604020202020204" pitchFamily="34" charset="0"/>
              </a:rPr>
              <a:t>, Nicholas D. Metz</a:t>
            </a:r>
            <a:r>
              <a:rPr lang="en-US" sz="2000" b="1" baseline="30000" dirty="0">
                <a:solidFill>
                  <a:schemeClr val="bg1"/>
                </a:solidFill>
                <a:latin typeface="Arial" panose="020B0604020202020204" pitchFamily="34" charset="0"/>
                <a:cs typeface="Arial" panose="020B0604020202020204" pitchFamily="34" charset="0"/>
              </a:rPr>
              <a:t>2</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Xun</a:t>
            </a:r>
            <a:r>
              <a:rPr lang="en-US" sz="2000" b="1" dirty="0">
                <a:solidFill>
                  <a:schemeClr val="bg1"/>
                </a:solidFill>
                <a:latin typeface="Arial" panose="020B0604020202020204" pitchFamily="34" charset="0"/>
                <a:cs typeface="Arial" panose="020B0604020202020204" pitchFamily="34" charset="0"/>
              </a:rPr>
              <a:t> Zou</a:t>
            </a:r>
            <a:r>
              <a:rPr lang="en-US" sz="2000" b="1" baseline="30000" dirty="0">
                <a:solidFill>
                  <a:schemeClr val="bg1"/>
                </a:solidFill>
                <a:latin typeface="Arial" panose="020B0604020202020204" pitchFamily="34" charset="0"/>
                <a:cs typeface="Arial" panose="020B0604020202020204" pitchFamily="34" charset="0"/>
              </a:rPr>
              <a:t>1</a:t>
            </a:r>
            <a:r>
              <a:rPr lang="en-US" sz="2000" b="1" dirty="0">
                <a:solidFill>
                  <a:schemeClr val="bg1"/>
                </a:solidFill>
                <a:latin typeface="Arial" panose="020B0604020202020204" pitchFamily="34" charset="0"/>
                <a:cs typeface="Arial" panose="020B0604020202020204" pitchFamily="34" charset="0"/>
              </a:rPr>
              <a:t>, Emily A. Slinskey</a:t>
            </a:r>
            <a:r>
              <a:rPr lang="en-US" sz="2000" b="1" baseline="30000" dirty="0">
                <a:solidFill>
                  <a:schemeClr val="bg1"/>
                </a:solidFill>
                <a:latin typeface="Arial" panose="020B0604020202020204" pitchFamily="34" charset="0"/>
                <a:cs typeface="Arial" panose="020B0604020202020204" pitchFamily="34" charset="0"/>
              </a:rPr>
              <a:t>1</a:t>
            </a:r>
            <a:r>
              <a:rPr lang="en-US" sz="2000" b="1" dirty="0">
                <a:solidFill>
                  <a:schemeClr val="bg1"/>
                </a:solidFill>
                <a:latin typeface="Arial" panose="020B0604020202020204" pitchFamily="34" charset="0"/>
                <a:cs typeface="Arial" panose="020B0604020202020204" pitchFamily="34" charset="0"/>
              </a:rPr>
              <a:t>, and F. Martin Ralph</a:t>
            </a:r>
            <a:r>
              <a:rPr lang="en-US" sz="2000" b="1" baseline="30000" dirty="0">
                <a:solidFill>
                  <a:schemeClr val="bg1"/>
                </a:solidFill>
                <a:latin typeface="Arial" panose="020B0604020202020204" pitchFamily="34" charset="0"/>
                <a:cs typeface="Arial" panose="020B0604020202020204" pitchFamily="34" charset="0"/>
              </a:rPr>
              <a:t>1</a:t>
            </a:r>
            <a:endParaRPr lang="en-US" sz="2000" b="1" dirty="0">
              <a:solidFill>
                <a:schemeClr val="bg1"/>
              </a:solidFill>
              <a:latin typeface="Arial" panose="020B0604020202020204" pitchFamily="34" charset="0"/>
              <a:cs typeface="Arial" panose="020B0604020202020204" pitchFamily="34" charset="0"/>
            </a:endParaRPr>
          </a:p>
          <a:p>
            <a:pPr algn="ctr">
              <a:buSzPts val="2133"/>
            </a:pPr>
            <a:r>
              <a:rPr lang="en-US" sz="1100" i="1" baseline="30000" dirty="0">
                <a:solidFill>
                  <a:schemeClr val="bg1"/>
                </a:solidFill>
                <a:latin typeface="Arial" panose="020B0604020202020204" pitchFamily="34" charset="0"/>
                <a:cs typeface="Arial" panose="020B0604020202020204" pitchFamily="34" charset="0"/>
              </a:rPr>
              <a:t>1</a:t>
            </a:r>
            <a:r>
              <a:rPr lang="en-US" sz="1100" i="1" dirty="0">
                <a:solidFill>
                  <a:schemeClr val="bg1"/>
                </a:solidFill>
                <a:latin typeface="Arial" panose="020B0604020202020204" pitchFamily="34" charset="0"/>
                <a:cs typeface="Arial" panose="020B0604020202020204" pitchFamily="34" charset="0"/>
              </a:rPr>
              <a:t>Center for Western Weather &amp; Water Extremes (CW3E), Scripps Institution of Oceanography at UC San Diego</a:t>
            </a:r>
          </a:p>
          <a:p>
            <a:pPr algn="ctr">
              <a:buSzPts val="2133"/>
            </a:pPr>
            <a:r>
              <a:rPr lang="en-US" sz="1100" i="1" dirty="0">
                <a:solidFill>
                  <a:schemeClr val="bg1"/>
                </a:solidFill>
                <a:latin typeface="Arial" panose="020B0604020202020204" pitchFamily="34" charset="0"/>
                <a:cs typeface="Arial" panose="020B0604020202020204" pitchFamily="34" charset="0"/>
              </a:rPr>
              <a:t>2Hobart and William Smith Colleges, Geneva, NY</a:t>
            </a:r>
          </a:p>
          <a:p>
            <a:pPr algn="ctr">
              <a:buSzPts val="2133"/>
            </a:pPr>
            <a:r>
              <a:rPr lang="en-US" sz="1200" i="1" dirty="0">
                <a:solidFill>
                  <a:schemeClr val="bg1"/>
                </a:solidFill>
                <a:latin typeface="Arial" panose="020B0604020202020204" pitchFamily="34" charset="0"/>
                <a:cs typeface="Arial" panose="020B0604020202020204" pitchFamily="34" charset="0"/>
              </a:rPr>
              <a:t>Special Thanks also to Alicia Bentley (NOAA/NWS/NCEP/EMC)</a:t>
            </a:r>
          </a:p>
          <a:p>
            <a:pPr algn="ctr">
              <a:buSzPts val="2133"/>
            </a:pPr>
            <a:endParaRPr lang="en-US" sz="1200" i="1" dirty="0">
              <a:solidFill>
                <a:schemeClr val="bg1"/>
              </a:solidFill>
              <a:latin typeface="Arial" panose="020B0604020202020204" pitchFamily="34" charset="0"/>
              <a:cs typeface="Arial" panose="020B0604020202020204" pitchFamily="34" charset="0"/>
            </a:endParaRPr>
          </a:p>
          <a:p>
            <a:pPr algn="ctr">
              <a:buSzPts val="2133"/>
            </a:pPr>
            <a:r>
              <a:rPr lang="en-US" sz="1200" i="1" dirty="0">
                <a:solidFill>
                  <a:schemeClr val="bg1"/>
                </a:solidFill>
                <a:latin typeface="Arial" panose="020B0604020202020204" pitchFamily="34" charset="0"/>
                <a:cs typeface="Arial" panose="020B0604020202020204" pitchFamily="34" charset="0"/>
              </a:rPr>
              <a:t>Funding provided by </a:t>
            </a:r>
            <a:r>
              <a:rPr lang="en-US" sz="1200" b="0" i="1" u="none" strike="noStrike" dirty="0">
                <a:solidFill>
                  <a:schemeClr val="bg1"/>
                </a:solidFill>
                <a:effectLst/>
                <a:latin typeface="Arial" panose="020B0604020202020204" pitchFamily="34" charset="0"/>
              </a:rPr>
              <a:t>NOAA, awarded to the </a:t>
            </a:r>
          </a:p>
          <a:p>
            <a:pPr algn="ctr">
              <a:buSzPts val="2133"/>
            </a:pPr>
            <a:r>
              <a:rPr lang="en-US" sz="1200" b="0" i="1" u="none" strike="noStrike" dirty="0">
                <a:solidFill>
                  <a:schemeClr val="bg1"/>
                </a:solidFill>
                <a:effectLst/>
                <a:latin typeface="Arial" panose="020B0604020202020204" pitchFamily="34" charset="0"/>
              </a:rPr>
              <a:t>Cooperative Institute for Research to Operations in Hydrology (CIROH) </a:t>
            </a:r>
          </a:p>
          <a:p>
            <a:pPr algn="ctr">
              <a:buSzPts val="2133"/>
            </a:pPr>
            <a:r>
              <a:rPr lang="en-US" sz="1200" b="0" i="1" u="none" strike="noStrike" dirty="0">
                <a:solidFill>
                  <a:schemeClr val="bg1"/>
                </a:solidFill>
                <a:effectLst/>
                <a:latin typeface="Arial" panose="020B0604020202020204" pitchFamily="34" charset="0"/>
              </a:rPr>
              <a:t>through the NOAA Cooperative Agreement with The University of Alabama (NA22NWS4320003) </a:t>
            </a:r>
            <a:endParaRPr lang="en-US" sz="1200" i="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FACF48-E3C1-FCBA-FD45-9D4307629C8E}"/>
              </a:ext>
            </a:extLst>
          </p:cNvPr>
          <p:cNvSpPr txBox="1"/>
          <p:nvPr/>
        </p:nvSpPr>
        <p:spPr>
          <a:xfrm>
            <a:off x="6716110" y="5294889"/>
            <a:ext cx="5445410" cy="646331"/>
          </a:xfrm>
          <a:prstGeom prst="rect">
            <a:avLst/>
          </a:prstGeom>
          <a:noFill/>
        </p:spPr>
        <p:txBody>
          <a:bodyPr wrap="square" rtlCol="0">
            <a:spAutoFit/>
          </a:bodyPr>
          <a:lstStyle/>
          <a:p>
            <a:pPr algn="r"/>
            <a:r>
              <a:rPr lang="en-US" sz="1800" dirty="0">
                <a:solidFill>
                  <a:schemeClr val="bg1"/>
                </a:solidFill>
                <a:latin typeface="Arial" panose="020B0604020202020204" pitchFamily="34" charset="0"/>
                <a:cs typeface="Arial" panose="020B0604020202020204" pitchFamily="34" charset="0"/>
              </a:rPr>
              <a:t>Tri-State Weather Conference</a:t>
            </a:r>
          </a:p>
          <a:p>
            <a:pPr algn="r"/>
            <a:r>
              <a:rPr lang="en-US" sz="1800" dirty="0">
                <a:solidFill>
                  <a:schemeClr val="bg1"/>
                </a:solidFill>
                <a:latin typeface="Arial" panose="020B0604020202020204" pitchFamily="34" charset="0"/>
                <a:cs typeface="Arial" panose="020B0604020202020204" pitchFamily="34" charset="0"/>
              </a:rPr>
              <a:t>21 September 2024 | Danbury, CT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2" name="Title 1">
            <a:extLst>
              <a:ext uri="{FF2B5EF4-FFF2-40B4-BE49-F238E27FC236}">
                <a16:creationId xmlns:a16="http://schemas.microsoft.com/office/drawing/2014/main" id="{92632B75-0146-106B-AD49-368B98865E5B}"/>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18 December 2023 Event Rank</a:t>
            </a:r>
          </a:p>
        </p:txBody>
      </p:sp>
      <p:pic>
        <p:nvPicPr>
          <p:cNvPr id="38" name="Picture 37" descr="A map of the united states&#10;&#10;Description automatically generated">
            <a:extLst>
              <a:ext uri="{FF2B5EF4-FFF2-40B4-BE49-F238E27FC236}">
                <a16:creationId xmlns:a16="http://schemas.microsoft.com/office/drawing/2014/main" id="{20B3F8FF-7480-A77E-757B-EDDBD0E559F6}"/>
              </a:ext>
            </a:extLst>
          </p:cNvPr>
          <p:cNvPicPr>
            <a:picLocks noChangeAspect="1"/>
          </p:cNvPicPr>
          <p:nvPr/>
        </p:nvPicPr>
        <p:blipFill rotWithShape="1">
          <a:blip r:embed="rId3"/>
          <a:srcRect l="21812" t="13044" r="14947" b="8411"/>
          <a:stretch/>
        </p:blipFill>
        <p:spPr>
          <a:xfrm>
            <a:off x="106680" y="673320"/>
            <a:ext cx="5913657" cy="5214134"/>
          </a:xfrm>
          <a:prstGeom prst="rect">
            <a:avLst/>
          </a:prstGeom>
        </p:spPr>
      </p:pic>
      <p:pic>
        <p:nvPicPr>
          <p:cNvPr id="46" name="Picture 45">
            <a:extLst>
              <a:ext uri="{FF2B5EF4-FFF2-40B4-BE49-F238E27FC236}">
                <a16:creationId xmlns:a16="http://schemas.microsoft.com/office/drawing/2014/main" id="{2042F9C6-4374-43CE-F59B-88754D60757D}"/>
              </a:ext>
            </a:extLst>
          </p:cNvPr>
          <p:cNvPicPr>
            <a:picLocks noChangeAspect="1"/>
          </p:cNvPicPr>
          <p:nvPr/>
        </p:nvPicPr>
        <p:blipFill rotWithShape="1">
          <a:blip r:embed="rId4"/>
          <a:srcRect l="21783" t="13044" r="14953" b="8411"/>
          <a:stretch/>
        </p:blipFill>
        <p:spPr>
          <a:xfrm>
            <a:off x="6171663" y="673320"/>
            <a:ext cx="5913657" cy="5214134"/>
          </a:xfrm>
          <a:prstGeom prst="rect">
            <a:avLst/>
          </a:prstGeom>
        </p:spPr>
      </p:pic>
      <p:sp>
        <p:nvSpPr>
          <p:cNvPr id="48" name="Rectangle 47">
            <a:extLst>
              <a:ext uri="{FF2B5EF4-FFF2-40B4-BE49-F238E27FC236}">
                <a16:creationId xmlns:a16="http://schemas.microsoft.com/office/drawing/2014/main" id="{907F0DE3-CDD9-63AA-A93B-7C7F14B2D312}"/>
              </a:ext>
            </a:extLst>
          </p:cNvPr>
          <p:cNvSpPr/>
          <p:nvPr/>
        </p:nvSpPr>
        <p:spPr>
          <a:xfrm>
            <a:off x="4788802" y="3633925"/>
            <a:ext cx="1141407" cy="215016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0391E12-68CE-92BE-8D5B-E40E8ACD069B}"/>
              </a:ext>
            </a:extLst>
          </p:cNvPr>
          <p:cNvSpPr/>
          <p:nvPr/>
        </p:nvSpPr>
        <p:spPr>
          <a:xfrm>
            <a:off x="4893623" y="3769245"/>
            <a:ext cx="332509" cy="31711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6E10842-F0C8-66C1-6431-ADA09F145DBF}"/>
              </a:ext>
            </a:extLst>
          </p:cNvPr>
          <p:cNvSpPr/>
          <p:nvPr/>
        </p:nvSpPr>
        <p:spPr>
          <a:xfrm>
            <a:off x="4893623" y="4153270"/>
            <a:ext cx="332509" cy="317110"/>
          </a:xfrm>
          <a:prstGeom prst="rect">
            <a:avLst/>
          </a:prstGeom>
          <a:solidFill>
            <a:srgbClr val="F4AF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DAA5BC4-FEFC-BBF2-92B6-802915258BD6}"/>
              </a:ext>
            </a:extLst>
          </p:cNvPr>
          <p:cNvSpPr/>
          <p:nvPr/>
        </p:nvSpPr>
        <p:spPr>
          <a:xfrm>
            <a:off x="4893623" y="4537295"/>
            <a:ext cx="332509" cy="31711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6C29BE8-9587-B32E-8C15-C1B30781D427}"/>
              </a:ext>
            </a:extLst>
          </p:cNvPr>
          <p:cNvSpPr/>
          <p:nvPr/>
        </p:nvSpPr>
        <p:spPr>
          <a:xfrm>
            <a:off x="4893623" y="4921320"/>
            <a:ext cx="332509" cy="317110"/>
          </a:xfrm>
          <a:prstGeom prst="rect">
            <a:avLst/>
          </a:prstGeom>
          <a:solidFill>
            <a:srgbClr val="C2C2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D2C82D4-C657-F795-8BEB-D038E1444C18}"/>
              </a:ext>
            </a:extLst>
          </p:cNvPr>
          <p:cNvSpPr/>
          <p:nvPr/>
        </p:nvSpPr>
        <p:spPr>
          <a:xfrm>
            <a:off x="4893623" y="5305345"/>
            <a:ext cx="332509" cy="317110"/>
          </a:xfrm>
          <a:prstGeom prst="rect">
            <a:avLst/>
          </a:prstGeom>
          <a:solidFill>
            <a:srgbClr val="4949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E53E1749-9FD1-70D6-51E7-FF1C0D1D774E}"/>
              </a:ext>
            </a:extLst>
          </p:cNvPr>
          <p:cNvSpPr txBox="1"/>
          <p:nvPr/>
        </p:nvSpPr>
        <p:spPr>
          <a:xfrm>
            <a:off x="5260695" y="3778578"/>
            <a:ext cx="532518" cy="307777"/>
          </a:xfrm>
          <a:prstGeom prst="rect">
            <a:avLst/>
          </a:prstGeom>
          <a:noFill/>
        </p:spPr>
        <p:txBody>
          <a:bodyPr wrap="none" rtlCol="0">
            <a:spAutoFit/>
          </a:bodyPr>
          <a:lstStyle/>
          <a:p>
            <a:r>
              <a:rPr lang="en-US" dirty="0"/>
              <a:t>1–2 </a:t>
            </a:r>
          </a:p>
        </p:txBody>
      </p:sp>
      <p:sp>
        <p:nvSpPr>
          <p:cNvPr id="55" name="TextBox 54">
            <a:extLst>
              <a:ext uri="{FF2B5EF4-FFF2-40B4-BE49-F238E27FC236}">
                <a16:creationId xmlns:a16="http://schemas.microsoft.com/office/drawing/2014/main" id="{CB4B7D85-B346-11F1-85DD-4B5A1EB2446F}"/>
              </a:ext>
            </a:extLst>
          </p:cNvPr>
          <p:cNvSpPr txBox="1"/>
          <p:nvPr/>
        </p:nvSpPr>
        <p:spPr>
          <a:xfrm>
            <a:off x="5260695" y="4148205"/>
            <a:ext cx="482824" cy="307777"/>
          </a:xfrm>
          <a:prstGeom prst="rect">
            <a:avLst/>
          </a:prstGeom>
          <a:noFill/>
        </p:spPr>
        <p:txBody>
          <a:bodyPr wrap="none" rtlCol="0">
            <a:spAutoFit/>
          </a:bodyPr>
          <a:lstStyle/>
          <a:p>
            <a:r>
              <a:rPr lang="en-US" dirty="0"/>
              <a:t>3–5</a:t>
            </a:r>
          </a:p>
        </p:txBody>
      </p:sp>
      <p:sp>
        <p:nvSpPr>
          <p:cNvPr id="56" name="TextBox 55">
            <a:extLst>
              <a:ext uri="{FF2B5EF4-FFF2-40B4-BE49-F238E27FC236}">
                <a16:creationId xmlns:a16="http://schemas.microsoft.com/office/drawing/2014/main" id="{202EBA80-1F7B-7CDF-33D3-23AEBD287BDD}"/>
              </a:ext>
            </a:extLst>
          </p:cNvPr>
          <p:cNvSpPr txBox="1"/>
          <p:nvPr/>
        </p:nvSpPr>
        <p:spPr>
          <a:xfrm>
            <a:off x="5260695" y="4548068"/>
            <a:ext cx="582211" cy="307777"/>
          </a:xfrm>
          <a:prstGeom prst="rect">
            <a:avLst/>
          </a:prstGeom>
          <a:noFill/>
        </p:spPr>
        <p:txBody>
          <a:bodyPr wrap="none" rtlCol="0">
            <a:spAutoFit/>
          </a:bodyPr>
          <a:lstStyle/>
          <a:p>
            <a:r>
              <a:rPr lang="en-US" dirty="0"/>
              <a:t>6–10</a:t>
            </a:r>
          </a:p>
        </p:txBody>
      </p:sp>
      <p:sp>
        <p:nvSpPr>
          <p:cNvPr id="57" name="TextBox 56">
            <a:extLst>
              <a:ext uri="{FF2B5EF4-FFF2-40B4-BE49-F238E27FC236}">
                <a16:creationId xmlns:a16="http://schemas.microsoft.com/office/drawing/2014/main" id="{A5D3FB7D-F48D-19D3-46FA-111015F0E281}"/>
              </a:ext>
            </a:extLst>
          </p:cNvPr>
          <p:cNvSpPr txBox="1"/>
          <p:nvPr/>
        </p:nvSpPr>
        <p:spPr>
          <a:xfrm>
            <a:off x="5260695" y="4917695"/>
            <a:ext cx="681597" cy="307777"/>
          </a:xfrm>
          <a:prstGeom prst="rect">
            <a:avLst/>
          </a:prstGeom>
          <a:noFill/>
        </p:spPr>
        <p:txBody>
          <a:bodyPr wrap="none" rtlCol="0">
            <a:spAutoFit/>
          </a:bodyPr>
          <a:lstStyle/>
          <a:p>
            <a:r>
              <a:rPr lang="en-US" dirty="0"/>
              <a:t>11–20</a:t>
            </a:r>
          </a:p>
        </p:txBody>
      </p:sp>
      <p:sp>
        <p:nvSpPr>
          <p:cNvPr id="58" name="TextBox 57">
            <a:extLst>
              <a:ext uri="{FF2B5EF4-FFF2-40B4-BE49-F238E27FC236}">
                <a16:creationId xmlns:a16="http://schemas.microsoft.com/office/drawing/2014/main" id="{80E10D93-9627-F0A7-BE50-3B9BD2370E20}"/>
              </a:ext>
            </a:extLst>
          </p:cNvPr>
          <p:cNvSpPr txBox="1"/>
          <p:nvPr/>
        </p:nvSpPr>
        <p:spPr>
          <a:xfrm>
            <a:off x="5260695" y="5287322"/>
            <a:ext cx="487634" cy="307777"/>
          </a:xfrm>
          <a:prstGeom prst="rect">
            <a:avLst/>
          </a:prstGeom>
          <a:noFill/>
        </p:spPr>
        <p:txBody>
          <a:bodyPr wrap="none" rtlCol="0">
            <a:spAutoFit/>
          </a:bodyPr>
          <a:lstStyle/>
          <a:p>
            <a:r>
              <a:rPr lang="en-US" dirty="0"/>
              <a:t>21+</a:t>
            </a:r>
          </a:p>
        </p:txBody>
      </p:sp>
      <p:sp>
        <p:nvSpPr>
          <p:cNvPr id="70" name="Rectangle 69">
            <a:extLst>
              <a:ext uri="{FF2B5EF4-FFF2-40B4-BE49-F238E27FC236}">
                <a16:creationId xmlns:a16="http://schemas.microsoft.com/office/drawing/2014/main" id="{81C34CA7-5086-368E-9C64-5901D45FC2E1}"/>
              </a:ext>
            </a:extLst>
          </p:cNvPr>
          <p:cNvSpPr/>
          <p:nvPr/>
        </p:nvSpPr>
        <p:spPr>
          <a:xfrm>
            <a:off x="10826613" y="3633925"/>
            <a:ext cx="1141407" cy="215016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51C2050-936E-D140-0FB6-4A6179ED509D}"/>
              </a:ext>
            </a:extLst>
          </p:cNvPr>
          <p:cNvSpPr/>
          <p:nvPr/>
        </p:nvSpPr>
        <p:spPr>
          <a:xfrm>
            <a:off x="10931434" y="3769245"/>
            <a:ext cx="332509" cy="31711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7350791-D1C3-BA70-D0F0-BC79D837887D}"/>
              </a:ext>
            </a:extLst>
          </p:cNvPr>
          <p:cNvSpPr/>
          <p:nvPr/>
        </p:nvSpPr>
        <p:spPr>
          <a:xfrm>
            <a:off x="10931434" y="4153270"/>
            <a:ext cx="332509" cy="317110"/>
          </a:xfrm>
          <a:prstGeom prst="rect">
            <a:avLst/>
          </a:prstGeom>
          <a:solidFill>
            <a:srgbClr val="F4AF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E093F34-2880-9FD2-5B68-774732778ADE}"/>
              </a:ext>
            </a:extLst>
          </p:cNvPr>
          <p:cNvSpPr/>
          <p:nvPr/>
        </p:nvSpPr>
        <p:spPr>
          <a:xfrm>
            <a:off x="10931434" y="4537295"/>
            <a:ext cx="332509" cy="31711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0D7510E-B28E-2361-8B66-8BC00277A074}"/>
              </a:ext>
            </a:extLst>
          </p:cNvPr>
          <p:cNvSpPr/>
          <p:nvPr/>
        </p:nvSpPr>
        <p:spPr>
          <a:xfrm>
            <a:off x="10931434" y="4921320"/>
            <a:ext cx="332509" cy="317110"/>
          </a:xfrm>
          <a:prstGeom prst="rect">
            <a:avLst/>
          </a:prstGeom>
          <a:solidFill>
            <a:srgbClr val="C2C2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0E41E64-E329-41F7-982C-7708B670B22B}"/>
              </a:ext>
            </a:extLst>
          </p:cNvPr>
          <p:cNvSpPr/>
          <p:nvPr/>
        </p:nvSpPr>
        <p:spPr>
          <a:xfrm>
            <a:off x="10931434" y="5305345"/>
            <a:ext cx="332509" cy="317110"/>
          </a:xfrm>
          <a:prstGeom prst="rect">
            <a:avLst/>
          </a:prstGeom>
          <a:solidFill>
            <a:srgbClr val="4949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A661D52E-0BB5-7D24-3106-D2C971CACA11}"/>
              </a:ext>
            </a:extLst>
          </p:cNvPr>
          <p:cNvSpPr txBox="1"/>
          <p:nvPr/>
        </p:nvSpPr>
        <p:spPr>
          <a:xfrm>
            <a:off x="11298506" y="3778578"/>
            <a:ext cx="532518" cy="307777"/>
          </a:xfrm>
          <a:prstGeom prst="rect">
            <a:avLst/>
          </a:prstGeom>
          <a:noFill/>
        </p:spPr>
        <p:txBody>
          <a:bodyPr wrap="none" rtlCol="0">
            <a:spAutoFit/>
          </a:bodyPr>
          <a:lstStyle/>
          <a:p>
            <a:r>
              <a:rPr lang="en-US" dirty="0"/>
              <a:t>1–2 </a:t>
            </a:r>
          </a:p>
        </p:txBody>
      </p:sp>
      <p:sp>
        <p:nvSpPr>
          <p:cNvPr id="77" name="TextBox 76">
            <a:extLst>
              <a:ext uri="{FF2B5EF4-FFF2-40B4-BE49-F238E27FC236}">
                <a16:creationId xmlns:a16="http://schemas.microsoft.com/office/drawing/2014/main" id="{AA07E2F1-AC42-338D-F266-5C95F7A2F2AD}"/>
              </a:ext>
            </a:extLst>
          </p:cNvPr>
          <p:cNvSpPr txBox="1"/>
          <p:nvPr/>
        </p:nvSpPr>
        <p:spPr>
          <a:xfrm>
            <a:off x="11298506" y="4148205"/>
            <a:ext cx="482824" cy="307777"/>
          </a:xfrm>
          <a:prstGeom prst="rect">
            <a:avLst/>
          </a:prstGeom>
          <a:noFill/>
        </p:spPr>
        <p:txBody>
          <a:bodyPr wrap="none" rtlCol="0">
            <a:spAutoFit/>
          </a:bodyPr>
          <a:lstStyle/>
          <a:p>
            <a:r>
              <a:rPr lang="en-US" dirty="0"/>
              <a:t>3–5</a:t>
            </a:r>
          </a:p>
        </p:txBody>
      </p:sp>
      <p:sp>
        <p:nvSpPr>
          <p:cNvPr id="78" name="TextBox 77">
            <a:extLst>
              <a:ext uri="{FF2B5EF4-FFF2-40B4-BE49-F238E27FC236}">
                <a16:creationId xmlns:a16="http://schemas.microsoft.com/office/drawing/2014/main" id="{F9FD773A-42CF-7CFE-BDFA-2E600BE771B9}"/>
              </a:ext>
            </a:extLst>
          </p:cNvPr>
          <p:cNvSpPr txBox="1"/>
          <p:nvPr/>
        </p:nvSpPr>
        <p:spPr>
          <a:xfrm>
            <a:off x="11298506" y="4548068"/>
            <a:ext cx="582211" cy="307777"/>
          </a:xfrm>
          <a:prstGeom prst="rect">
            <a:avLst/>
          </a:prstGeom>
          <a:noFill/>
        </p:spPr>
        <p:txBody>
          <a:bodyPr wrap="none" rtlCol="0">
            <a:spAutoFit/>
          </a:bodyPr>
          <a:lstStyle/>
          <a:p>
            <a:r>
              <a:rPr lang="en-US" dirty="0"/>
              <a:t>6–10</a:t>
            </a:r>
          </a:p>
        </p:txBody>
      </p:sp>
      <p:sp>
        <p:nvSpPr>
          <p:cNvPr id="79" name="TextBox 78">
            <a:extLst>
              <a:ext uri="{FF2B5EF4-FFF2-40B4-BE49-F238E27FC236}">
                <a16:creationId xmlns:a16="http://schemas.microsoft.com/office/drawing/2014/main" id="{97DD7A30-3422-EB35-4D6D-B8E6F5051136}"/>
              </a:ext>
            </a:extLst>
          </p:cNvPr>
          <p:cNvSpPr txBox="1"/>
          <p:nvPr/>
        </p:nvSpPr>
        <p:spPr>
          <a:xfrm>
            <a:off x="11298506" y="4917695"/>
            <a:ext cx="681597" cy="307777"/>
          </a:xfrm>
          <a:prstGeom prst="rect">
            <a:avLst/>
          </a:prstGeom>
          <a:noFill/>
        </p:spPr>
        <p:txBody>
          <a:bodyPr wrap="none" rtlCol="0">
            <a:spAutoFit/>
          </a:bodyPr>
          <a:lstStyle/>
          <a:p>
            <a:r>
              <a:rPr lang="en-US" dirty="0"/>
              <a:t>11–20</a:t>
            </a:r>
          </a:p>
        </p:txBody>
      </p:sp>
      <p:sp>
        <p:nvSpPr>
          <p:cNvPr id="80" name="TextBox 79">
            <a:extLst>
              <a:ext uri="{FF2B5EF4-FFF2-40B4-BE49-F238E27FC236}">
                <a16:creationId xmlns:a16="http://schemas.microsoft.com/office/drawing/2014/main" id="{A00ACD08-5FEC-2246-DF00-F30E737F139B}"/>
              </a:ext>
            </a:extLst>
          </p:cNvPr>
          <p:cNvSpPr txBox="1"/>
          <p:nvPr/>
        </p:nvSpPr>
        <p:spPr>
          <a:xfrm>
            <a:off x="11298506" y="5287322"/>
            <a:ext cx="487634" cy="307777"/>
          </a:xfrm>
          <a:prstGeom prst="rect">
            <a:avLst/>
          </a:prstGeom>
          <a:noFill/>
        </p:spPr>
        <p:txBody>
          <a:bodyPr wrap="none" rtlCol="0">
            <a:spAutoFit/>
          </a:bodyPr>
          <a:lstStyle/>
          <a:p>
            <a:r>
              <a:rPr lang="en-US" dirty="0"/>
              <a:t>21+</a:t>
            </a:r>
          </a:p>
        </p:txBody>
      </p:sp>
      <p:sp>
        <p:nvSpPr>
          <p:cNvPr id="81" name="TextBox 80">
            <a:extLst>
              <a:ext uri="{FF2B5EF4-FFF2-40B4-BE49-F238E27FC236}">
                <a16:creationId xmlns:a16="http://schemas.microsoft.com/office/drawing/2014/main" id="{1EAEF511-7F4D-7BFB-CAB7-193DFE8556F4}"/>
              </a:ext>
            </a:extLst>
          </p:cNvPr>
          <p:cNvSpPr txBox="1"/>
          <p:nvPr/>
        </p:nvSpPr>
        <p:spPr>
          <a:xfrm>
            <a:off x="232756" y="789708"/>
            <a:ext cx="2279791" cy="584775"/>
          </a:xfrm>
          <a:prstGeom prst="rect">
            <a:avLst/>
          </a:prstGeom>
          <a:noFill/>
        </p:spPr>
        <p:txBody>
          <a:bodyPr wrap="none" rtlCol="0">
            <a:spAutoFit/>
          </a:bodyPr>
          <a:lstStyle/>
          <a:p>
            <a:r>
              <a:rPr lang="en-US" sz="3200" b="1" dirty="0"/>
              <a:t>All Season</a:t>
            </a:r>
          </a:p>
        </p:txBody>
      </p:sp>
      <p:sp>
        <p:nvSpPr>
          <p:cNvPr id="82" name="TextBox 81">
            <a:extLst>
              <a:ext uri="{FF2B5EF4-FFF2-40B4-BE49-F238E27FC236}">
                <a16:creationId xmlns:a16="http://schemas.microsoft.com/office/drawing/2014/main" id="{9D313C12-49D0-510E-70CF-7E899BF00D56}"/>
              </a:ext>
            </a:extLst>
          </p:cNvPr>
          <p:cNvSpPr txBox="1"/>
          <p:nvPr/>
        </p:nvSpPr>
        <p:spPr>
          <a:xfrm>
            <a:off x="6353694" y="789708"/>
            <a:ext cx="2824812" cy="584775"/>
          </a:xfrm>
          <a:prstGeom prst="rect">
            <a:avLst/>
          </a:prstGeom>
          <a:noFill/>
        </p:spPr>
        <p:txBody>
          <a:bodyPr wrap="none" rtlCol="0">
            <a:spAutoFit/>
          </a:bodyPr>
          <a:lstStyle/>
          <a:p>
            <a:r>
              <a:rPr lang="en-US" sz="3200" b="1" dirty="0"/>
              <a:t>Dec, Jan, Feb</a:t>
            </a:r>
          </a:p>
        </p:txBody>
      </p:sp>
      <p:sp>
        <p:nvSpPr>
          <p:cNvPr id="85" name="TextBox 84">
            <a:extLst>
              <a:ext uri="{FF2B5EF4-FFF2-40B4-BE49-F238E27FC236}">
                <a16:creationId xmlns:a16="http://schemas.microsoft.com/office/drawing/2014/main" id="{FB5F9281-9D56-CBE6-9DDD-DD834943B949}"/>
              </a:ext>
            </a:extLst>
          </p:cNvPr>
          <p:cNvSpPr txBox="1"/>
          <p:nvPr/>
        </p:nvSpPr>
        <p:spPr>
          <a:xfrm>
            <a:off x="9470395" y="2984121"/>
            <a:ext cx="298480" cy="338554"/>
          </a:xfrm>
          <a:prstGeom prst="rect">
            <a:avLst/>
          </a:prstGeom>
          <a:noFill/>
        </p:spPr>
        <p:txBody>
          <a:bodyPr wrap="none" rtlCol="0">
            <a:spAutoFit/>
          </a:bodyPr>
          <a:lstStyle/>
          <a:p>
            <a:pPr algn="ctr"/>
            <a:r>
              <a:rPr lang="en-US" sz="1600" b="1" dirty="0">
                <a:ln>
                  <a:solidFill>
                    <a:schemeClr val="tx1"/>
                  </a:solidFill>
                </a:ln>
                <a:solidFill>
                  <a:schemeClr val="bg1"/>
                </a:solidFill>
              </a:rPr>
              <a:t>1</a:t>
            </a:r>
          </a:p>
        </p:txBody>
      </p:sp>
      <p:sp>
        <p:nvSpPr>
          <p:cNvPr id="86" name="TextBox 85">
            <a:extLst>
              <a:ext uri="{FF2B5EF4-FFF2-40B4-BE49-F238E27FC236}">
                <a16:creationId xmlns:a16="http://schemas.microsoft.com/office/drawing/2014/main" id="{2C1D8193-F387-447C-9B3A-0F4CCBCD102E}"/>
              </a:ext>
            </a:extLst>
          </p:cNvPr>
          <p:cNvSpPr txBox="1"/>
          <p:nvPr/>
        </p:nvSpPr>
        <p:spPr>
          <a:xfrm>
            <a:off x="9470395" y="2655125"/>
            <a:ext cx="298480" cy="338554"/>
          </a:xfrm>
          <a:prstGeom prst="rect">
            <a:avLst/>
          </a:prstGeom>
          <a:noFill/>
        </p:spPr>
        <p:txBody>
          <a:bodyPr wrap="none" rtlCol="0">
            <a:spAutoFit/>
          </a:bodyPr>
          <a:lstStyle/>
          <a:p>
            <a:pPr algn="ctr"/>
            <a:r>
              <a:rPr lang="en-US" sz="1600" b="1" dirty="0">
                <a:ln>
                  <a:solidFill>
                    <a:schemeClr val="tx1"/>
                  </a:solidFill>
                </a:ln>
                <a:solidFill>
                  <a:schemeClr val="bg1"/>
                </a:solidFill>
              </a:rPr>
              <a:t>1</a:t>
            </a:r>
          </a:p>
        </p:txBody>
      </p:sp>
      <p:sp>
        <p:nvSpPr>
          <p:cNvPr id="87" name="TextBox 86">
            <a:extLst>
              <a:ext uri="{FF2B5EF4-FFF2-40B4-BE49-F238E27FC236}">
                <a16:creationId xmlns:a16="http://schemas.microsoft.com/office/drawing/2014/main" id="{979937E0-384A-0F71-ACBD-FCA9A8795B04}"/>
              </a:ext>
            </a:extLst>
          </p:cNvPr>
          <p:cNvSpPr txBox="1"/>
          <p:nvPr/>
        </p:nvSpPr>
        <p:spPr>
          <a:xfrm>
            <a:off x="9883839" y="2476052"/>
            <a:ext cx="298480" cy="338554"/>
          </a:xfrm>
          <a:prstGeom prst="rect">
            <a:avLst/>
          </a:prstGeom>
          <a:noFill/>
        </p:spPr>
        <p:txBody>
          <a:bodyPr wrap="none" rtlCol="0">
            <a:spAutoFit/>
          </a:bodyPr>
          <a:lstStyle/>
          <a:p>
            <a:pPr algn="ctr"/>
            <a:r>
              <a:rPr lang="en-US" sz="1600" b="1" dirty="0">
                <a:ln>
                  <a:solidFill>
                    <a:schemeClr val="tx1"/>
                  </a:solidFill>
                </a:ln>
                <a:solidFill>
                  <a:schemeClr val="bg1"/>
                </a:solidFill>
              </a:rPr>
              <a:t>1</a:t>
            </a:r>
          </a:p>
        </p:txBody>
      </p:sp>
      <p:sp>
        <p:nvSpPr>
          <p:cNvPr id="88" name="TextBox 87">
            <a:extLst>
              <a:ext uri="{FF2B5EF4-FFF2-40B4-BE49-F238E27FC236}">
                <a16:creationId xmlns:a16="http://schemas.microsoft.com/office/drawing/2014/main" id="{A3844423-6E75-9F9F-658B-75D94FC9E2E9}"/>
              </a:ext>
            </a:extLst>
          </p:cNvPr>
          <p:cNvSpPr txBox="1"/>
          <p:nvPr/>
        </p:nvSpPr>
        <p:spPr>
          <a:xfrm>
            <a:off x="10015446" y="2785930"/>
            <a:ext cx="298480" cy="338554"/>
          </a:xfrm>
          <a:prstGeom prst="rect">
            <a:avLst/>
          </a:prstGeom>
          <a:noFill/>
        </p:spPr>
        <p:txBody>
          <a:bodyPr wrap="none" rtlCol="0">
            <a:spAutoFit/>
          </a:bodyPr>
          <a:lstStyle/>
          <a:p>
            <a:pPr algn="ctr"/>
            <a:r>
              <a:rPr lang="en-US" sz="1600" b="1" dirty="0">
                <a:ln>
                  <a:solidFill>
                    <a:schemeClr val="tx1"/>
                  </a:solidFill>
                </a:ln>
                <a:solidFill>
                  <a:schemeClr val="bg1"/>
                </a:solidFill>
              </a:rPr>
              <a:t>1</a:t>
            </a:r>
          </a:p>
        </p:txBody>
      </p:sp>
      <p:sp>
        <p:nvSpPr>
          <p:cNvPr id="89" name="TextBox 88">
            <a:extLst>
              <a:ext uri="{FF2B5EF4-FFF2-40B4-BE49-F238E27FC236}">
                <a16:creationId xmlns:a16="http://schemas.microsoft.com/office/drawing/2014/main" id="{B1A18A20-949A-3F7B-939A-541A98E6B576}"/>
              </a:ext>
            </a:extLst>
          </p:cNvPr>
          <p:cNvSpPr txBox="1"/>
          <p:nvPr/>
        </p:nvSpPr>
        <p:spPr>
          <a:xfrm>
            <a:off x="1629295" y="5040751"/>
            <a:ext cx="3229765" cy="738664"/>
          </a:xfrm>
          <a:prstGeom prst="rect">
            <a:avLst/>
          </a:prstGeom>
          <a:noFill/>
        </p:spPr>
        <p:txBody>
          <a:bodyPr wrap="square" rtlCol="0">
            <a:spAutoFit/>
          </a:bodyPr>
          <a:lstStyle/>
          <a:p>
            <a:r>
              <a:rPr lang="en-US" dirty="0"/>
              <a:t>Event rank defined as maximum IVT during event compared to event-based climatology in ERA5 (1959–2024)</a:t>
            </a:r>
          </a:p>
        </p:txBody>
      </p:sp>
      <p:sp>
        <p:nvSpPr>
          <p:cNvPr id="90" name="TextBox 89">
            <a:extLst>
              <a:ext uri="{FF2B5EF4-FFF2-40B4-BE49-F238E27FC236}">
                <a16:creationId xmlns:a16="http://schemas.microsoft.com/office/drawing/2014/main" id="{597C7600-A82C-0577-B76F-5E851BECD576}"/>
              </a:ext>
            </a:extLst>
          </p:cNvPr>
          <p:cNvSpPr txBox="1"/>
          <p:nvPr/>
        </p:nvSpPr>
        <p:spPr>
          <a:xfrm>
            <a:off x="3218438" y="2461007"/>
            <a:ext cx="1186543" cy="523220"/>
          </a:xfrm>
          <a:prstGeom prst="rect">
            <a:avLst/>
          </a:prstGeom>
          <a:noFill/>
        </p:spPr>
        <p:txBody>
          <a:bodyPr wrap="none" rtlCol="0">
            <a:spAutoFit/>
          </a:bodyPr>
          <a:lstStyle/>
          <a:p>
            <a:pPr algn="ctr"/>
            <a:r>
              <a:rPr lang="en-US" sz="2800" b="1" dirty="0">
                <a:ln>
                  <a:solidFill>
                    <a:schemeClr val="bg1"/>
                  </a:solidFill>
                </a:ln>
              </a:rPr>
              <a:t>11–20</a:t>
            </a:r>
          </a:p>
        </p:txBody>
      </p:sp>
      <p:sp>
        <p:nvSpPr>
          <p:cNvPr id="91" name="TextBox 90">
            <a:extLst>
              <a:ext uri="{FF2B5EF4-FFF2-40B4-BE49-F238E27FC236}">
                <a16:creationId xmlns:a16="http://schemas.microsoft.com/office/drawing/2014/main" id="{DBE90BCF-EE4F-0E32-AC11-0F5D5BF3A67B}"/>
              </a:ext>
            </a:extLst>
          </p:cNvPr>
          <p:cNvSpPr txBox="1"/>
          <p:nvPr/>
        </p:nvSpPr>
        <p:spPr>
          <a:xfrm>
            <a:off x="1204295" y="4138780"/>
            <a:ext cx="1186543" cy="523220"/>
          </a:xfrm>
          <a:prstGeom prst="rect">
            <a:avLst/>
          </a:prstGeom>
          <a:noFill/>
        </p:spPr>
        <p:txBody>
          <a:bodyPr wrap="none" rtlCol="0">
            <a:spAutoFit/>
          </a:bodyPr>
          <a:lstStyle/>
          <a:p>
            <a:pPr algn="ctr"/>
            <a:r>
              <a:rPr lang="en-US" sz="2800" b="1" dirty="0">
                <a:ln>
                  <a:solidFill>
                    <a:schemeClr val="bg1"/>
                  </a:solidFill>
                </a:ln>
              </a:rPr>
              <a:t>11–20</a:t>
            </a:r>
          </a:p>
        </p:txBody>
      </p:sp>
      <p:sp>
        <p:nvSpPr>
          <p:cNvPr id="2" name="TextBox 1">
            <a:extLst>
              <a:ext uri="{FF2B5EF4-FFF2-40B4-BE49-F238E27FC236}">
                <a16:creationId xmlns:a16="http://schemas.microsoft.com/office/drawing/2014/main" id="{E0BF7692-B8D8-CACC-3E45-1AD52AE1F607}"/>
              </a:ext>
            </a:extLst>
          </p:cNvPr>
          <p:cNvSpPr txBox="1"/>
          <p:nvPr/>
        </p:nvSpPr>
        <p:spPr>
          <a:xfrm>
            <a:off x="2114841" y="3721270"/>
            <a:ext cx="795411" cy="523220"/>
          </a:xfrm>
          <a:prstGeom prst="rect">
            <a:avLst/>
          </a:prstGeom>
          <a:noFill/>
        </p:spPr>
        <p:txBody>
          <a:bodyPr wrap="none" rtlCol="0">
            <a:spAutoFit/>
          </a:bodyPr>
          <a:lstStyle/>
          <a:p>
            <a:pPr algn="ctr"/>
            <a:r>
              <a:rPr lang="en-US" sz="2800" b="1" dirty="0">
                <a:ln>
                  <a:solidFill>
                    <a:schemeClr val="bg1"/>
                  </a:solidFill>
                </a:ln>
              </a:rPr>
              <a:t>21+</a:t>
            </a:r>
          </a:p>
        </p:txBody>
      </p:sp>
      <p:sp>
        <p:nvSpPr>
          <p:cNvPr id="3" name="TextBox 2">
            <a:extLst>
              <a:ext uri="{FF2B5EF4-FFF2-40B4-BE49-F238E27FC236}">
                <a16:creationId xmlns:a16="http://schemas.microsoft.com/office/drawing/2014/main" id="{7B66DAE4-929F-507D-8EE2-B65C027841B7}"/>
              </a:ext>
            </a:extLst>
          </p:cNvPr>
          <p:cNvSpPr txBox="1"/>
          <p:nvPr/>
        </p:nvSpPr>
        <p:spPr>
          <a:xfrm>
            <a:off x="500218" y="4656085"/>
            <a:ext cx="795411" cy="523220"/>
          </a:xfrm>
          <a:prstGeom prst="rect">
            <a:avLst/>
          </a:prstGeom>
          <a:noFill/>
        </p:spPr>
        <p:txBody>
          <a:bodyPr wrap="none" rtlCol="0">
            <a:spAutoFit/>
          </a:bodyPr>
          <a:lstStyle/>
          <a:p>
            <a:pPr algn="ctr"/>
            <a:r>
              <a:rPr lang="en-US" sz="2800" b="1" dirty="0">
                <a:ln>
                  <a:solidFill>
                    <a:schemeClr val="bg1"/>
                  </a:solidFill>
                </a:ln>
              </a:rPr>
              <a:t>21+</a:t>
            </a:r>
          </a:p>
        </p:txBody>
      </p:sp>
      <p:sp>
        <p:nvSpPr>
          <p:cNvPr id="4" name="TextBox 3">
            <a:extLst>
              <a:ext uri="{FF2B5EF4-FFF2-40B4-BE49-F238E27FC236}">
                <a16:creationId xmlns:a16="http://schemas.microsoft.com/office/drawing/2014/main" id="{BFD69726-5301-9CFF-8054-0BB5ACA36C3E}"/>
              </a:ext>
            </a:extLst>
          </p:cNvPr>
          <p:cNvSpPr txBox="1"/>
          <p:nvPr/>
        </p:nvSpPr>
        <p:spPr>
          <a:xfrm>
            <a:off x="3244177" y="1630638"/>
            <a:ext cx="795411" cy="523220"/>
          </a:xfrm>
          <a:prstGeom prst="rect">
            <a:avLst/>
          </a:prstGeom>
          <a:noFill/>
        </p:spPr>
        <p:txBody>
          <a:bodyPr wrap="none" rtlCol="0">
            <a:spAutoFit/>
          </a:bodyPr>
          <a:lstStyle/>
          <a:p>
            <a:pPr algn="ctr"/>
            <a:r>
              <a:rPr lang="en-US" sz="2800" b="1" dirty="0">
                <a:ln>
                  <a:solidFill>
                    <a:schemeClr val="bg1"/>
                  </a:solidFill>
                </a:ln>
              </a:rPr>
              <a:t>21+</a:t>
            </a:r>
          </a:p>
        </p:txBody>
      </p:sp>
    </p:spTree>
    <p:extLst>
      <p:ext uri="{BB962C8B-B14F-4D97-AF65-F5344CB8AC3E}">
        <p14:creationId xmlns:p14="http://schemas.microsoft.com/office/powerpoint/2010/main" val="303497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9E2B0FE-9E3F-59BB-4C07-DA9082DE972A}"/>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11 and 18 December 2023 were “Compound” Events</a:t>
            </a:r>
          </a:p>
        </p:txBody>
      </p:sp>
      <p:grpSp>
        <p:nvGrpSpPr>
          <p:cNvPr id="2" name="Group 1">
            <a:extLst>
              <a:ext uri="{FF2B5EF4-FFF2-40B4-BE49-F238E27FC236}">
                <a16:creationId xmlns:a16="http://schemas.microsoft.com/office/drawing/2014/main" id="{1D07AAF1-C4B3-6EE0-4F8E-606588354B04}"/>
              </a:ext>
            </a:extLst>
          </p:cNvPr>
          <p:cNvGrpSpPr>
            <a:grpSpLocks noChangeAspect="1"/>
          </p:cNvGrpSpPr>
          <p:nvPr/>
        </p:nvGrpSpPr>
        <p:grpSpPr>
          <a:xfrm>
            <a:off x="85898" y="605934"/>
            <a:ext cx="5048543" cy="5208819"/>
            <a:chOff x="1316629" y="1326334"/>
            <a:chExt cx="3997999" cy="4124909"/>
          </a:xfrm>
        </p:grpSpPr>
        <p:pic>
          <p:nvPicPr>
            <p:cNvPr id="21" name="Picture 20">
              <a:extLst>
                <a:ext uri="{FF2B5EF4-FFF2-40B4-BE49-F238E27FC236}">
                  <a16:creationId xmlns:a16="http://schemas.microsoft.com/office/drawing/2014/main" id="{01020E72-CF03-9832-78FC-BDEFD8F02F68}"/>
                </a:ext>
              </a:extLst>
            </p:cNvPr>
            <p:cNvPicPr>
              <a:picLocks noChangeAspect="1"/>
            </p:cNvPicPr>
            <p:nvPr/>
          </p:nvPicPr>
          <p:blipFill rotWithShape="1">
            <a:blip r:embed="rId2">
              <a:alphaModFix amt="75000"/>
            </a:blip>
            <a:srcRect l="61416" t="21106" r="8822" b="14194"/>
            <a:stretch/>
          </p:blipFill>
          <p:spPr>
            <a:xfrm>
              <a:off x="3368355" y="1584015"/>
              <a:ext cx="1946273" cy="3319272"/>
            </a:xfrm>
            <a:prstGeom prst="rect">
              <a:avLst/>
            </a:prstGeom>
            <a:ln>
              <a:solidFill>
                <a:schemeClr val="tx1"/>
              </a:solidFill>
            </a:ln>
          </p:spPr>
        </p:pic>
        <p:sp>
          <p:nvSpPr>
            <p:cNvPr id="22" name="TextBox 21">
              <a:extLst>
                <a:ext uri="{FF2B5EF4-FFF2-40B4-BE49-F238E27FC236}">
                  <a16:creationId xmlns:a16="http://schemas.microsoft.com/office/drawing/2014/main" id="{6B194447-5A17-D088-C047-BC71074F26F2}"/>
                </a:ext>
              </a:extLst>
            </p:cNvPr>
            <p:cNvSpPr txBox="1"/>
            <p:nvPr/>
          </p:nvSpPr>
          <p:spPr>
            <a:xfrm>
              <a:off x="3311577" y="1326334"/>
              <a:ext cx="1894250" cy="243732"/>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(b) 1200 UTC 18 Dec 2023</a:t>
              </a:r>
            </a:p>
          </p:txBody>
        </p:sp>
        <p:pic>
          <p:nvPicPr>
            <p:cNvPr id="23" name="Picture 22">
              <a:extLst>
                <a:ext uri="{FF2B5EF4-FFF2-40B4-BE49-F238E27FC236}">
                  <a16:creationId xmlns:a16="http://schemas.microsoft.com/office/drawing/2014/main" id="{C0FDDCA2-60F9-3FCD-7EB8-56C148305139}"/>
                </a:ext>
              </a:extLst>
            </p:cNvPr>
            <p:cNvPicPr>
              <a:picLocks noChangeAspect="1"/>
            </p:cNvPicPr>
            <p:nvPr/>
          </p:nvPicPr>
          <p:blipFill rotWithShape="1">
            <a:blip r:embed="rId3"/>
            <a:srcRect l="-532" t="93346" r="-290" b="-880"/>
            <a:stretch/>
          </p:blipFill>
          <p:spPr>
            <a:xfrm>
              <a:off x="1348224" y="5222012"/>
              <a:ext cx="3910269" cy="229231"/>
            </a:xfrm>
            <a:prstGeom prst="rect">
              <a:avLst/>
            </a:prstGeom>
            <a:ln>
              <a:noFill/>
            </a:ln>
          </p:spPr>
        </p:pic>
        <p:sp>
          <p:nvSpPr>
            <p:cNvPr id="24" name="TextBox 23">
              <a:extLst>
                <a:ext uri="{FF2B5EF4-FFF2-40B4-BE49-F238E27FC236}">
                  <a16:creationId xmlns:a16="http://schemas.microsoft.com/office/drawing/2014/main" id="{F03D4218-6C12-7379-A9F1-23779B88811B}"/>
                </a:ext>
              </a:extLst>
            </p:cNvPr>
            <p:cNvSpPr txBox="1"/>
            <p:nvPr/>
          </p:nvSpPr>
          <p:spPr>
            <a:xfrm>
              <a:off x="1358922" y="4906517"/>
              <a:ext cx="3955706" cy="341224"/>
            </a:xfrm>
            <a:prstGeom prst="rect">
              <a:avLst/>
            </a:prstGeom>
            <a:noFill/>
          </p:spPr>
          <p:txBody>
            <a:bodyPr wrap="square" rtlCol="0">
              <a:spAutoFit/>
            </a:bodyPr>
            <a:lstStyle/>
            <a:p>
              <a:pPr algn="ctr"/>
              <a:r>
                <a:rPr lang="en-US" sz="1050" dirty="0">
                  <a:solidFill>
                    <a:schemeClr val="bg1">
                      <a:lumMod val="50000"/>
                    </a:schemeClr>
                  </a:solidFill>
                  <a:latin typeface="Arial" panose="020B0604020202020204" pitchFamily="34" charset="0"/>
                  <a:cs typeface="Arial" panose="020B0604020202020204" pitchFamily="34" charset="0"/>
                </a:rPr>
                <a:t>Select GFS Model Analyses of 700-hPa Geo. Height, IVT magnitude, and IVT Direction (adapted adapted from imagery provided by Dr. Alicia Bentley).</a:t>
              </a:r>
            </a:p>
          </p:txBody>
        </p:sp>
        <p:pic>
          <p:nvPicPr>
            <p:cNvPr id="25" name="Picture 24" descr="A map of the united states&#10;&#10;Description automatically generated">
              <a:extLst>
                <a:ext uri="{FF2B5EF4-FFF2-40B4-BE49-F238E27FC236}">
                  <a16:creationId xmlns:a16="http://schemas.microsoft.com/office/drawing/2014/main" id="{9C0B6859-44B8-6906-C54A-61207EEED2B4}"/>
                </a:ext>
              </a:extLst>
            </p:cNvPr>
            <p:cNvPicPr>
              <a:picLocks noChangeAspect="1"/>
            </p:cNvPicPr>
            <p:nvPr/>
          </p:nvPicPr>
          <p:blipFill rotWithShape="1">
            <a:blip r:embed="rId4">
              <a:alphaModFix amt="75000"/>
            </a:blip>
            <a:srcRect l="61893" t="22167" r="8779" b="14146"/>
            <a:stretch/>
          </p:blipFill>
          <p:spPr>
            <a:xfrm>
              <a:off x="1367097" y="1584015"/>
              <a:ext cx="1946272" cy="3319272"/>
            </a:xfrm>
            <a:prstGeom prst="rect">
              <a:avLst/>
            </a:prstGeom>
            <a:ln>
              <a:solidFill>
                <a:schemeClr val="tx1"/>
              </a:solidFill>
            </a:ln>
          </p:spPr>
        </p:pic>
        <p:sp>
          <p:nvSpPr>
            <p:cNvPr id="26" name="TextBox 25">
              <a:extLst>
                <a:ext uri="{FF2B5EF4-FFF2-40B4-BE49-F238E27FC236}">
                  <a16:creationId xmlns:a16="http://schemas.microsoft.com/office/drawing/2014/main" id="{AE30D7E7-6536-78D2-BF8F-36A8B23EA9ED}"/>
                </a:ext>
              </a:extLst>
            </p:cNvPr>
            <p:cNvSpPr txBox="1"/>
            <p:nvPr/>
          </p:nvSpPr>
          <p:spPr>
            <a:xfrm>
              <a:off x="1316629" y="1326334"/>
              <a:ext cx="1894250" cy="243732"/>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 0600 UTC 11 Dec 2023</a:t>
              </a:r>
            </a:p>
          </p:txBody>
        </p:sp>
      </p:grpSp>
      <p:pic>
        <p:nvPicPr>
          <p:cNvPr id="28" name="Picture 27" descr="A graph with blue lines and black lines&#10;&#10;Description automatically generated">
            <a:extLst>
              <a:ext uri="{FF2B5EF4-FFF2-40B4-BE49-F238E27FC236}">
                <a16:creationId xmlns:a16="http://schemas.microsoft.com/office/drawing/2014/main" id="{DCF28BD0-BB10-898A-2484-004C330231D8}"/>
              </a:ext>
            </a:extLst>
          </p:cNvPr>
          <p:cNvPicPr>
            <a:picLocks noChangeAspect="1"/>
          </p:cNvPicPr>
          <p:nvPr/>
        </p:nvPicPr>
        <p:blipFill>
          <a:blip r:embed="rId5"/>
          <a:stretch>
            <a:fillRect/>
          </a:stretch>
        </p:blipFill>
        <p:spPr>
          <a:xfrm>
            <a:off x="5557790" y="836582"/>
            <a:ext cx="6053706" cy="4380971"/>
          </a:xfrm>
          <a:prstGeom prst="rect">
            <a:avLst/>
          </a:prstGeom>
        </p:spPr>
      </p:pic>
      <p:sp>
        <p:nvSpPr>
          <p:cNvPr id="29" name="Rectangle 28">
            <a:extLst>
              <a:ext uri="{FF2B5EF4-FFF2-40B4-BE49-F238E27FC236}">
                <a16:creationId xmlns:a16="http://schemas.microsoft.com/office/drawing/2014/main" id="{654CC9C9-7F2B-D6A5-6ADE-E01FAA26B18C}"/>
              </a:ext>
            </a:extLst>
          </p:cNvPr>
          <p:cNvSpPr/>
          <p:nvPr/>
        </p:nvSpPr>
        <p:spPr>
          <a:xfrm>
            <a:off x="7221356" y="870378"/>
            <a:ext cx="2726574" cy="310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8462D6-ED88-5453-2BD3-928B47713DC2}"/>
              </a:ext>
            </a:extLst>
          </p:cNvPr>
          <p:cNvSpPr/>
          <p:nvPr/>
        </p:nvSpPr>
        <p:spPr>
          <a:xfrm>
            <a:off x="5270269" y="913712"/>
            <a:ext cx="6700058" cy="420909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12094D1-4C20-2F6D-3506-B5B356C5962B}"/>
              </a:ext>
            </a:extLst>
          </p:cNvPr>
          <p:cNvSpPr txBox="1"/>
          <p:nvPr/>
        </p:nvSpPr>
        <p:spPr>
          <a:xfrm>
            <a:off x="5193130" y="605934"/>
            <a:ext cx="648927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 Daily precipitation and snow summary at Pinkham Notch, NH (~619 m ASL)</a:t>
            </a:r>
          </a:p>
        </p:txBody>
      </p:sp>
      <p:sp>
        <p:nvSpPr>
          <p:cNvPr id="32" name="TextBox 31">
            <a:extLst>
              <a:ext uri="{FF2B5EF4-FFF2-40B4-BE49-F238E27FC236}">
                <a16:creationId xmlns:a16="http://schemas.microsoft.com/office/drawing/2014/main" id="{52A724E3-E32A-DB13-2E85-D07F394781AD}"/>
              </a:ext>
            </a:extLst>
          </p:cNvPr>
          <p:cNvSpPr txBox="1"/>
          <p:nvPr/>
        </p:nvSpPr>
        <p:spPr>
          <a:xfrm rot="16200000">
            <a:off x="3882498" y="2770149"/>
            <a:ext cx="3079689" cy="276999"/>
          </a:xfrm>
          <a:prstGeom prst="rect">
            <a:avLst/>
          </a:prstGeom>
          <a:noFill/>
        </p:spPr>
        <p:txBody>
          <a:bodyPr wrap="none" rtlCol="0">
            <a:spAutoFit/>
          </a:bodyPr>
          <a:lstStyle/>
          <a:p>
            <a:r>
              <a:rPr lang="en-US" sz="1200" dirty="0"/>
              <a:t>Precip [mm; black] and Snowfall [cm; blue]</a:t>
            </a:r>
          </a:p>
        </p:txBody>
      </p:sp>
      <p:sp>
        <p:nvSpPr>
          <p:cNvPr id="33" name="TextBox 32">
            <a:extLst>
              <a:ext uri="{FF2B5EF4-FFF2-40B4-BE49-F238E27FC236}">
                <a16:creationId xmlns:a16="http://schemas.microsoft.com/office/drawing/2014/main" id="{783CF2A8-7A11-9480-B0D4-F4750E11A3B0}"/>
              </a:ext>
            </a:extLst>
          </p:cNvPr>
          <p:cNvSpPr txBox="1"/>
          <p:nvPr/>
        </p:nvSpPr>
        <p:spPr>
          <a:xfrm rot="16200000">
            <a:off x="10608730" y="2707130"/>
            <a:ext cx="2274982" cy="276999"/>
          </a:xfrm>
          <a:prstGeom prst="rect">
            <a:avLst/>
          </a:prstGeom>
          <a:noFill/>
        </p:spPr>
        <p:txBody>
          <a:bodyPr wrap="none" rtlCol="0">
            <a:spAutoFit/>
          </a:bodyPr>
          <a:lstStyle/>
          <a:p>
            <a:r>
              <a:rPr lang="en-US" sz="1200" dirty="0"/>
              <a:t>Snow Depth [cm; dashed blue]</a:t>
            </a:r>
          </a:p>
        </p:txBody>
      </p:sp>
      <p:sp>
        <p:nvSpPr>
          <p:cNvPr id="34" name="TextBox 33">
            <a:extLst>
              <a:ext uri="{FF2B5EF4-FFF2-40B4-BE49-F238E27FC236}">
                <a16:creationId xmlns:a16="http://schemas.microsoft.com/office/drawing/2014/main" id="{CB5B7DEF-0629-31C1-6EA9-DFEDCB2C1024}"/>
              </a:ext>
            </a:extLst>
          </p:cNvPr>
          <p:cNvSpPr txBox="1"/>
          <p:nvPr/>
        </p:nvSpPr>
        <p:spPr>
          <a:xfrm>
            <a:off x="7638793" y="1636577"/>
            <a:ext cx="1130438" cy="307777"/>
          </a:xfrm>
          <a:prstGeom prst="rect">
            <a:avLst/>
          </a:prstGeom>
          <a:noFill/>
        </p:spPr>
        <p:txBody>
          <a:bodyPr wrap="none" rtlCol="0">
            <a:spAutoFit/>
          </a:bodyPr>
          <a:lstStyle/>
          <a:p>
            <a:r>
              <a:rPr lang="en-US" dirty="0">
                <a:solidFill>
                  <a:srgbClr val="0070C0"/>
                </a:solidFill>
              </a:rPr>
              <a:t>Snow depth</a:t>
            </a:r>
          </a:p>
        </p:txBody>
      </p:sp>
      <p:cxnSp>
        <p:nvCxnSpPr>
          <p:cNvPr id="36" name="Straight Arrow Connector 35">
            <a:extLst>
              <a:ext uri="{FF2B5EF4-FFF2-40B4-BE49-F238E27FC236}">
                <a16:creationId xmlns:a16="http://schemas.microsoft.com/office/drawing/2014/main" id="{03BFEEA5-05F6-A36A-0ECD-072BAD9B866E}"/>
              </a:ext>
            </a:extLst>
          </p:cNvPr>
          <p:cNvCxnSpPr>
            <a:cxnSpLocks/>
          </p:cNvCxnSpPr>
          <p:nvPr/>
        </p:nvCxnSpPr>
        <p:spPr>
          <a:xfrm flipH="1">
            <a:off x="7240917" y="1823589"/>
            <a:ext cx="426401" cy="29905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0DF0FA5-A16E-D38A-B859-4E7199BFEA6B}"/>
              </a:ext>
            </a:extLst>
          </p:cNvPr>
          <p:cNvSpPr txBox="1"/>
          <p:nvPr/>
        </p:nvSpPr>
        <p:spPr>
          <a:xfrm>
            <a:off x="9471423" y="1486558"/>
            <a:ext cx="692818" cy="307777"/>
          </a:xfrm>
          <a:prstGeom prst="rect">
            <a:avLst/>
          </a:prstGeom>
          <a:noFill/>
        </p:spPr>
        <p:txBody>
          <a:bodyPr wrap="none" rtlCol="0">
            <a:spAutoFit/>
          </a:bodyPr>
          <a:lstStyle/>
          <a:p>
            <a:r>
              <a:rPr lang="en-US" dirty="0"/>
              <a:t>Precip</a:t>
            </a:r>
          </a:p>
        </p:txBody>
      </p:sp>
      <p:cxnSp>
        <p:nvCxnSpPr>
          <p:cNvPr id="38" name="Straight Arrow Connector 37">
            <a:extLst>
              <a:ext uri="{FF2B5EF4-FFF2-40B4-BE49-F238E27FC236}">
                <a16:creationId xmlns:a16="http://schemas.microsoft.com/office/drawing/2014/main" id="{ED4D2472-1F36-9BAB-AA68-8B19FEF75606}"/>
              </a:ext>
            </a:extLst>
          </p:cNvPr>
          <p:cNvCxnSpPr>
            <a:cxnSpLocks/>
          </p:cNvCxnSpPr>
          <p:nvPr/>
        </p:nvCxnSpPr>
        <p:spPr>
          <a:xfrm flipH="1">
            <a:off x="9173402" y="1640446"/>
            <a:ext cx="2980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5E247F-E430-0FF0-8839-F5511715171B}"/>
              </a:ext>
            </a:extLst>
          </p:cNvPr>
          <p:cNvSpPr txBox="1"/>
          <p:nvPr/>
        </p:nvSpPr>
        <p:spPr>
          <a:xfrm>
            <a:off x="6683985" y="3716475"/>
            <a:ext cx="633507" cy="307777"/>
          </a:xfrm>
          <a:prstGeom prst="rect">
            <a:avLst/>
          </a:prstGeom>
          <a:noFill/>
        </p:spPr>
        <p:txBody>
          <a:bodyPr wrap="none" rtlCol="0">
            <a:spAutoFit/>
          </a:bodyPr>
          <a:lstStyle/>
          <a:p>
            <a:r>
              <a:rPr lang="en-US" dirty="0">
                <a:solidFill>
                  <a:srgbClr val="0070C0"/>
                </a:solidFill>
              </a:rPr>
              <a:t>Snow</a:t>
            </a:r>
          </a:p>
        </p:txBody>
      </p:sp>
      <p:cxnSp>
        <p:nvCxnSpPr>
          <p:cNvPr id="46" name="Straight Arrow Connector 45">
            <a:extLst>
              <a:ext uri="{FF2B5EF4-FFF2-40B4-BE49-F238E27FC236}">
                <a16:creationId xmlns:a16="http://schemas.microsoft.com/office/drawing/2014/main" id="{C08DFA95-DF40-B60A-8FD4-83EE691F0904}"/>
              </a:ext>
            </a:extLst>
          </p:cNvPr>
          <p:cNvCxnSpPr>
            <a:cxnSpLocks/>
          </p:cNvCxnSpPr>
          <p:nvPr/>
        </p:nvCxnSpPr>
        <p:spPr>
          <a:xfrm flipH="1">
            <a:off x="6567204" y="3908928"/>
            <a:ext cx="160316" cy="178287"/>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D1FBA01-F8DB-E02C-583C-0556AA881F85}"/>
              </a:ext>
            </a:extLst>
          </p:cNvPr>
          <p:cNvSpPr txBox="1"/>
          <p:nvPr/>
        </p:nvSpPr>
        <p:spPr>
          <a:xfrm>
            <a:off x="7275907" y="3048351"/>
            <a:ext cx="881973" cy="307777"/>
          </a:xfrm>
          <a:prstGeom prst="rect">
            <a:avLst/>
          </a:prstGeom>
          <a:noFill/>
        </p:spPr>
        <p:txBody>
          <a:bodyPr wrap="none" rtlCol="0">
            <a:spAutoFit/>
          </a:bodyPr>
          <a:lstStyle/>
          <a:p>
            <a:r>
              <a:rPr lang="en-US" b="1" dirty="0">
                <a:solidFill>
                  <a:srgbClr val="FF0000"/>
                </a:solidFill>
              </a:rPr>
              <a:t>First AR</a:t>
            </a:r>
          </a:p>
        </p:txBody>
      </p:sp>
      <p:sp>
        <p:nvSpPr>
          <p:cNvPr id="49" name="TextBox 48">
            <a:extLst>
              <a:ext uri="{FF2B5EF4-FFF2-40B4-BE49-F238E27FC236}">
                <a16:creationId xmlns:a16="http://schemas.microsoft.com/office/drawing/2014/main" id="{3C6870CC-8FF4-DE47-3F56-3F58C4FC3668}"/>
              </a:ext>
            </a:extLst>
          </p:cNvPr>
          <p:cNvSpPr txBox="1"/>
          <p:nvPr/>
        </p:nvSpPr>
        <p:spPr>
          <a:xfrm>
            <a:off x="8564745" y="1181902"/>
            <a:ext cx="1140056" cy="307777"/>
          </a:xfrm>
          <a:prstGeom prst="rect">
            <a:avLst/>
          </a:prstGeom>
          <a:noFill/>
        </p:spPr>
        <p:txBody>
          <a:bodyPr wrap="none" rtlCol="0">
            <a:spAutoFit/>
          </a:bodyPr>
          <a:lstStyle/>
          <a:p>
            <a:r>
              <a:rPr lang="en-US" b="1" dirty="0">
                <a:solidFill>
                  <a:srgbClr val="FF0000"/>
                </a:solidFill>
              </a:rPr>
              <a:t>Second AR</a:t>
            </a:r>
          </a:p>
        </p:txBody>
      </p:sp>
      <p:sp>
        <p:nvSpPr>
          <p:cNvPr id="50" name="5-Point Star 49">
            <a:extLst>
              <a:ext uri="{FF2B5EF4-FFF2-40B4-BE49-F238E27FC236}">
                <a16:creationId xmlns:a16="http://schemas.microsoft.com/office/drawing/2014/main" id="{DA6993FE-316A-89F6-703E-63CEC4059C7B}"/>
              </a:ext>
            </a:extLst>
          </p:cNvPr>
          <p:cNvSpPr/>
          <p:nvPr/>
        </p:nvSpPr>
        <p:spPr>
          <a:xfrm>
            <a:off x="1296669" y="1570978"/>
            <a:ext cx="274320" cy="274320"/>
          </a:xfrm>
          <a:prstGeom prst="star5">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extLst>
              <a:ext uri="{FF2B5EF4-FFF2-40B4-BE49-F238E27FC236}">
                <a16:creationId xmlns:a16="http://schemas.microsoft.com/office/drawing/2014/main" id="{44962549-5029-B875-909C-D172AA14280A}"/>
              </a:ext>
            </a:extLst>
          </p:cNvPr>
          <p:cNvSpPr/>
          <p:nvPr/>
        </p:nvSpPr>
        <p:spPr>
          <a:xfrm>
            <a:off x="3846609" y="1646492"/>
            <a:ext cx="274320" cy="274320"/>
          </a:xfrm>
          <a:prstGeom prst="star5">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AACBE2C6-A882-7B38-5F67-AB2B95EBE14C}"/>
              </a:ext>
            </a:extLst>
          </p:cNvPr>
          <p:cNvSpPr txBox="1"/>
          <p:nvPr/>
        </p:nvSpPr>
        <p:spPr>
          <a:xfrm>
            <a:off x="5270269" y="5162402"/>
            <a:ext cx="6700058" cy="415498"/>
          </a:xfrm>
          <a:prstGeom prst="rect">
            <a:avLst/>
          </a:prstGeom>
          <a:noFill/>
        </p:spPr>
        <p:txBody>
          <a:bodyPr wrap="square" rtlCol="0">
            <a:spAutoFit/>
          </a:bodyPr>
          <a:lstStyle/>
          <a:p>
            <a:pPr algn="ctr"/>
            <a:r>
              <a:rPr lang="en-US" sz="1050" dirty="0">
                <a:solidFill>
                  <a:schemeClr val="bg1">
                    <a:lumMod val="50000"/>
                  </a:schemeClr>
                </a:solidFill>
                <a:latin typeface="Arial" panose="020B0604020202020204" pitchFamily="34" charset="0"/>
                <a:cs typeface="Arial" panose="020B0604020202020204" pitchFamily="34" charset="0"/>
              </a:rPr>
              <a:t>Time series of daily precipitation (black bars, mm), daily snowfall (blue bars, cm), and daily snow depth (blue dashed line) at Pinkham Notch, New Hampshire for 1–31 December 2023. Data source: NOAA/NCEI coop.</a:t>
            </a:r>
          </a:p>
        </p:txBody>
      </p:sp>
    </p:spTree>
    <p:extLst>
      <p:ext uri="{BB962C8B-B14F-4D97-AF65-F5344CB8AC3E}">
        <p14:creationId xmlns:p14="http://schemas.microsoft.com/office/powerpoint/2010/main" val="668475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F6F7B077-1846-EF9A-2A6D-640780025AC3}"/>
              </a:ext>
            </a:extLst>
          </p:cNvPr>
          <p:cNvPicPr>
            <a:picLocks noChangeAspect="1"/>
          </p:cNvPicPr>
          <p:nvPr/>
        </p:nvPicPr>
        <p:blipFill>
          <a:blip r:embed="rId3">
            <a:alphaModFix/>
          </a:blip>
          <a:stretch>
            <a:fillRect/>
          </a:stretch>
        </p:blipFill>
        <p:spPr>
          <a:xfrm>
            <a:off x="6136644" y="968730"/>
            <a:ext cx="5943600" cy="4937759"/>
          </a:xfrm>
          <a:prstGeom prst="rect">
            <a:avLst/>
          </a:prstGeom>
        </p:spPr>
      </p:pic>
      <p:sp>
        <p:nvSpPr>
          <p:cNvPr id="20" name="Title 1">
            <a:extLst>
              <a:ext uri="{FF2B5EF4-FFF2-40B4-BE49-F238E27FC236}">
                <a16:creationId xmlns:a16="http://schemas.microsoft.com/office/drawing/2014/main" id="{49E2B0FE-9E3F-59BB-4C07-DA9082DE972A}"/>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11 and 18 December 2023 were “Compound” Events</a:t>
            </a:r>
          </a:p>
        </p:txBody>
      </p:sp>
      <p:grpSp>
        <p:nvGrpSpPr>
          <p:cNvPr id="25" name="Group 24">
            <a:extLst>
              <a:ext uri="{FF2B5EF4-FFF2-40B4-BE49-F238E27FC236}">
                <a16:creationId xmlns:a16="http://schemas.microsoft.com/office/drawing/2014/main" id="{F4EAB7D0-8B1D-956D-21C8-145A5A66B50D}"/>
              </a:ext>
            </a:extLst>
          </p:cNvPr>
          <p:cNvGrpSpPr>
            <a:grpSpLocks noChangeAspect="1"/>
          </p:cNvGrpSpPr>
          <p:nvPr/>
        </p:nvGrpSpPr>
        <p:grpSpPr>
          <a:xfrm>
            <a:off x="111756" y="968731"/>
            <a:ext cx="5943600" cy="4937758"/>
            <a:chOff x="57949" y="694410"/>
            <a:chExt cx="4660910" cy="3872139"/>
          </a:xfrm>
        </p:grpSpPr>
        <p:pic>
          <p:nvPicPr>
            <p:cNvPr id="23" name="Picture 22" descr="A map of the united states&#10;&#10;Description automatically generated">
              <a:extLst>
                <a:ext uri="{FF2B5EF4-FFF2-40B4-BE49-F238E27FC236}">
                  <a16:creationId xmlns:a16="http://schemas.microsoft.com/office/drawing/2014/main" id="{750830FA-5E9C-5C92-A8D6-A0998107BADC}"/>
                </a:ext>
              </a:extLst>
            </p:cNvPr>
            <p:cNvPicPr>
              <a:picLocks noChangeAspect="1"/>
            </p:cNvPicPr>
            <p:nvPr/>
          </p:nvPicPr>
          <p:blipFill rotWithShape="1">
            <a:blip r:embed="rId4"/>
            <a:srcRect l="776" t="3749" r="15843" b="2864"/>
            <a:stretch/>
          </p:blipFill>
          <p:spPr>
            <a:xfrm>
              <a:off x="57949" y="694410"/>
              <a:ext cx="4660910" cy="3872139"/>
            </a:xfrm>
            <a:prstGeom prst="rect">
              <a:avLst/>
            </a:prstGeom>
          </p:spPr>
        </p:pic>
        <p:pic>
          <p:nvPicPr>
            <p:cNvPr id="24" name="Picture 23" descr="A map of the united states&#10;&#10;Description automatically generated">
              <a:extLst>
                <a:ext uri="{FF2B5EF4-FFF2-40B4-BE49-F238E27FC236}">
                  <a16:creationId xmlns:a16="http://schemas.microsoft.com/office/drawing/2014/main" id="{A7410863-07E0-BF8D-346A-53035525CAC5}"/>
                </a:ext>
              </a:extLst>
            </p:cNvPr>
            <p:cNvPicPr>
              <a:picLocks noChangeAspect="1"/>
            </p:cNvPicPr>
            <p:nvPr/>
          </p:nvPicPr>
          <p:blipFill rotWithShape="1">
            <a:blip r:embed="rId4"/>
            <a:srcRect l="87799" t="21658" r="871" b="28046"/>
            <a:stretch/>
          </p:blipFill>
          <p:spPr>
            <a:xfrm>
              <a:off x="3807412" y="2468880"/>
              <a:ext cx="911447" cy="2097669"/>
            </a:xfrm>
            <a:prstGeom prst="rect">
              <a:avLst/>
            </a:prstGeom>
          </p:spPr>
        </p:pic>
      </p:grpSp>
      <p:sp>
        <p:nvSpPr>
          <p:cNvPr id="26" name="TextBox 25">
            <a:extLst>
              <a:ext uri="{FF2B5EF4-FFF2-40B4-BE49-F238E27FC236}">
                <a16:creationId xmlns:a16="http://schemas.microsoft.com/office/drawing/2014/main" id="{3D661538-2018-42D3-6026-12495840F903}"/>
              </a:ext>
            </a:extLst>
          </p:cNvPr>
          <p:cNvSpPr txBox="1"/>
          <p:nvPr/>
        </p:nvSpPr>
        <p:spPr>
          <a:xfrm>
            <a:off x="111756" y="660953"/>
            <a:ext cx="5056192" cy="307777"/>
          </a:xfrm>
          <a:prstGeom prst="rect">
            <a:avLst/>
          </a:prstGeom>
          <a:noFill/>
        </p:spPr>
        <p:txBody>
          <a:bodyPr wrap="none" rtlCol="0">
            <a:spAutoFit/>
          </a:bodyPr>
          <a:lstStyle/>
          <a:p>
            <a:r>
              <a:rPr lang="en-US" dirty="0"/>
              <a:t>(a) 48-hour Snow Melt prior to 0500 UTC 19 December 2023</a:t>
            </a:r>
          </a:p>
        </p:txBody>
      </p:sp>
      <p:sp>
        <p:nvSpPr>
          <p:cNvPr id="28" name="TextBox 27">
            <a:extLst>
              <a:ext uri="{FF2B5EF4-FFF2-40B4-BE49-F238E27FC236}">
                <a16:creationId xmlns:a16="http://schemas.microsoft.com/office/drawing/2014/main" id="{3FC2C554-84CB-8D57-9916-BAF7FB1A3D4D}"/>
              </a:ext>
            </a:extLst>
          </p:cNvPr>
          <p:cNvSpPr txBox="1"/>
          <p:nvPr/>
        </p:nvSpPr>
        <p:spPr>
          <a:xfrm>
            <a:off x="6096000" y="660953"/>
            <a:ext cx="5325497" cy="307777"/>
          </a:xfrm>
          <a:prstGeom prst="rect">
            <a:avLst/>
          </a:prstGeom>
          <a:noFill/>
        </p:spPr>
        <p:txBody>
          <a:bodyPr wrap="none" rtlCol="0">
            <a:spAutoFit/>
          </a:bodyPr>
          <a:lstStyle/>
          <a:p>
            <a:r>
              <a:rPr lang="en-US" dirty="0"/>
              <a:t>(b) 72-hour Precipitation ending at 1200 UTC 19 December 2023</a:t>
            </a:r>
          </a:p>
        </p:txBody>
      </p:sp>
      <p:sp>
        <p:nvSpPr>
          <p:cNvPr id="29" name="Oval 28">
            <a:extLst>
              <a:ext uri="{FF2B5EF4-FFF2-40B4-BE49-F238E27FC236}">
                <a16:creationId xmlns:a16="http://schemas.microsoft.com/office/drawing/2014/main" id="{60811E20-785D-3F64-A66A-7EE82BF6BF97}"/>
              </a:ext>
            </a:extLst>
          </p:cNvPr>
          <p:cNvSpPr/>
          <p:nvPr/>
        </p:nvSpPr>
        <p:spPr>
          <a:xfrm rot="2780874">
            <a:off x="1469055" y="900191"/>
            <a:ext cx="2387450" cy="377488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CDB9140-0087-2EB4-A7B1-279D28BE2C56}"/>
              </a:ext>
            </a:extLst>
          </p:cNvPr>
          <p:cNvSpPr txBox="1"/>
          <p:nvPr/>
        </p:nvSpPr>
        <p:spPr>
          <a:xfrm>
            <a:off x="3143694" y="4169381"/>
            <a:ext cx="1780234" cy="1323439"/>
          </a:xfrm>
          <a:prstGeom prst="rect">
            <a:avLst/>
          </a:prstGeom>
          <a:noFill/>
        </p:spPr>
        <p:txBody>
          <a:bodyPr wrap="square" rtlCol="0">
            <a:spAutoFit/>
          </a:bodyPr>
          <a:lstStyle/>
          <a:p>
            <a:pPr algn="ctr"/>
            <a:r>
              <a:rPr lang="en-US" sz="2000" b="1" dirty="0">
                <a:solidFill>
                  <a:schemeClr val="bg1"/>
                </a:solidFill>
              </a:rPr>
              <a:t>~1–3” </a:t>
            </a:r>
          </a:p>
          <a:p>
            <a:pPr algn="ctr"/>
            <a:r>
              <a:rPr lang="en-US" sz="2000" b="1" dirty="0">
                <a:solidFill>
                  <a:schemeClr val="bg1"/>
                </a:solidFill>
              </a:rPr>
              <a:t>(~25–75 mm) </a:t>
            </a:r>
          </a:p>
          <a:p>
            <a:pPr algn="ctr"/>
            <a:r>
              <a:rPr lang="en-US" sz="2000" b="1" dirty="0">
                <a:solidFill>
                  <a:schemeClr val="bg1"/>
                </a:solidFill>
              </a:rPr>
              <a:t>of snow water loss</a:t>
            </a:r>
          </a:p>
        </p:txBody>
      </p:sp>
      <p:sp>
        <p:nvSpPr>
          <p:cNvPr id="31" name="TextBox 30">
            <a:extLst>
              <a:ext uri="{FF2B5EF4-FFF2-40B4-BE49-F238E27FC236}">
                <a16:creationId xmlns:a16="http://schemas.microsoft.com/office/drawing/2014/main" id="{8515B241-05D4-1636-31C2-A921FDBE5D98}"/>
              </a:ext>
            </a:extLst>
          </p:cNvPr>
          <p:cNvSpPr txBox="1"/>
          <p:nvPr/>
        </p:nvSpPr>
        <p:spPr>
          <a:xfrm rot="18914571">
            <a:off x="2656630" y="2914647"/>
            <a:ext cx="1614545" cy="307777"/>
          </a:xfrm>
          <a:prstGeom prst="rect">
            <a:avLst/>
          </a:prstGeom>
          <a:noFill/>
        </p:spPr>
        <p:txBody>
          <a:bodyPr wrap="none" rtlCol="0">
            <a:spAutoFit/>
          </a:bodyPr>
          <a:lstStyle/>
          <a:p>
            <a:r>
              <a:rPr lang="en-US" b="1" dirty="0">
                <a:solidFill>
                  <a:schemeClr val="bg1"/>
                </a:solidFill>
              </a:rPr>
              <a:t>White Mountains</a:t>
            </a:r>
          </a:p>
        </p:txBody>
      </p:sp>
      <p:sp>
        <p:nvSpPr>
          <p:cNvPr id="32" name="TextBox 31">
            <a:extLst>
              <a:ext uri="{FF2B5EF4-FFF2-40B4-BE49-F238E27FC236}">
                <a16:creationId xmlns:a16="http://schemas.microsoft.com/office/drawing/2014/main" id="{525B4202-11BB-7D27-9BA0-3B2862AA3DE8}"/>
              </a:ext>
            </a:extLst>
          </p:cNvPr>
          <p:cNvSpPr txBox="1"/>
          <p:nvPr/>
        </p:nvSpPr>
        <p:spPr>
          <a:xfrm rot="16867774">
            <a:off x="1893396" y="3512585"/>
            <a:ext cx="1168910" cy="307777"/>
          </a:xfrm>
          <a:prstGeom prst="rect">
            <a:avLst/>
          </a:prstGeom>
          <a:noFill/>
        </p:spPr>
        <p:txBody>
          <a:bodyPr wrap="none" rtlCol="0">
            <a:spAutoFit/>
          </a:bodyPr>
          <a:lstStyle/>
          <a:p>
            <a:r>
              <a:rPr lang="en-US" b="1" dirty="0">
                <a:solidFill>
                  <a:schemeClr val="bg1"/>
                </a:solidFill>
              </a:rPr>
              <a:t>Green Mtns</a:t>
            </a:r>
          </a:p>
        </p:txBody>
      </p:sp>
      <p:sp>
        <p:nvSpPr>
          <p:cNvPr id="33" name="TextBox 32">
            <a:extLst>
              <a:ext uri="{FF2B5EF4-FFF2-40B4-BE49-F238E27FC236}">
                <a16:creationId xmlns:a16="http://schemas.microsoft.com/office/drawing/2014/main" id="{FFBAFB58-CC15-782C-2F97-48981BDDA516}"/>
              </a:ext>
            </a:extLst>
          </p:cNvPr>
          <p:cNvSpPr txBox="1"/>
          <p:nvPr/>
        </p:nvSpPr>
        <p:spPr>
          <a:xfrm>
            <a:off x="1095544" y="3438438"/>
            <a:ext cx="1268296" cy="307777"/>
          </a:xfrm>
          <a:prstGeom prst="rect">
            <a:avLst/>
          </a:prstGeom>
          <a:noFill/>
        </p:spPr>
        <p:txBody>
          <a:bodyPr wrap="none" rtlCol="0">
            <a:spAutoFit/>
          </a:bodyPr>
          <a:lstStyle/>
          <a:p>
            <a:r>
              <a:rPr lang="en-US" b="1" dirty="0">
                <a:solidFill>
                  <a:schemeClr val="bg1"/>
                </a:solidFill>
              </a:rPr>
              <a:t>Adirondacks</a:t>
            </a:r>
          </a:p>
        </p:txBody>
      </p:sp>
      <p:sp>
        <p:nvSpPr>
          <p:cNvPr id="34" name="TextBox 33">
            <a:extLst>
              <a:ext uri="{FF2B5EF4-FFF2-40B4-BE49-F238E27FC236}">
                <a16:creationId xmlns:a16="http://schemas.microsoft.com/office/drawing/2014/main" id="{968B885F-0EF6-4573-D89E-2F39838E46AF}"/>
              </a:ext>
            </a:extLst>
          </p:cNvPr>
          <p:cNvSpPr txBox="1"/>
          <p:nvPr/>
        </p:nvSpPr>
        <p:spPr>
          <a:xfrm>
            <a:off x="1025299" y="4628436"/>
            <a:ext cx="920445" cy="307777"/>
          </a:xfrm>
          <a:prstGeom prst="rect">
            <a:avLst/>
          </a:prstGeom>
          <a:noFill/>
        </p:spPr>
        <p:txBody>
          <a:bodyPr wrap="none" rtlCol="0">
            <a:spAutoFit/>
          </a:bodyPr>
          <a:lstStyle/>
          <a:p>
            <a:r>
              <a:rPr lang="en-US" b="1" dirty="0">
                <a:solidFill>
                  <a:schemeClr val="tx1"/>
                </a:solidFill>
              </a:rPr>
              <a:t>Catskills</a:t>
            </a:r>
          </a:p>
        </p:txBody>
      </p:sp>
      <p:sp>
        <p:nvSpPr>
          <p:cNvPr id="36" name="Oval 35">
            <a:extLst>
              <a:ext uri="{FF2B5EF4-FFF2-40B4-BE49-F238E27FC236}">
                <a16:creationId xmlns:a16="http://schemas.microsoft.com/office/drawing/2014/main" id="{E82C21D6-7392-AAA3-0378-AABC7FD75ED3}"/>
              </a:ext>
            </a:extLst>
          </p:cNvPr>
          <p:cNvSpPr/>
          <p:nvPr/>
        </p:nvSpPr>
        <p:spPr>
          <a:xfrm rot="19739730">
            <a:off x="9381018" y="3452001"/>
            <a:ext cx="827597" cy="39627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FE9B425-210B-32DB-5191-80B1AABC999D}"/>
              </a:ext>
            </a:extLst>
          </p:cNvPr>
          <p:cNvSpPr txBox="1"/>
          <p:nvPr/>
        </p:nvSpPr>
        <p:spPr>
          <a:xfrm>
            <a:off x="8228673" y="2150891"/>
            <a:ext cx="1879041" cy="707886"/>
          </a:xfrm>
          <a:prstGeom prst="rect">
            <a:avLst/>
          </a:prstGeom>
          <a:noFill/>
        </p:spPr>
        <p:txBody>
          <a:bodyPr wrap="none" rtlCol="0">
            <a:spAutoFit/>
          </a:bodyPr>
          <a:lstStyle/>
          <a:p>
            <a:pPr algn="ctr"/>
            <a:r>
              <a:rPr lang="en-US" sz="2000" b="1" dirty="0">
                <a:solidFill>
                  <a:schemeClr val="tx1"/>
                </a:solidFill>
              </a:rPr>
              <a:t>~6–8”</a:t>
            </a:r>
          </a:p>
          <a:p>
            <a:pPr algn="ctr"/>
            <a:r>
              <a:rPr lang="en-US" sz="2000" b="1" dirty="0">
                <a:solidFill>
                  <a:schemeClr val="tx1"/>
                </a:solidFill>
              </a:rPr>
              <a:t>(150–200 mm)</a:t>
            </a:r>
          </a:p>
        </p:txBody>
      </p:sp>
      <p:cxnSp>
        <p:nvCxnSpPr>
          <p:cNvPr id="39" name="Straight Arrow Connector 38">
            <a:extLst>
              <a:ext uri="{FF2B5EF4-FFF2-40B4-BE49-F238E27FC236}">
                <a16:creationId xmlns:a16="http://schemas.microsoft.com/office/drawing/2014/main" id="{0E210309-7F26-56FA-4954-253CE212E545}"/>
              </a:ext>
            </a:extLst>
          </p:cNvPr>
          <p:cNvCxnSpPr/>
          <p:nvPr/>
        </p:nvCxnSpPr>
        <p:spPr>
          <a:xfrm>
            <a:off x="9409694" y="2904363"/>
            <a:ext cx="385122" cy="745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2A34B16B-2EEF-3265-0356-108B00274071}"/>
              </a:ext>
            </a:extLst>
          </p:cNvPr>
          <p:cNvSpPr/>
          <p:nvPr/>
        </p:nvSpPr>
        <p:spPr>
          <a:xfrm rot="19739730">
            <a:off x="9167380" y="4801672"/>
            <a:ext cx="603682" cy="39627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0BE8BFB-BD39-6507-BDF6-586FC10DD170}"/>
              </a:ext>
            </a:extLst>
          </p:cNvPr>
          <p:cNvSpPr/>
          <p:nvPr/>
        </p:nvSpPr>
        <p:spPr>
          <a:xfrm rot="18953591">
            <a:off x="8262562" y="4491892"/>
            <a:ext cx="1046031" cy="45168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1692DE3-E61D-7B9B-45DF-E35E6D2B72F1}"/>
              </a:ext>
            </a:extLst>
          </p:cNvPr>
          <p:cNvSpPr txBox="1"/>
          <p:nvPr/>
        </p:nvSpPr>
        <p:spPr>
          <a:xfrm>
            <a:off x="9122465" y="5286208"/>
            <a:ext cx="1879041" cy="707886"/>
          </a:xfrm>
          <a:prstGeom prst="rect">
            <a:avLst/>
          </a:prstGeom>
          <a:noFill/>
        </p:spPr>
        <p:txBody>
          <a:bodyPr wrap="none" rtlCol="0">
            <a:spAutoFit/>
          </a:bodyPr>
          <a:lstStyle/>
          <a:p>
            <a:pPr algn="ctr"/>
            <a:r>
              <a:rPr lang="en-US" sz="2000" b="1" dirty="0">
                <a:solidFill>
                  <a:schemeClr val="tx1"/>
                </a:solidFill>
              </a:rPr>
              <a:t>~4–6”</a:t>
            </a:r>
          </a:p>
          <a:p>
            <a:pPr algn="ctr"/>
            <a:r>
              <a:rPr lang="en-US" sz="2000" b="1" dirty="0">
                <a:solidFill>
                  <a:schemeClr val="tx1"/>
                </a:solidFill>
              </a:rPr>
              <a:t>(100–150 mm)</a:t>
            </a:r>
          </a:p>
        </p:txBody>
      </p:sp>
      <p:cxnSp>
        <p:nvCxnSpPr>
          <p:cNvPr id="43" name="Straight Arrow Connector 42">
            <a:extLst>
              <a:ext uri="{FF2B5EF4-FFF2-40B4-BE49-F238E27FC236}">
                <a16:creationId xmlns:a16="http://schemas.microsoft.com/office/drawing/2014/main" id="{9999B246-7090-615B-4A37-74FF4F79F769}"/>
              </a:ext>
            </a:extLst>
          </p:cNvPr>
          <p:cNvCxnSpPr>
            <a:cxnSpLocks/>
            <a:stCxn id="42" idx="0"/>
          </p:cNvCxnSpPr>
          <p:nvPr/>
        </p:nvCxnSpPr>
        <p:spPr>
          <a:xfrm flipH="1" flipV="1">
            <a:off x="9553833" y="4954210"/>
            <a:ext cx="508153" cy="3319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AC28C4D-EFA0-0302-1131-E1EEF5EBCF76}"/>
              </a:ext>
            </a:extLst>
          </p:cNvPr>
          <p:cNvCxnSpPr>
            <a:cxnSpLocks/>
            <a:stCxn id="42" idx="0"/>
          </p:cNvCxnSpPr>
          <p:nvPr/>
        </p:nvCxnSpPr>
        <p:spPr>
          <a:xfrm flipH="1" flipV="1">
            <a:off x="8653621" y="4846320"/>
            <a:ext cx="1408365" cy="4398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71F5563-35D3-F07E-4CD0-5A776BA92CD0}"/>
              </a:ext>
            </a:extLst>
          </p:cNvPr>
          <p:cNvCxnSpPr>
            <a:cxnSpLocks/>
          </p:cNvCxnSpPr>
          <p:nvPr/>
        </p:nvCxnSpPr>
        <p:spPr>
          <a:xfrm flipH="1" flipV="1">
            <a:off x="3332536" y="3429000"/>
            <a:ext cx="626989" cy="73866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A83EBA-AF93-A3E6-1A77-CC09C439610F}"/>
              </a:ext>
            </a:extLst>
          </p:cNvPr>
          <p:cNvSpPr txBox="1"/>
          <p:nvPr/>
        </p:nvSpPr>
        <p:spPr>
          <a:xfrm>
            <a:off x="126368" y="972563"/>
            <a:ext cx="2047355" cy="600164"/>
          </a:xfrm>
          <a:prstGeom prst="rect">
            <a:avLst/>
          </a:prstGeom>
          <a:noFill/>
        </p:spPr>
        <p:txBody>
          <a:bodyPr wrap="none" rtlCol="0">
            <a:spAutoFit/>
          </a:bodyPr>
          <a:lstStyle/>
          <a:p>
            <a:r>
              <a:rPr lang="en-US" sz="1100" b="1" dirty="0">
                <a:solidFill>
                  <a:schemeClr val="tx1"/>
                </a:solidFill>
              </a:rPr>
              <a:t>Green and White Mountains</a:t>
            </a:r>
          </a:p>
          <a:p>
            <a:r>
              <a:rPr lang="en-US" sz="1100" b="1" dirty="0">
                <a:solidFill>
                  <a:schemeClr val="tx1"/>
                </a:solidFill>
              </a:rPr>
              <a:t>~4000–6000 feet ASL</a:t>
            </a:r>
          </a:p>
          <a:p>
            <a:r>
              <a:rPr lang="en-US" sz="1100" b="1" dirty="0">
                <a:solidFill>
                  <a:schemeClr val="tx1"/>
                </a:solidFill>
              </a:rPr>
              <a:t>~1200–1800 m ASL</a:t>
            </a:r>
          </a:p>
        </p:txBody>
      </p:sp>
    </p:spTree>
    <p:extLst>
      <p:ext uri="{BB962C8B-B14F-4D97-AF65-F5344CB8AC3E}">
        <p14:creationId xmlns:p14="http://schemas.microsoft.com/office/powerpoint/2010/main" val="3506373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 with different weather zones&#10;&#10;Description automatically generated">
            <a:extLst>
              <a:ext uri="{FF2B5EF4-FFF2-40B4-BE49-F238E27FC236}">
                <a16:creationId xmlns:a16="http://schemas.microsoft.com/office/drawing/2014/main" id="{0AD7240C-2D40-E11B-86C0-51DAB5184DC9}"/>
              </a:ext>
            </a:extLst>
          </p:cNvPr>
          <p:cNvPicPr>
            <a:picLocks noChangeAspect="1"/>
          </p:cNvPicPr>
          <p:nvPr/>
        </p:nvPicPr>
        <p:blipFill>
          <a:blip r:embed="rId2">
            <a:alphaModFix amt="68000"/>
          </a:blip>
          <a:stretch>
            <a:fillRect/>
          </a:stretch>
        </p:blipFill>
        <p:spPr>
          <a:xfrm>
            <a:off x="6502657" y="513130"/>
            <a:ext cx="5334917" cy="5034221"/>
          </a:xfrm>
          <a:prstGeom prst="rect">
            <a:avLst/>
          </a:prstGeom>
        </p:spPr>
      </p:pic>
      <p:sp>
        <p:nvSpPr>
          <p:cNvPr id="6" name="TextBox 5">
            <a:extLst>
              <a:ext uri="{FF2B5EF4-FFF2-40B4-BE49-F238E27FC236}">
                <a16:creationId xmlns:a16="http://schemas.microsoft.com/office/drawing/2014/main" id="{9417E8DF-889B-5BF9-22DD-DD01A7DC15EA}"/>
              </a:ext>
            </a:extLst>
          </p:cNvPr>
          <p:cNvSpPr txBox="1"/>
          <p:nvPr/>
        </p:nvSpPr>
        <p:spPr>
          <a:xfrm>
            <a:off x="34923" y="580480"/>
            <a:ext cx="6217596" cy="246221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Widespread Moderate to Major Flooding</a:t>
            </a:r>
          </a:p>
          <a:p>
            <a:endParaRPr lang="en-US"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Heavy rainfall, combined with favorable antecedent ground conditions (frozen/snow-covered, or saturated) and a ripe snowpack, resulted in significant riverine flooding across New England. </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In some locations, e.g., the NH White Mountains extending into Western ME, received ~7–8” of rain that combined with ~2–3” of melted snow-water equivalent, to yield &gt;10” of “forcing” for streamflow flooding.</a:t>
            </a:r>
          </a:p>
        </p:txBody>
      </p:sp>
      <p:pic>
        <p:nvPicPr>
          <p:cNvPr id="7" name="Picture 6" descr="A map of the united states&#10;&#10;Description automatically generated">
            <a:extLst>
              <a:ext uri="{FF2B5EF4-FFF2-40B4-BE49-F238E27FC236}">
                <a16:creationId xmlns:a16="http://schemas.microsoft.com/office/drawing/2014/main" id="{5CCE2E15-EECF-F6B6-38DF-FE71F8A69F26}"/>
              </a:ext>
            </a:extLst>
          </p:cNvPr>
          <p:cNvPicPr>
            <a:picLocks noChangeAspect="1"/>
          </p:cNvPicPr>
          <p:nvPr/>
        </p:nvPicPr>
        <p:blipFill>
          <a:blip r:embed="rId3"/>
          <a:stretch>
            <a:fillRect/>
          </a:stretch>
        </p:blipFill>
        <p:spPr>
          <a:xfrm>
            <a:off x="34923" y="3171388"/>
            <a:ext cx="3010187" cy="2364035"/>
          </a:xfrm>
          <a:prstGeom prst="rect">
            <a:avLst/>
          </a:prstGeom>
        </p:spPr>
      </p:pic>
      <p:pic>
        <p:nvPicPr>
          <p:cNvPr id="8" name="Picture 7">
            <a:extLst>
              <a:ext uri="{FF2B5EF4-FFF2-40B4-BE49-F238E27FC236}">
                <a16:creationId xmlns:a16="http://schemas.microsoft.com/office/drawing/2014/main" id="{6B8D0C53-70F6-8B84-8AAD-29A9252F5E75}"/>
              </a:ext>
            </a:extLst>
          </p:cNvPr>
          <p:cNvPicPr>
            <a:picLocks noChangeAspect="1"/>
          </p:cNvPicPr>
          <p:nvPr/>
        </p:nvPicPr>
        <p:blipFill>
          <a:blip r:embed="rId4"/>
          <a:srcRect/>
          <a:stretch/>
        </p:blipFill>
        <p:spPr>
          <a:xfrm>
            <a:off x="3112498" y="3171387"/>
            <a:ext cx="3010187" cy="2364034"/>
          </a:xfrm>
          <a:prstGeom prst="rect">
            <a:avLst/>
          </a:prstGeom>
        </p:spPr>
      </p:pic>
      <p:sp>
        <p:nvSpPr>
          <p:cNvPr id="9" name="TextBox 8">
            <a:extLst>
              <a:ext uri="{FF2B5EF4-FFF2-40B4-BE49-F238E27FC236}">
                <a16:creationId xmlns:a16="http://schemas.microsoft.com/office/drawing/2014/main" id="{3301A9E6-EC60-219C-2AAD-7761B56E61D7}"/>
              </a:ext>
            </a:extLst>
          </p:cNvPr>
          <p:cNvSpPr txBox="1"/>
          <p:nvPr/>
        </p:nvSpPr>
        <p:spPr>
          <a:xfrm>
            <a:off x="389151" y="3375155"/>
            <a:ext cx="1053494" cy="276999"/>
          </a:xfrm>
          <a:prstGeom prst="rect">
            <a:avLst/>
          </a:prstGeom>
          <a:solidFill>
            <a:schemeClr val="bg1"/>
          </a:solidFill>
        </p:spPr>
        <p:txBody>
          <a:bodyPr wrap="none" rtlCol="0">
            <a:spAutoFit/>
          </a:bodyPr>
          <a:lstStyle/>
          <a:p>
            <a:r>
              <a:rPr lang="en-US" sz="1200" dirty="0">
                <a:latin typeface="Arial" panose="020B0604020202020204" pitchFamily="34" charset="0"/>
                <a:cs typeface="Arial" panose="020B0604020202020204" pitchFamily="34" charset="0"/>
              </a:rPr>
              <a:t>11 Dec 2023</a:t>
            </a:r>
          </a:p>
        </p:txBody>
      </p:sp>
      <p:sp>
        <p:nvSpPr>
          <p:cNvPr id="10" name="TextBox 9">
            <a:extLst>
              <a:ext uri="{FF2B5EF4-FFF2-40B4-BE49-F238E27FC236}">
                <a16:creationId xmlns:a16="http://schemas.microsoft.com/office/drawing/2014/main" id="{16C7A69A-38C7-2F37-7F66-910E206C4667}"/>
              </a:ext>
            </a:extLst>
          </p:cNvPr>
          <p:cNvSpPr txBox="1"/>
          <p:nvPr/>
        </p:nvSpPr>
        <p:spPr>
          <a:xfrm>
            <a:off x="3457745" y="3375155"/>
            <a:ext cx="1053494" cy="276999"/>
          </a:xfrm>
          <a:prstGeom prst="rect">
            <a:avLst/>
          </a:prstGeom>
          <a:solidFill>
            <a:schemeClr val="bg1"/>
          </a:solidFill>
        </p:spPr>
        <p:txBody>
          <a:bodyPr wrap="none" rtlCol="0">
            <a:spAutoFit/>
          </a:bodyPr>
          <a:lstStyle/>
          <a:p>
            <a:r>
              <a:rPr lang="en-US" sz="1200" dirty="0">
                <a:latin typeface="Arial" panose="020B0604020202020204" pitchFamily="34" charset="0"/>
                <a:cs typeface="Arial" panose="020B0604020202020204" pitchFamily="34" charset="0"/>
              </a:rPr>
              <a:t>18 Dec 2023</a:t>
            </a:r>
          </a:p>
        </p:txBody>
      </p:sp>
      <p:sp>
        <p:nvSpPr>
          <p:cNvPr id="11" name="TextBox 10">
            <a:extLst>
              <a:ext uri="{FF2B5EF4-FFF2-40B4-BE49-F238E27FC236}">
                <a16:creationId xmlns:a16="http://schemas.microsoft.com/office/drawing/2014/main" id="{1FE2046C-980B-7FB3-42F3-16FEA888A466}"/>
              </a:ext>
            </a:extLst>
          </p:cNvPr>
          <p:cNvSpPr txBox="1"/>
          <p:nvPr/>
        </p:nvSpPr>
        <p:spPr>
          <a:xfrm>
            <a:off x="44293" y="5547351"/>
            <a:ext cx="6136409"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Select GFS Model Analyses of 700-hPa Geopotential Height, IVT magnitude, and IVT Direction (adapted adapted from imagery provided by Dr. Alicia Bentley).</a:t>
            </a:r>
          </a:p>
        </p:txBody>
      </p:sp>
      <p:sp>
        <p:nvSpPr>
          <p:cNvPr id="12" name="TextBox 11">
            <a:extLst>
              <a:ext uri="{FF2B5EF4-FFF2-40B4-BE49-F238E27FC236}">
                <a16:creationId xmlns:a16="http://schemas.microsoft.com/office/drawing/2014/main" id="{85733F84-ADC1-D2CB-A567-6C78D0585D4C}"/>
              </a:ext>
            </a:extLst>
          </p:cNvPr>
          <p:cNvSpPr txBox="1"/>
          <p:nvPr/>
        </p:nvSpPr>
        <p:spPr>
          <a:xfrm>
            <a:off x="6467932" y="5547349"/>
            <a:ext cx="5516612"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National Weather Service watches, warnings, and advisories that were active at 1638 UTC (11:38AM EST) on 18 December 2023 courtesy Pivotal Weather.</a:t>
            </a:r>
          </a:p>
        </p:txBody>
      </p:sp>
      <p:sp>
        <p:nvSpPr>
          <p:cNvPr id="13" name="TextBox 12">
            <a:extLst>
              <a:ext uri="{FF2B5EF4-FFF2-40B4-BE49-F238E27FC236}">
                <a16:creationId xmlns:a16="http://schemas.microsoft.com/office/drawing/2014/main" id="{886133C2-16BE-5FC3-C147-CFF7B65B77FF}"/>
              </a:ext>
            </a:extLst>
          </p:cNvPr>
          <p:cNvSpPr txBox="1"/>
          <p:nvPr/>
        </p:nvSpPr>
        <p:spPr>
          <a:xfrm>
            <a:off x="8937491" y="1021554"/>
            <a:ext cx="1579278" cy="261610"/>
          </a:xfrm>
          <a:prstGeom prst="rect">
            <a:avLst/>
          </a:prstGeom>
          <a:noFill/>
        </p:spPr>
        <p:txBody>
          <a:bodyPr wrap="none" rtlCol="0">
            <a:spAutoFit/>
          </a:bodyPr>
          <a:lstStyle/>
          <a:p>
            <a:r>
              <a:rPr lang="en-US" sz="1100" b="1" dirty="0">
                <a:solidFill>
                  <a:srgbClr val="C00000"/>
                </a:solidFill>
                <a:latin typeface="Arial" panose="020B0604020202020204" pitchFamily="34" charset="0"/>
                <a:cs typeface="Arial" panose="020B0604020202020204" pitchFamily="34" charset="0"/>
              </a:rPr>
              <a:t>Flash Flood Warning</a:t>
            </a:r>
          </a:p>
        </p:txBody>
      </p:sp>
      <p:sp>
        <p:nvSpPr>
          <p:cNvPr id="14" name="Freeform 13">
            <a:extLst>
              <a:ext uri="{FF2B5EF4-FFF2-40B4-BE49-F238E27FC236}">
                <a16:creationId xmlns:a16="http://schemas.microsoft.com/office/drawing/2014/main" id="{24EEE2B5-BCFC-481F-5AA6-9D919D19ED01}"/>
              </a:ext>
            </a:extLst>
          </p:cNvPr>
          <p:cNvSpPr/>
          <p:nvPr/>
        </p:nvSpPr>
        <p:spPr>
          <a:xfrm>
            <a:off x="10253088" y="1250604"/>
            <a:ext cx="897924" cy="527222"/>
          </a:xfrm>
          <a:custGeom>
            <a:avLst/>
            <a:gdLst>
              <a:gd name="connsiteX0" fmla="*/ 0 w 897924"/>
              <a:gd name="connsiteY0" fmla="*/ 0 h 527222"/>
              <a:gd name="connsiteX1" fmla="*/ 280086 w 897924"/>
              <a:gd name="connsiteY1" fmla="*/ 321276 h 527222"/>
              <a:gd name="connsiteX2" fmla="*/ 897924 w 897924"/>
              <a:gd name="connsiteY2" fmla="*/ 527222 h 527222"/>
            </a:gdLst>
            <a:ahLst/>
            <a:cxnLst>
              <a:cxn ang="0">
                <a:pos x="connsiteX0" y="connsiteY0"/>
              </a:cxn>
              <a:cxn ang="0">
                <a:pos x="connsiteX1" y="connsiteY1"/>
              </a:cxn>
              <a:cxn ang="0">
                <a:pos x="connsiteX2" y="connsiteY2"/>
              </a:cxn>
            </a:cxnLst>
            <a:rect l="l" t="t" r="r" b="b"/>
            <a:pathLst>
              <a:path w="897924" h="527222">
                <a:moveTo>
                  <a:pt x="0" y="0"/>
                </a:moveTo>
                <a:cubicBezTo>
                  <a:pt x="65216" y="116703"/>
                  <a:pt x="130432" y="233406"/>
                  <a:pt x="280086" y="321276"/>
                </a:cubicBezTo>
                <a:cubicBezTo>
                  <a:pt x="429740" y="409146"/>
                  <a:pt x="663832" y="468184"/>
                  <a:pt x="897924" y="527222"/>
                </a:cubicBezTo>
              </a:path>
            </a:pathLst>
          </a:custGeom>
          <a:noFill/>
          <a:ln>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21F23022-5A46-7DE2-DB0F-6C60D80E8EE5}"/>
              </a:ext>
            </a:extLst>
          </p:cNvPr>
          <p:cNvSpPr/>
          <p:nvPr/>
        </p:nvSpPr>
        <p:spPr>
          <a:xfrm rot="17866160">
            <a:off x="10305338" y="1989348"/>
            <a:ext cx="897924" cy="527222"/>
          </a:xfrm>
          <a:custGeom>
            <a:avLst/>
            <a:gdLst>
              <a:gd name="connsiteX0" fmla="*/ 0 w 897924"/>
              <a:gd name="connsiteY0" fmla="*/ 0 h 527222"/>
              <a:gd name="connsiteX1" fmla="*/ 280086 w 897924"/>
              <a:gd name="connsiteY1" fmla="*/ 321276 h 527222"/>
              <a:gd name="connsiteX2" fmla="*/ 897924 w 897924"/>
              <a:gd name="connsiteY2" fmla="*/ 527222 h 527222"/>
            </a:gdLst>
            <a:ahLst/>
            <a:cxnLst>
              <a:cxn ang="0">
                <a:pos x="connsiteX0" y="connsiteY0"/>
              </a:cxn>
              <a:cxn ang="0">
                <a:pos x="connsiteX1" y="connsiteY1"/>
              </a:cxn>
              <a:cxn ang="0">
                <a:pos x="connsiteX2" y="connsiteY2"/>
              </a:cxn>
            </a:cxnLst>
            <a:rect l="l" t="t" r="r" b="b"/>
            <a:pathLst>
              <a:path w="897924" h="527222">
                <a:moveTo>
                  <a:pt x="0" y="0"/>
                </a:moveTo>
                <a:cubicBezTo>
                  <a:pt x="65216" y="116703"/>
                  <a:pt x="130432" y="233406"/>
                  <a:pt x="280086" y="321276"/>
                </a:cubicBezTo>
                <a:cubicBezTo>
                  <a:pt x="429740" y="409146"/>
                  <a:pt x="663832" y="468184"/>
                  <a:pt x="897924" y="527222"/>
                </a:cubicBezTo>
              </a:path>
            </a:pathLst>
          </a:custGeom>
          <a:noFill/>
          <a:ln>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E13F8300-2AFF-796F-2F8C-F3CA6BD52964}"/>
              </a:ext>
            </a:extLst>
          </p:cNvPr>
          <p:cNvSpPr/>
          <p:nvPr/>
        </p:nvSpPr>
        <p:spPr>
          <a:xfrm rot="16412981">
            <a:off x="10731100" y="1613882"/>
            <a:ext cx="897924" cy="527222"/>
          </a:xfrm>
          <a:custGeom>
            <a:avLst/>
            <a:gdLst>
              <a:gd name="connsiteX0" fmla="*/ 0 w 897924"/>
              <a:gd name="connsiteY0" fmla="*/ 0 h 527222"/>
              <a:gd name="connsiteX1" fmla="*/ 280086 w 897924"/>
              <a:gd name="connsiteY1" fmla="*/ 321276 h 527222"/>
              <a:gd name="connsiteX2" fmla="*/ 897924 w 897924"/>
              <a:gd name="connsiteY2" fmla="*/ 527222 h 527222"/>
            </a:gdLst>
            <a:ahLst/>
            <a:cxnLst>
              <a:cxn ang="0">
                <a:pos x="connsiteX0" y="connsiteY0"/>
              </a:cxn>
              <a:cxn ang="0">
                <a:pos x="connsiteX1" y="connsiteY1"/>
              </a:cxn>
              <a:cxn ang="0">
                <a:pos x="connsiteX2" y="connsiteY2"/>
              </a:cxn>
            </a:cxnLst>
            <a:rect l="l" t="t" r="r" b="b"/>
            <a:pathLst>
              <a:path w="897924" h="527222">
                <a:moveTo>
                  <a:pt x="0" y="0"/>
                </a:moveTo>
                <a:cubicBezTo>
                  <a:pt x="65216" y="116703"/>
                  <a:pt x="130432" y="233406"/>
                  <a:pt x="280086" y="321276"/>
                </a:cubicBezTo>
                <a:cubicBezTo>
                  <a:pt x="429740" y="409146"/>
                  <a:pt x="663832" y="468184"/>
                  <a:pt x="897924" y="527222"/>
                </a:cubicBezTo>
              </a:path>
            </a:pathLst>
          </a:custGeom>
          <a:noFill/>
          <a:ln>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EC891DD-19AA-5D50-B8A7-6325C6D5D175}"/>
              </a:ext>
            </a:extLst>
          </p:cNvPr>
          <p:cNvSpPr txBox="1"/>
          <p:nvPr/>
        </p:nvSpPr>
        <p:spPr>
          <a:xfrm>
            <a:off x="9289022" y="2404576"/>
            <a:ext cx="1172116" cy="261610"/>
          </a:xfrm>
          <a:prstGeom prst="rect">
            <a:avLst/>
          </a:prstGeom>
          <a:noFill/>
        </p:spPr>
        <p:txBody>
          <a:bodyPr wrap="none" rtlCol="0">
            <a:spAutoFit/>
          </a:bodyPr>
          <a:lstStyle/>
          <a:p>
            <a:r>
              <a:rPr lang="en-US" sz="1100" b="1" dirty="0">
                <a:solidFill>
                  <a:srgbClr val="92D050"/>
                </a:solidFill>
                <a:highlight>
                  <a:srgbClr val="808080"/>
                </a:highlight>
                <a:latin typeface="Arial" panose="020B0604020202020204" pitchFamily="34" charset="0"/>
                <a:cs typeface="Arial" panose="020B0604020202020204" pitchFamily="34" charset="0"/>
              </a:rPr>
              <a:t>Flood Warning</a:t>
            </a:r>
          </a:p>
        </p:txBody>
      </p:sp>
      <p:sp>
        <p:nvSpPr>
          <p:cNvPr id="18" name="TextBox 17">
            <a:extLst>
              <a:ext uri="{FF2B5EF4-FFF2-40B4-BE49-F238E27FC236}">
                <a16:creationId xmlns:a16="http://schemas.microsoft.com/office/drawing/2014/main" id="{BDA65842-6272-E8BE-AFE4-6E34F6078DBE}"/>
              </a:ext>
            </a:extLst>
          </p:cNvPr>
          <p:cNvSpPr txBox="1"/>
          <p:nvPr/>
        </p:nvSpPr>
        <p:spPr>
          <a:xfrm>
            <a:off x="9802470" y="781745"/>
            <a:ext cx="1031051" cy="261610"/>
          </a:xfrm>
          <a:prstGeom prst="rect">
            <a:avLst/>
          </a:prstGeom>
          <a:noFill/>
        </p:spPr>
        <p:txBody>
          <a:bodyPr wrap="none" rtlCol="0">
            <a:spAutoFit/>
          </a:bodyPr>
          <a:lstStyle/>
          <a:p>
            <a:r>
              <a:rPr lang="en-US" sz="1100" b="1" dirty="0">
                <a:solidFill>
                  <a:srgbClr val="00B050"/>
                </a:solidFill>
                <a:latin typeface="Arial" panose="020B0604020202020204" pitchFamily="34" charset="0"/>
                <a:cs typeface="Arial" panose="020B0604020202020204" pitchFamily="34" charset="0"/>
              </a:rPr>
              <a:t>Flood Watch</a:t>
            </a:r>
          </a:p>
        </p:txBody>
      </p:sp>
      <p:sp>
        <p:nvSpPr>
          <p:cNvPr id="19" name="Freeform 18">
            <a:extLst>
              <a:ext uri="{FF2B5EF4-FFF2-40B4-BE49-F238E27FC236}">
                <a16:creationId xmlns:a16="http://schemas.microsoft.com/office/drawing/2014/main" id="{235001B9-8B9A-1802-40BD-08EBA97D9450}"/>
              </a:ext>
            </a:extLst>
          </p:cNvPr>
          <p:cNvSpPr/>
          <p:nvPr/>
        </p:nvSpPr>
        <p:spPr>
          <a:xfrm>
            <a:off x="10387179" y="999598"/>
            <a:ext cx="897924" cy="527222"/>
          </a:xfrm>
          <a:custGeom>
            <a:avLst/>
            <a:gdLst>
              <a:gd name="connsiteX0" fmla="*/ 0 w 897924"/>
              <a:gd name="connsiteY0" fmla="*/ 0 h 527222"/>
              <a:gd name="connsiteX1" fmla="*/ 280086 w 897924"/>
              <a:gd name="connsiteY1" fmla="*/ 321276 h 527222"/>
              <a:gd name="connsiteX2" fmla="*/ 897924 w 897924"/>
              <a:gd name="connsiteY2" fmla="*/ 527222 h 527222"/>
            </a:gdLst>
            <a:ahLst/>
            <a:cxnLst>
              <a:cxn ang="0">
                <a:pos x="connsiteX0" y="connsiteY0"/>
              </a:cxn>
              <a:cxn ang="0">
                <a:pos x="connsiteX1" y="connsiteY1"/>
              </a:cxn>
              <a:cxn ang="0">
                <a:pos x="connsiteX2" y="connsiteY2"/>
              </a:cxn>
            </a:cxnLst>
            <a:rect l="l" t="t" r="r" b="b"/>
            <a:pathLst>
              <a:path w="897924" h="527222">
                <a:moveTo>
                  <a:pt x="0" y="0"/>
                </a:moveTo>
                <a:cubicBezTo>
                  <a:pt x="65216" y="116703"/>
                  <a:pt x="130432" y="233406"/>
                  <a:pt x="280086" y="321276"/>
                </a:cubicBezTo>
                <a:cubicBezTo>
                  <a:pt x="429740" y="409146"/>
                  <a:pt x="663832" y="468184"/>
                  <a:pt x="897924" y="527222"/>
                </a:cubicBezTo>
              </a:path>
            </a:pathLst>
          </a:custGeom>
          <a:noFill/>
          <a:ln>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9E2B0FE-9E3F-59BB-4C07-DA9082DE972A}"/>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Outcome – 11 and 18 December 2023</a:t>
            </a:r>
          </a:p>
        </p:txBody>
      </p:sp>
    </p:spTree>
    <p:extLst>
      <p:ext uri="{BB962C8B-B14F-4D97-AF65-F5344CB8AC3E}">
        <p14:creationId xmlns:p14="http://schemas.microsoft.com/office/powerpoint/2010/main" val="2264879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graph showing a graph&#10;&#10;Description automatically generated with medium confidence">
            <a:extLst>
              <a:ext uri="{FF2B5EF4-FFF2-40B4-BE49-F238E27FC236}">
                <a16:creationId xmlns:a16="http://schemas.microsoft.com/office/drawing/2014/main" id="{38D099B0-2BAC-8118-8FE7-8B87FBE7C396}"/>
              </a:ext>
            </a:extLst>
          </p:cNvPr>
          <p:cNvPicPr>
            <a:picLocks noChangeAspect="1"/>
          </p:cNvPicPr>
          <p:nvPr/>
        </p:nvPicPr>
        <p:blipFill rotWithShape="1">
          <a:blip r:embed="rId2"/>
          <a:srcRect r="16699"/>
          <a:stretch/>
        </p:blipFill>
        <p:spPr>
          <a:xfrm>
            <a:off x="363250" y="977245"/>
            <a:ext cx="8432408" cy="4931630"/>
          </a:xfrm>
          <a:prstGeom prst="rect">
            <a:avLst/>
          </a:prstGeom>
        </p:spPr>
      </p:pic>
      <p:sp>
        <p:nvSpPr>
          <p:cNvPr id="20" name="Title 1">
            <a:extLst>
              <a:ext uri="{FF2B5EF4-FFF2-40B4-BE49-F238E27FC236}">
                <a16:creationId xmlns:a16="http://schemas.microsoft.com/office/drawing/2014/main" id="{49E2B0FE-9E3F-59BB-4C07-DA9082DE972A}"/>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Outcome – 11 and 18 December 2023</a:t>
            </a:r>
          </a:p>
        </p:txBody>
      </p:sp>
      <p:sp>
        <p:nvSpPr>
          <p:cNvPr id="12" name="TextBox 11">
            <a:extLst>
              <a:ext uri="{FF2B5EF4-FFF2-40B4-BE49-F238E27FC236}">
                <a16:creationId xmlns:a16="http://schemas.microsoft.com/office/drawing/2014/main" id="{496D3CAA-E75C-A1D9-253E-9735FA992B36}"/>
              </a:ext>
            </a:extLst>
          </p:cNvPr>
          <p:cNvSpPr txBox="1"/>
          <p:nvPr/>
        </p:nvSpPr>
        <p:spPr>
          <a:xfrm>
            <a:off x="9001381" y="3650515"/>
            <a:ext cx="3069672" cy="224676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Enhanced streamflow due to prior storm on 11 December; produced “action stage” flows.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Saco River crested at 17.71 feet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all time // ~100 years).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Higher crest than Hurricane Irene (2011, 17.23 feet) and second only to March 1979. </a:t>
            </a:r>
          </a:p>
        </p:txBody>
      </p:sp>
      <p:sp>
        <p:nvSpPr>
          <p:cNvPr id="13" name="TextBox 12">
            <a:extLst>
              <a:ext uri="{FF2B5EF4-FFF2-40B4-BE49-F238E27FC236}">
                <a16:creationId xmlns:a16="http://schemas.microsoft.com/office/drawing/2014/main" id="{C714AAF2-5206-D490-1857-9822EAF5A99D}"/>
              </a:ext>
            </a:extLst>
          </p:cNvPr>
          <p:cNvSpPr txBox="1"/>
          <p:nvPr/>
        </p:nvSpPr>
        <p:spPr>
          <a:xfrm>
            <a:off x="2939828" y="6220848"/>
            <a:ext cx="1599402" cy="23628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Images NWS/Data USGS</a:t>
            </a:r>
          </a:p>
        </p:txBody>
      </p:sp>
      <p:sp>
        <p:nvSpPr>
          <p:cNvPr id="15" name="TextBox 14">
            <a:extLst>
              <a:ext uri="{FF2B5EF4-FFF2-40B4-BE49-F238E27FC236}">
                <a16:creationId xmlns:a16="http://schemas.microsoft.com/office/drawing/2014/main" id="{E79A529C-E31E-4F35-A013-289A6D348341}"/>
              </a:ext>
            </a:extLst>
          </p:cNvPr>
          <p:cNvSpPr txBox="1"/>
          <p:nvPr/>
        </p:nvSpPr>
        <p:spPr>
          <a:xfrm rot="16200000">
            <a:off x="8949" y="2714083"/>
            <a:ext cx="49244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Feet</a:t>
            </a:r>
          </a:p>
        </p:txBody>
      </p:sp>
      <p:sp>
        <p:nvSpPr>
          <p:cNvPr id="16" name="TextBox 15">
            <a:extLst>
              <a:ext uri="{FF2B5EF4-FFF2-40B4-BE49-F238E27FC236}">
                <a16:creationId xmlns:a16="http://schemas.microsoft.com/office/drawing/2014/main" id="{BB230AD7-4C03-2A25-E4E4-541D60151EBC}"/>
              </a:ext>
            </a:extLst>
          </p:cNvPr>
          <p:cNvSpPr txBox="1"/>
          <p:nvPr/>
        </p:nvSpPr>
        <p:spPr>
          <a:xfrm>
            <a:off x="568973" y="1298370"/>
            <a:ext cx="1556836" cy="307777"/>
          </a:xfrm>
          <a:prstGeom prst="rect">
            <a:avLst/>
          </a:prstGeom>
          <a:noFill/>
        </p:spPr>
        <p:txBody>
          <a:bodyPr wrap="none" rtlCol="0">
            <a:spAutoFit/>
          </a:bodyPr>
          <a:lstStyle/>
          <a:p>
            <a:r>
              <a:rPr lang="en-US" dirty="0">
                <a:solidFill>
                  <a:srgbClr val="7030A0"/>
                </a:solidFill>
              </a:rPr>
              <a:t>Major flood stage</a:t>
            </a:r>
          </a:p>
        </p:txBody>
      </p:sp>
      <p:sp>
        <p:nvSpPr>
          <p:cNvPr id="17" name="TextBox 16">
            <a:extLst>
              <a:ext uri="{FF2B5EF4-FFF2-40B4-BE49-F238E27FC236}">
                <a16:creationId xmlns:a16="http://schemas.microsoft.com/office/drawing/2014/main" id="{E3D150CE-7491-9D71-3B95-A0F8E2DFCA86}"/>
              </a:ext>
            </a:extLst>
          </p:cNvPr>
          <p:cNvSpPr txBox="1"/>
          <p:nvPr/>
        </p:nvSpPr>
        <p:spPr>
          <a:xfrm>
            <a:off x="568973" y="2067246"/>
            <a:ext cx="1864613" cy="307777"/>
          </a:xfrm>
          <a:prstGeom prst="rect">
            <a:avLst/>
          </a:prstGeom>
          <a:noFill/>
        </p:spPr>
        <p:txBody>
          <a:bodyPr wrap="none" rtlCol="0">
            <a:spAutoFit/>
          </a:bodyPr>
          <a:lstStyle/>
          <a:p>
            <a:r>
              <a:rPr lang="en-US" dirty="0">
                <a:solidFill>
                  <a:srgbClr val="FF0000"/>
                </a:solidFill>
              </a:rPr>
              <a:t>Moderate flood stage</a:t>
            </a:r>
          </a:p>
        </p:txBody>
      </p:sp>
      <p:sp>
        <p:nvSpPr>
          <p:cNvPr id="22" name="TextBox 21">
            <a:extLst>
              <a:ext uri="{FF2B5EF4-FFF2-40B4-BE49-F238E27FC236}">
                <a16:creationId xmlns:a16="http://schemas.microsoft.com/office/drawing/2014/main" id="{3314AE4F-59A3-806A-F8E5-E02E255E3C1C}"/>
              </a:ext>
            </a:extLst>
          </p:cNvPr>
          <p:cNvSpPr txBox="1"/>
          <p:nvPr/>
        </p:nvSpPr>
        <p:spPr>
          <a:xfrm>
            <a:off x="568973" y="646294"/>
            <a:ext cx="5670142" cy="338554"/>
          </a:xfrm>
          <a:prstGeom prst="rect">
            <a:avLst/>
          </a:prstGeom>
          <a:noFill/>
        </p:spPr>
        <p:txBody>
          <a:bodyPr wrap="none" rtlCol="0">
            <a:spAutoFit/>
          </a:bodyPr>
          <a:lstStyle/>
          <a:p>
            <a:r>
              <a:rPr lang="en-US" sz="1600" dirty="0"/>
              <a:t>a. Gauge height (Feet) on the Saco River in New Hampshire</a:t>
            </a:r>
          </a:p>
        </p:txBody>
      </p:sp>
      <p:sp>
        <p:nvSpPr>
          <p:cNvPr id="26" name="TextBox 25">
            <a:extLst>
              <a:ext uri="{FF2B5EF4-FFF2-40B4-BE49-F238E27FC236}">
                <a16:creationId xmlns:a16="http://schemas.microsoft.com/office/drawing/2014/main" id="{E960F56A-FF5C-53ED-5959-7FDE0B484BBC}"/>
              </a:ext>
            </a:extLst>
          </p:cNvPr>
          <p:cNvSpPr txBox="1"/>
          <p:nvPr/>
        </p:nvSpPr>
        <p:spPr>
          <a:xfrm>
            <a:off x="568973" y="2931464"/>
            <a:ext cx="1556836" cy="307777"/>
          </a:xfrm>
          <a:prstGeom prst="rect">
            <a:avLst/>
          </a:prstGeom>
          <a:noFill/>
        </p:spPr>
        <p:txBody>
          <a:bodyPr wrap="none" rtlCol="0">
            <a:spAutoFit/>
          </a:bodyPr>
          <a:lstStyle/>
          <a:p>
            <a:r>
              <a:rPr lang="en-US" dirty="0">
                <a:solidFill>
                  <a:schemeClr val="accent2"/>
                </a:solidFill>
              </a:rPr>
              <a:t>Minor flood stage</a:t>
            </a:r>
          </a:p>
        </p:txBody>
      </p:sp>
      <p:sp>
        <p:nvSpPr>
          <p:cNvPr id="27" name="TextBox 26">
            <a:extLst>
              <a:ext uri="{FF2B5EF4-FFF2-40B4-BE49-F238E27FC236}">
                <a16:creationId xmlns:a16="http://schemas.microsoft.com/office/drawing/2014/main" id="{357AA707-66FB-2394-47A1-AD98F97098B7}"/>
              </a:ext>
            </a:extLst>
          </p:cNvPr>
          <p:cNvSpPr txBox="1"/>
          <p:nvPr/>
        </p:nvSpPr>
        <p:spPr>
          <a:xfrm>
            <a:off x="568973" y="3429000"/>
            <a:ext cx="1170513" cy="307777"/>
          </a:xfrm>
          <a:prstGeom prst="rect">
            <a:avLst/>
          </a:prstGeom>
          <a:noFill/>
        </p:spPr>
        <p:txBody>
          <a:bodyPr wrap="none" rtlCol="0">
            <a:spAutoFit/>
          </a:bodyPr>
          <a:lstStyle/>
          <a:p>
            <a:r>
              <a:rPr lang="en-US" dirty="0">
                <a:solidFill>
                  <a:schemeClr val="tx1"/>
                </a:solidFill>
              </a:rPr>
              <a:t>Action stage</a:t>
            </a:r>
          </a:p>
        </p:txBody>
      </p:sp>
      <p:pic>
        <p:nvPicPr>
          <p:cNvPr id="28" name="Picture 27" descr="A map of the united states&#10;&#10;Description automatically generated">
            <a:extLst>
              <a:ext uri="{FF2B5EF4-FFF2-40B4-BE49-F238E27FC236}">
                <a16:creationId xmlns:a16="http://schemas.microsoft.com/office/drawing/2014/main" id="{6E08EF44-7C3E-381D-5FE5-BC6D743695C0}"/>
              </a:ext>
            </a:extLst>
          </p:cNvPr>
          <p:cNvPicPr>
            <a:picLocks noChangeAspect="1"/>
          </p:cNvPicPr>
          <p:nvPr/>
        </p:nvPicPr>
        <p:blipFill>
          <a:blip r:embed="rId3">
            <a:alphaModFix/>
          </a:blip>
          <a:stretch>
            <a:fillRect/>
          </a:stretch>
        </p:blipFill>
        <p:spPr>
          <a:xfrm>
            <a:off x="8970961" y="977245"/>
            <a:ext cx="3100091" cy="2575460"/>
          </a:xfrm>
          <a:prstGeom prst="rect">
            <a:avLst/>
          </a:prstGeom>
        </p:spPr>
      </p:pic>
      <p:sp>
        <p:nvSpPr>
          <p:cNvPr id="9" name="5-Point Star 8">
            <a:extLst>
              <a:ext uri="{FF2B5EF4-FFF2-40B4-BE49-F238E27FC236}">
                <a16:creationId xmlns:a16="http://schemas.microsoft.com/office/drawing/2014/main" id="{A2AFD1DF-4DA5-2E19-DE07-3405A7EA9D46}"/>
              </a:ext>
            </a:extLst>
          </p:cNvPr>
          <p:cNvSpPr/>
          <p:nvPr/>
        </p:nvSpPr>
        <p:spPr>
          <a:xfrm>
            <a:off x="10704942" y="2264975"/>
            <a:ext cx="229976" cy="245307"/>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F8C348C-0F1C-4934-C6A2-845C6BA65BEF}"/>
              </a:ext>
            </a:extLst>
          </p:cNvPr>
          <p:cNvSpPr txBox="1"/>
          <p:nvPr/>
        </p:nvSpPr>
        <p:spPr>
          <a:xfrm>
            <a:off x="2235877" y="3239241"/>
            <a:ext cx="881973" cy="307777"/>
          </a:xfrm>
          <a:prstGeom prst="rect">
            <a:avLst/>
          </a:prstGeom>
          <a:noFill/>
        </p:spPr>
        <p:txBody>
          <a:bodyPr wrap="none" rtlCol="0">
            <a:spAutoFit/>
          </a:bodyPr>
          <a:lstStyle/>
          <a:p>
            <a:r>
              <a:rPr lang="en-US" b="1" dirty="0">
                <a:solidFill>
                  <a:schemeClr val="tx1"/>
                </a:solidFill>
              </a:rPr>
              <a:t>First AR</a:t>
            </a:r>
          </a:p>
        </p:txBody>
      </p:sp>
      <p:sp>
        <p:nvSpPr>
          <p:cNvPr id="31" name="TextBox 30">
            <a:extLst>
              <a:ext uri="{FF2B5EF4-FFF2-40B4-BE49-F238E27FC236}">
                <a16:creationId xmlns:a16="http://schemas.microsoft.com/office/drawing/2014/main" id="{BE05997C-4013-D9E2-F659-6173CCAA402D}"/>
              </a:ext>
            </a:extLst>
          </p:cNvPr>
          <p:cNvSpPr txBox="1"/>
          <p:nvPr/>
        </p:nvSpPr>
        <p:spPr>
          <a:xfrm>
            <a:off x="3439398" y="999236"/>
            <a:ext cx="1140056" cy="307777"/>
          </a:xfrm>
          <a:prstGeom prst="rect">
            <a:avLst/>
          </a:prstGeom>
          <a:noFill/>
        </p:spPr>
        <p:txBody>
          <a:bodyPr wrap="none" rtlCol="0">
            <a:spAutoFit/>
          </a:bodyPr>
          <a:lstStyle/>
          <a:p>
            <a:r>
              <a:rPr lang="en-US" b="1" dirty="0">
                <a:solidFill>
                  <a:schemeClr val="tx1"/>
                </a:solidFill>
              </a:rPr>
              <a:t>Second AR</a:t>
            </a:r>
          </a:p>
        </p:txBody>
      </p:sp>
    </p:spTree>
    <p:extLst>
      <p:ext uri="{BB962C8B-B14F-4D97-AF65-F5344CB8AC3E}">
        <p14:creationId xmlns:p14="http://schemas.microsoft.com/office/powerpoint/2010/main" val="1152128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AB843F-31C9-E8BF-DEB5-8A5FA3A67A34}"/>
              </a:ext>
            </a:extLst>
          </p:cNvPr>
          <p:cNvPicPr>
            <a:picLocks noChangeAspect="1"/>
          </p:cNvPicPr>
          <p:nvPr/>
        </p:nvPicPr>
        <p:blipFill rotWithShape="1">
          <a:blip r:embed="rId2">
            <a:alphaModFix amt="57000"/>
          </a:blip>
          <a:srcRect l="38249" t="6341" r="6997" b="11615"/>
          <a:stretch/>
        </p:blipFill>
        <p:spPr>
          <a:xfrm>
            <a:off x="4137090" y="708656"/>
            <a:ext cx="3848982" cy="4524314"/>
          </a:xfrm>
          <a:prstGeom prst="rect">
            <a:avLst/>
          </a:prstGeom>
          <a:ln>
            <a:solidFill>
              <a:schemeClr val="tx1"/>
            </a:solidFill>
          </a:ln>
        </p:spPr>
      </p:pic>
      <p:sp>
        <p:nvSpPr>
          <p:cNvPr id="5" name="TextBox 4">
            <a:extLst>
              <a:ext uri="{FF2B5EF4-FFF2-40B4-BE49-F238E27FC236}">
                <a16:creationId xmlns:a16="http://schemas.microsoft.com/office/drawing/2014/main" id="{82909B22-2C68-6CE7-99F0-75947B0854BB}"/>
              </a:ext>
            </a:extLst>
          </p:cNvPr>
          <p:cNvSpPr txBox="1"/>
          <p:nvPr/>
        </p:nvSpPr>
        <p:spPr>
          <a:xfrm>
            <a:off x="4201587" y="763101"/>
            <a:ext cx="2337499"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0000 UTC 18 Dec 2023</a:t>
            </a:r>
          </a:p>
        </p:txBody>
      </p:sp>
      <p:sp>
        <p:nvSpPr>
          <p:cNvPr id="6" name="Freeform 5">
            <a:extLst>
              <a:ext uri="{FF2B5EF4-FFF2-40B4-BE49-F238E27FC236}">
                <a16:creationId xmlns:a16="http://schemas.microsoft.com/office/drawing/2014/main" id="{0AB6CE68-AC3E-15D1-713A-967B4AE44E0F}"/>
              </a:ext>
            </a:extLst>
          </p:cNvPr>
          <p:cNvSpPr/>
          <p:nvPr/>
        </p:nvSpPr>
        <p:spPr>
          <a:xfrm>
            <a:off x="5507062" y="3166261"/>
            <a:ext cx="1616627" cy="914670"/>
          </a:xfrm>
          <a:custGeom>
            <a:avLst/>
            <a:gdLst>
              <a:gd name="connsiteX0" fmla="*/ 0 w 2131730"/>
              <a:gd name="connsiteY0" fmla="*/ 914400 h 1206111"/>
              <a:gd name="connsiteX1" fmla="*/ 1357575 w 2131730"/>
              <a:gd name="connsiteY1" fmla="*/ 701227 h 1206111"/>
              <a:gd name="connsiteX2" fmla="*/ 1452942 w 2131730"/>
              <a:gd name="connsiteY2" fmla="*/ 387077 h 1206111"/>
              <a:gd name="connsiteX3" fmla="*/ 1677335 w 2131730"/>
              <a:gd name="connsiteY3" fmla="*/ 230003 h 1206111"/>
              <a:gd name="connsiteX4" fmla="*/ 1694164 w 2131730"/>
              <a:gd name="connsiteY4" fmla="*/ 106587 h 1206111"/>
              <a:gd name="connsiteX5" fmla="*/ 1744652 w 2131730"/>
              <a:gd name="connsiteY5" fmla="*/ 16830 h 1206111"/>
              <a:gd name="connsiteX6" fmla="*/ 1974655 w 2131730"/>
              <a:gd name="connsiteY6" fmla="*/ 0 h 1206111"/>
              <a:gd name="connsiteX7" fmla="*/ 2131730 w 2131730"/>
              <a:gd name="connsiteY7" fmla="*/ 168295 h 1206111"/>
              <a:gd name="connsiteX8" fmla="*/ 2103681 w 2131730"/>
              <a:gd name="connsiteY8" fmla="*/ 387077 h 1206111"/>
              <a:gd name="connsiteX9" fmla="*/ 1896117 w 2131730"/>
              <a:gd name="connsiteY9" fmla="*/ 667568 h 1206111"/>
              <a:gd name="connsiteX10" fmla="*/ 1912947 w 2131730"/>
              <a:gd name="connsiteY10" fmla="*/ 729276 h 1206111"/>
              <a:gd name="connsiteX11" fmla="*/ 1828800 w 2131730"/>
              <a:gd name="connsiteY11" fmla="*/ 830253 h 1206111"/>
              <a:gd name="connsiteX12" fmla="*/ 1744652 w 2131730"/>
              <a:gd name="connsiteY12" fmla="*/ 942449 h 1206111"/>
              <a:gd name="connsiteX13" fmla="*/ 1593187 w 2131730"/>
              <a:gd name="connsiteY13" fmla="*/ 1009767 h 1206111"/>
              <a:gd name="connsiteX14" fmla="*/ 1323916 w 2131730"/>
              <a:gd name="connsiteY14" fmla="*/ 1206111 h 1206111"/>
              <a:gd name="connsiteX15" fmla="*/ 976108 w 2131730"/>
              <a:gd name="connsiteY15" fmla="*/ 1082695 h 1206111"/>
              <a:gd name="connsiteX16" fmla="*/ 510493 w 2131730"/>
              <a:gd name="connsiteY16" fmla="*/ 987328 h 1206111"/>
              <a:gd name="connsiteX17" fmla="*/ 129025 w 2131730"/>
              <a:gd name="connsiteY17" fmla="*/ 925620 h 1206111"/>
              <a:gd name="connsiteX0" fmla="*/ 0 w 2131730"/>
              <a:gd name="connsiteY0" fmla="*/ 914400 h 1206111"/>
              <a:gd name="connsiteX1" fmla="*/ 1357575 w 2131730"/>
              <a:gd name="connsiteY1" fmla="*/ 701227 h 1206111"/>
              <a:gd name="connsiteX2" fmla="*/ 1452942 w 2131730"/>
              <a:gd name="connsiteY2" fmla="*/ 387077 h 1206111"/>
              <a:gd name="connsiteX3" fmla="*/ 1677335 w 2131730"/>
              <a:gd name="connsiteY3" fmla="*/ 230003 h 1206111"/>
              <a:gd name="connsiteX4" fmla="*/ 1694164 w 2131730"/>
              <a:gd name="connsiteY4" fmla="*/ 106587 h 1206111"/>
              <a:gd name="connsiteX5" fmla="*/ 1744652 w 2131730"/>
              <a:gd name="connsiteY5" fmla="*/ 16830 h 1206111"/>
              <a:gd name="connsiteX6" fmla="*/ 1974655 w 2131730"/>
              <a:gd name="connsiteY6" fmla="*/ 0 h 1206111"/>
              <a:gd name="connsiteX7" fmla="*/ 2131730 w 2131730"/>
              <a:gd name="connsiteY7" fmla="*/ 168295 h 1206111"/>
              <a:gd name="connsiteX8" fmla="*/ 2103681 w 2131730"/>
              <a:gd name="connsiteY8" fmla="*/ 387077 h 1206111"/>
              <a:gd name="connsiteX9" fmla="*/ 1896117 w 2131730"/>
              <a:gd name="connsiteY9" fmla="*/ 667568 h 1206111"/>
              <a:gd name="connsiteX10" fmla="*/ 1912947 w 2131730"/>
              <a:gd name="connsiteY10" fmla="*/ 729276 h 1206111"/>
              <a:gd name="connsiteX11" fmla="*/ 1828800 w 2131730"/>
              <a:gd name="connsiteY11" fmla="*/ 830253 h 1206111"/>
              <a:gd name="connsiteX12" fmla="*/ 1744652 w 2131730"/>
              <a:gd name="connsiteY12" fmla="*/ 942449 h 1206111"/>
              <a:gd name="connsiteX13" fmla="*/ 1593187 w 2131730"/>
              <a:gd name="connsiteY13" fmla="*/ 1009767 h 1206111"/>
              <a:gd name="connsiteX14" fmla="*/ 1323916 w 2131730"/>
              <a:gd name="connsiteY14" fmla="*/ 1206111 h 1206111"/>
              <a:gd name="connsiteX15" fmla="*/ 976108 w 2131730"/>
              <a:gd name="connsiteY15" fmla="*/ 1082695 h 1206111"/>
              <a:gd name="connsiteX16" fmla="*/ 510493 w 2131730"/>
              <a:gd name="connsiteY16" fmla="*/ 987328 h 1206111"/>
              <a:gd name="connsiteX0" fmla="*/ 0 w 2131730"/>
              <a:gd name="connsiteY0" fmla="*/ 914400 h 1206111"/>
              <a:gd name="connsiteX1" fmla="*/ 1357575 w 2131730"/>
              <a:gd name="connsiteY1" fmla="*/ 701227 h 1206111"/>
              <a:gd name="connsiteX2" fmla="*/ 1452942 w 2131730"/>
              <a:gd name="connsiteY2" fmla="*/ 387077 h 1206111"/>
              <a:gd name="connsiteX3" fmla="*/ 1677335 w 2131730"/>
              <a:gd name="connsiteY3" fmla="*/ 230003 h 1206111"/>
              <a:gd name="connsiteX4" fmla="*/ 1694164 w 2131730"/>
              <a:gd name="connsiteY4" fmla="*/ 106587 h 1206111"/>
              <a:gd name="connsiteX5" fmla="*/ 1744652 w 2131730"/>
              <a:gd name="connsiteY5" fmla="*/ 16830 h 1206111"/>
              <a:gd name="connsiteX6" fmla="*/ 1974655 w 2131730"/>
              <a:gd name="connsiteY6" fmla="*/ 0 h 1206111"/>
              <a:gd name="connsiteX7" fmla="*/ 2131730 w 2131730"/>
              <a:gd name="connsiteY7" fmla="*/ 168295 h 1206111"/>
              <a:gd name="connsiteX8" fmla="*/ 2103681 w 2131730"/>
              <a:gd name="connsiteY8" fmla="*/ 387077 h 1206111"/>
              <a:gd name="connsiteX9" fmla="*/ 1896117 w 2131730"/>
              <a:gd name="connsiteY9" fmla="*/ 667568 h 1206111"/>
              <a:gd name="connsiteX10" fmla="*/ 1912947 w 2131730"/>
              <a:gd name="connsiteY10" fmla="*/ 729276 h 1206111"/>
              <a:gd name="connsiteX11" fmla="*/ 1828800 w 2131730"/>
              <a:gd name="connsiteY11" fmla="*/ 830253 h 1206111"/>
              <a:gd name="connsiteX12" fmla="*/ 1744652 w 2131730"/>
              <a:gd name="connsiteY12" fmla="*/ 942449 h 1206111"/>
              <a:gd name="connsiteX13" fmla="*/ 1593187 w 2131730"/>
              <a:gd name="connsiteY13" fmla="*/ 1009767 h 1206111"/>
              <a:gd name="connsiteX14" fmla="*/ 1323916 w 2131730"/>
              <a:gd name="connsiteY14" fmla="*/ 1206111 h 1206111"/>
              <a:gd name="connsiteX15" fmla="*/ 976108 w 2131730"/>
              <a:gd name="connsiteY15" fmla="*/ 1082695 h 120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1730" h="1206111">
                <a:moveTo>
                  <a:pt x="0" y="914400"/>
                </a:moveTo>
                <a:lnTo>
                  <a:pt x="1357575" y="701227"/>
                </a:lnTo>
                <a:lnTo>
                  <a:pt x="1452942" y="387077"/>
                </a:lnTo>
                <a:lnTo>
                  <a:pt x="1677335" y="230003"/>
                </a:lnTo>
                <a:lnTo>
                  <a:pt x="1694164" y="106587"/>
                </a:lnTo>
                <a:lnTo>
                  <a:pt x="1744652" y="16830"/>
                </a:lnTo>
                <a:lnTo>
                  <a:pt x="1974655" y="0"/>
                </a:lnTo>
                <a:lnTo>
                  <a:pt x="2131730" y="168295"/>
                </a:lnTo>
                <a:lnTo>
                  <a:pt x="2103681" y="387077"/>
                </a:lnTo>
                <a:lnTo>
                  <a:pt x="1896117" y="667568"/>
                </a:lnTo>
                <a:lnTo>
                  <a:pt x="1912947" y="729276"/>
                </a:lnTo>
                <a:lnTo>
                  <a:pt x="1828800" y="830253"/>
                </a:lnTo>
                <a:lnTo>
                  <a:pt x="1744652" y="942449"/>
                </a:lnTo>
                <a:lnTo>
                  <a:pt x="1593187" y="1009767"/>
                </a:lnTo>
                <a:lnTo>
                  <a:pt x="1323916" y="1206111"/>
                </a:lnTo>
                <a:lnTo>
                  <a:pt x="976108" y="1082695"/>
                </a:lnTo>
              </a:path>
            </a:pathLst>
          </a:custGeom>
          <a:noFill/>
          <a:ln w="19050">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42650A2-C79B-1E26-2D83-193D4DCEEAA3}"/>
              </a:ext>
            </a:extLst>
          </p:cNvPr>
          <p:cNvSpPr/>
          <p:nvPr/>
        </p:nvSpPr>
        <p:spPr>
          <a:xfrm>
            <a:off x="6485547" y="3644406"/>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A40AF64B-49C1-995E-22FE-681679D796A6}"/>
              </a:ext>
            </a:extLst>
          </p:cNvPr>
          <p:cNvSpPr/>
          <p:nvPr/>
        </p:nvSpPr>
        <p:spPr>
          <a:xfrm>
            <a:off x="6557869" y="3413886"/>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361C454E-A33F-DE3E-1713-BC2277FFEE6D}"/>
              </a:ext>
            </a:extLst>
          </p:cNvPr>
          <p:cNvSpPr/>
          <p:nvPr/>
        </p:nvSpPr>
        <p:spPr>
          <a:xfrm>
            <a:off x="6717405" y="3294766"/>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C0DABDB7-F773-2927-53F6-142B369E031A}"/>
              </a:ext>
            </a:extLst>
          </p:cNvPr>
          <p:cNvSpPr/>
          <p:nvPr/>
        </p:nvSpPr>
        <p:spPr>
          <a:xfrm>
            <a:off x="6768455" y="3128412"/>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84308B70-3C7F-4198-5A1D-2FCB1B489443}"/>
              </a:ext>
            </a:extLst>
          </p:cNvPr>
          <p:cNvSpPr/>
          <p:nvPr/>
        </p:nvSpPr>
        <p:spPr>
          <a:xfrm>
            <a:off x="6946072" y="3115210"/>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E0A464E3-87A2-9D82-9213-C6A8DF6F5C5F}"/>
              </a:ext>
            </a:extLst>
          </p:cNvPr>
          <p:cNvSpPr/>
          <p:nvPr/>
        </p:nvSpPr>
        <p:spPr>
          <a:xfrm>
            <a:off x="7072638" y="3243714"/>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EA03D62-4042-B354-3C49-C12C9CCB10DE}"/>
              </a:ext>
            </a:extLst>
          </p:cNvPr>
          <p:cNvSpPr/>
          <p:nvPr/>
        </p:nvSpPr>
        <p:spPr>
          <a:xfrm>
            <a:off x="7054558" y="3406253"/>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4E5AF625-BA80-88E5-0485-DED454A5D950}"/>
              </a:ext>
            </a:extLst>
          </p:cNvPr>
          <p:cNvSpPr/>
          <p:nvPr/>
        </p:nvSpPr>
        <p:spPr>
          <a:xfrm>
            <a:off x="6843970" y="3746509"/>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2727FC6E-8721-39E3-FAB9-9FD8CE104373}"/>
              </a:ext>
            </a:extLst>
          </p:cNvPr>
          <p:cNvSpPr/>
          <p:nvPr/>
        </p:nvSpPr>
        <p:spPr>
          <a:xfrm>
            <a:off x="6666353" y="3886260"/>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7885C710-D050-7738-FC5B-35B71B150817}"/>
              </a:ext>
            </a:extLst>
          </p:cNvPr>
          <p:cNvSpPr/>
          <p:nvPr/>
        </p:nvSpPr>
        <p:spPr>
          <a:xfrm>
            <a:off x="6461084" y="4016679"/>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pic>
        <p:nvPicPr>
          <p:cNvPr id="17" name="Picture 16" descr="A map of the united states&#10;&#10;Description automatically generated">
            <a:extLst>
              <a:ext uri="{FF2B5EF4-FFF2-40B4-BE49-F238E27FC236}">
                <a16:creationId xmlns:a16="http://schemas.microsoft.com/office/drawing/2014/main" id="{1150CF3A-52F4-4927-715E-A8EBE2037E01}"/>
              </a:ext>
            </a:extLst>
          </p:cNvPr>
          <p:cNvPicPr>
            <a:picLocks noChangeAspect="1"/>
          </p:cNvPicPr>
          <p:nvPr/>
        </p:nvPicPr>
        <p:blipFill rotWithShape="1">
          <a:blip r:embed="rId3">
            <a:alphaModFix amt="57000"/>
          </a:blip>
          <a:srcRect l="37617" t="6095" r="7297" b="11491"/>
          <a:stretch/>
        </p:blipFill>
        <p:spPr>
          <a:xfrm>
            <a:off x="175170" y="710570"/>
            <a:ext cx="3848982" cy="4522399"/>
          </a:xfrm>
          <a:prstGeom prst="rect">
            <a:avLst/>
          </a:prstGeom>
          <a:ln>
            <a:solidFill>
              <a:schemeClr val="tx1"/>
            </a:solidFill>
          </a:ln>
        </p:spPr>
      </p:pic>
      <p:sp>
        <p:nvSpPr>
          <p:cNvPr id="18" name="TextBox 17">
            <a:extLst>
              <a:ext uri="{FF2B5EF4-FFF2-40B4-BE49-F238E27FC236}">
                <a16:creationId xmlns:a16="http://schemas.microsoft.com/office/drawing/2014/main" id="{08CAB91B-1FB1-BC3F-FD56-AD4074423272}"/>
              </a:ext>
            </a:extLst>
          </p:cNvPr>
          <p:cNvSpPr txBox="1"/>
          <p:nvPr/>
        </p:nvSpPr>
        <p:spPr>
          <a:xfrm>
            <a:off x="235846" y="764637"/>
            <a:ext cx="2337499"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0000 UTC 17 Dec 2023</a:t>
            </a:r>
          </a:p>
        </p:txBody>
      </p:sp>
      <p:sp>
        <p:nvSpPr>
          <p:cNvPr id="19" name="Freeform 18">
            <a:extLst>
              <a:ext uri="{FF2B5EF4-FFF2-40B4-BE49-F238E27FC236}">
                <a16:creationId xmlns:a16="http://schemas.microsoft.com/office/drawing/2014/main" id="{E7A721E9-0520-12DC-D28D-4A2B10E3A0EF}"/>
              </a:ext>
            </a:extLst>
          </p:cNvPr>
          <p:cNvSpPr/>
          <p:nvPr/>
        </p:nvSpPr>
        <p:spPr>
          <a:xfrm>
            <a:off x="992232" y="3839201"/>
            <a:ext cx="974576" cy="613125"/>
          </a:xfrm>
          <a:custGeom>
            <a:avLst/>
            <a:gdLst>
              <a:gd name="connsiteX0" fmla="*/ 741406 w 1285103"/>
              <a:gd name="connsiteY0" fmla="*/ 0 h 808485"/>
              <a:gd name="connsiteX1" fmla="*/ 684918 w 1285103"/>
              <a:gd name="connsiteY1" fmla="*/ 112976 h 808485"/>
              <a:gd name="connsiteX2" fmla="*/ 776711 w 1285103"/>
              <a:gd name="connsiteY2" fmla="*/ 204770 h 808485"/>
              <a:gd name="connsiteX3" fmla="*/ 1228615 w 1285103"/>
              <a:gd name="connsiteY3" fmla="*/ 317746 h 808485"/>
              <a:gd name="connsiteX4" fmla="*/ 1285103 w 1285103"/>
              <a:gd name="connsiteY4" fmla="*/ 374234 h 808485"/>
              <a:gd name="connsiteX5" fmla="*/ 1218023 w 1285103"/>
              <a:gd name="connsiteY5" fmla="*/ 455435 h 808485"/>
              <a:gd name="connsiteX6" fmla="*/ 1140352 w 1285103"/>
              <a:gd name="connsiteY6" fmla="*/ 571942 h 808485"/>
              <a:gd name="connsiteX7" fmla="*/ 921461 w 1285103"/>
              <a:gd name="connsiteY7" fmla="*/ 713162 h 808485"/>
              <a:gd name="connsiteX8" fmla="*/ 812016 w 1285103"/>
              <a:gd name="connsiteY8" fmla="*/ 787302 h 808485"/>
              <a:gd name="connsiteX9" fmla="*/ 398947 w 1285103"/>
              <a:gd name="connsiteY9" fmla="*/ 808485 h 808485"/>
              <a:gd name="connsiteX10" fmla="*/ 144751 w 1285103"/>
              <a:gd name="connsiteY10" fmla="*/ 744936 h 808485"/>
              <a:gd name="connsiteX11" fmla="*/ 0 w 1285103"/>
              <a:gd name="connsiteY11" fmla="*/ 543698 h 808485"/>
              <a:gd name="connsiteX12" fmla="*/ 116507 w 1285103"/>
              <a:gd name="connsiteY12" fmla="*/ 314215 h 808485"/>
              <a:gd name="connsiteX13" fmla="*/ 441313 w 1285103"/>
              <a:gd name="connsiteY13" fmla="*/ 293032 h 808485"/>
              <a:gd name="connsiteX14" fmla="*/ 603716 w 1285103"/>
              <a:gd name="connsiteY14" fmla="*/ 162403 h 80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103" h="808485">
                <a:moveTo>
                  <a:pt x="741406" y="0"/>
                </a:moveTo>
                <a:lnTo>
                  <a:pt x="684918" y="112976"/>
                </a:lnTo>
                <a:lnTo>
                  <a:pt x="776711" y="204770"/>
                </a:lnTo>
                <a:lnTo>
                  <a:pt x="1228615" y="317746"/>
                </a:lnTo>
                <a:lnTo>
                  <a:pt x="1285103" y="374234"/>
                </a:lnTo>
                <a:lnTo>
                  <a:pt x="1218023" y="455435"/>
                </a:lnTo>
                <a:lnTo>
                  <a:pt x="1140352" y="571942"/>
                </a:lnTo>
                <a:lnTo>
                  <a:pt x="921461" y="713162"/>
                </a:lnTo>
                <a:lnTo>
                  <a:pt x="812016" y="787302"/>
                </a:lnTo>
                <a:lnTo>
                  <a:pt x="398947" y="808485"/>
                </a:lnTo>
                <a:lnTo>
                  <a:pt x="144751" y="744936"/>
                </a:lnTo>
                <a:lnTo>
                  <a:pt x="0" y="543698"/>
                </a:lnTo>
                <a:lnTo>
                  <a:pt x="116507" y="314215"/>
                </a:lnTo>
                <a:lnTo>
                  <a:pt x="441313" y="293032"/>
                </a:lnTo>
                <a:lnTo>
                  <a:pt x="603716" y="162403"/>
                </a:lnTo>
              </a:path>
            </a:pathLst>
          </a:custGeom>
          <a:noFill/>
          <a:ln w="19050">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D84926EB-396F-A922-84CA-DA9147CCBE9A}"/>
              </a:ext>
            </a:extLst>
          </p:cNvPr>
          <p:cNvSpPr/>
          <p:nvPr/>
        </p:nvSpPr>
        <p:spPr>
          <a:xfrm>
            <a:off x="1536727" y="3938848"/>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90356B90-9F0A-49AF-0F31-4E6D5D35430C}"/>
              </a:ext>
            </a:extLst>
          </p:cNvPr>
          <p:cNvSpPr/>
          <p:nvPr/>
        </p:nvSpPr>
        <p:spPr>
          <a:xfrm>
            <a:off x="1751768" y="4001946"/>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039554CD-7425-993E-E3EC-7D66B1E8DCBA}"/>
              </a:ext>
            </a:extLst>
          </p:cNvPr>
          <p:cNvSpPr/>
          <p:nvPr/>
        </p:nvSpPr>
        <p:spPr>
          <a:xfrm>
            <a:off x="1858863" y="4120319"/>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62EBAE23-ABE2-3E04-D56B-AE95416AAF4B}"/>
              </a:ext>
            </a:extLst>
          </p:cNvPr>
          <p:cNvSpPr/>
          <p:nvPr/>
        </p:nvSpPr>
        <p:spPr>
          <a:xfrm>
            <a:off x="1719209" y="4271660"/>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7DE617F6-2D3C-9A88-DB78-077BB6D8FE04}"/>
              </a:ext>
            </a:extLst>
          </p:cNvPr>
          <p:cNvSpPr/>
          <p:nvPr/>
        </p:nvSpPr>
        <p:spPr>
          <a:xfrm>
            <a:off x="1555037" y="4377285"/>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07FD54F4-FB2C-192D-2827-DF7CCAAEAD33}"/>
              </a:ext>
            </a:extLst>
          </p:cNvPr>
          <p:cNvSpPr/>
          <p:nvPr/>
        </p:nvSpPr>
        <p:spPr>
          <a:xfrm>
            <a:off x="1068110" y="4352572"/>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726D0BB0-45A9-23CE-9E17-1F28E6ED35E3}"/>
              </a:ext>
            </a:extLst>
          </p:cNvPr>
          <p:cNvSpPr/>
          <p:nvPr/>
        </p:nvSpPr>
        <p:spPr>
          <a:xfrm>
            <a:off x="1245370" y="4405296"/>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F0D795A3-62FE-A07A-FD79-6DF9E918A345}"/>
              </a:ext>
            </a:extLst>
          </p:cNvPr>
          <p:cNvSpPr/>
          <p:nvPr/>
        </p:nvSpPr>
        <p:spPr>
          <a:xfrm>
            <a:off x="941180" y="4196453"/>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F0C8E656-EBA0-0F1E-9F0E-30BA2AC63E79}"/>
              </a:ext>
            </a:extLst>
          </p:cNvPr>
          <p:cNvSpPr/>
          <p:nvPr/>
        </p:nvSpPr>
        <p:spPr>
          <a:xfrm>
            <a:off x="1026835" y="4022038"/>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AB6D3474-658E-B9F0-3DE2-A8A0246E6D80}"/>
              </a:ext>
            </a:extLst>
          </p:cNvPr>
          <p:cNvSpPr/>
          <p:nvPr/>
        </p:nvSpPr>
        <p:spPr>
          <a:xfrm>
            <a:off x="1272394" y="4015404"/>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6C4F8C42-290B-9DF6-DF41-36EDC6B12AF9}"/>
              </a:ext>
            </a:extLst>
          </p:cNvPr>
          <p:cNvPicPr>
            <a:picLocks noChangeAspect="1"/>
          </p:cNvPicPr>
          <p:nvPr/>
        </p:nvPicPr>
        <p:blipFill rotWithShape="1">
          <a:blip r:embed="rId4">
            <a:alphaModFix amt="57000"/>
          </a:blip>
          <a:srcRect l="37356" t="6341" r="7382" b="12182"/>
          <a:stretch/>
        </p:blipFill>
        <p:spPr>
          <a:xfrm>
            <a:off x="8150978" y="712819"/>
            <a:ext cx="3911392" cy="4524142"/>
          </a:xfrm>
          <a:prstGeom prst="rect">
            <a:avLst/>
          </a:prstGeom>
          <a:ln>
            <a:solidFill>
              <a:schemeClr val="tx1"/>
            </a:solidFill>
          </a:ln>
        </p:spPr>
      </p:pic>
      <p:sp>
        <p:nvSpPr>
          <p:cNvPr id="31" name="Freeform 30">
            <a:extLst>
              <a:ext uri="{FF2B5EF4-FFF2-40B4-BE49-F238E27FC236}">
                <a16:creationId xmlns:a16="http://schemas.microsoft.com/office/drawing/2014/main" id="{3A587B23-62DF-7060-AB39-ADCB9557EB46}"/>
              </a:ext>
            </a:extLst>
          </p:cNvPr>
          <p:cNvSpPr/>
          <p:nvPr/>
        </p:nvSpPr>
        <p:spPr>
          <a:xfrm>
            <a:off x="9673087" y="2602636"/>
            <a:ext cx="1736785" cy="1282461"/>
          </a:xfrm>
          <a:custGeom>
            <a:avLst/>
            <a:gdLst>
              <a:gd name="connsiteX0" fmla="*/ 0 w 1736785"/>
              <a:gd name="connsiteY0" fmla="*/ 1282461 h 1282461"/>
              <a:gd name="connsiteX1" fmla="*/ 97766 w 1736785"/>
              <a:gd name="connsiteY1" fmla="*/ 1184695 h 1282461"/>
              <a:gd name="connsiteX2" fmla="*/ 189781 w 1736785"/>
              <a:gd name="connsiteY2" fmla="*/ 1052423 h 1282461"/>
              <a:gd name="connsiteX3" fmla="*/ 419819 w 1736785"/>
              <a:gd name="connsiteY3" fmla="*/ 971910 h 1282461"/>
              <a:gd name="connsiteX4" fmla="*/ 592347 w 1736785"/>
              <a:gd name="connsiteY4" fmla="*/ 948906 h 1282461"/>
              <a:gd name="connsiteX5" fmla="*/ 695864 w 1736785"/>
              <a:gd name="connsiteY5" fmla="*/ 943155 h 1282461"/>
              <a:gd name="connsiteX6" fmla="*/ 862641 w 1736785"/>
              <a:gd name="connsiteY6" fmla="*/ 741872 h 1282461"/>
              <a:gd name="connsiteX7" fmla="*/ 1092679 w 1736785"/>
              <a:gd name="connsiteY7" fmla="*/ 609600 h 1282461"/>
              <a:gd name="connsiteX8" fmla="*/ 1293962 w 1736785"/>
              <a:gd name="connsiteY8" fmla="*/ 431321 h 1282461"/>
              <a:gd name="connsiteX9" fmla="*/ 1391728 w 1736785"/>
              <a:gd name="connsiteY9" fmla="*/ 322053 h 1282461"/>
              <a:gd name="connsiteX10" fmla="*/ 1547004 w 1736785"/>
              <a:gd name="connsiteY10" fmla="*/ 241540 h 1282461"/>
              <a:gd name="connsiteX11" fmla="*/ 1662022 w 1736785"/>
              <a:gd name="connsiteY11" fmla="*/ 379563 h 1282461"/>
              <a:gd name="connsiteX12" fmla="*/ 1736785 w 1736785"/>
              <a:gd name="connsiteY12" fmla="*/ 178280 h 1282461"/>
              <a:gd name="connsiteX13" fmla="*/ 1702279 w 1736785"/>
              <a:gd name="connsiteY13" fmla="*/ 0 h 1282461"/>
              <a:gd name="connsiteX14" fmla="*/ 1454988 w 1736785"/>
              <a:gd name="connsiteY14" fmla="*/ 51759 h 1282461"/>
              <a:gd name="connsiteX15" fmla="*/ 1299713 w 1736785"/>
              <a:gd name="connsiteY15" fmla="*/ 149525 h 1282461"/>
              <a:gd name="connsiteX16" fmla="*/ 1155939 w 1736785"/>
              <a:gd name="connsiteY16" fmla="*/ 356559 h 1282461"/>
              <a:gd name="connsiteX17" fmla="*/ 1098430 w 1736785"/>
              <a:gd name="connsiteY17" fmla="*/ 534838 h 128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6785" h="1282461">
                <a:moveTo>
                  <a:pt x="0" y="1282461"/>
                </a:moveTo>
                <a:lnTo>
                  <a:pt x="97766" y="1184695"/>
                </a:lnTo>
                <a:lnTo>
                  <a:pt x="189781" y="1052423"/>
                </a:lnTo>
                <a:lnTo>
                  <a:pt x="419819" y="971910"/>
                </a:lnTo>
                <a:lnTo>
                  <a:pt x="592347" y="948906"/>
                </a:lnTo>
                <a:lnTo>
                  <a:pt x="695864" y="943155"/>
                </a:lnTo>
                <a:lnTo>
                  <a:pt x="862641" y="741872"/>
                </a:lnTo>
                <a:lnTo>
                  <a:pt x="1092679" y="609600"/>
                </a:lnTo>
                <a:lnTo>
                  <a:pt x="1293962" y="431321"/>
                </a:lnTo>
                <a:lnTo>
                  <a:pt x="1391728" y="322053"/>
                </a:lnTo>
                <a:lnTo>
                  <a:pt x="1547004" y="241540"/>
                </a:lnTo>
                <a:lnTo>
                  <a:pt x="1662022" y="379563"/>
                </a:lnTo>
                <a:lnTo>
                  <a:pt x="1736785" y="178280"/>
                </a:lnTo>
                <a:lnTo>
                  <a:pt x="1702279" y="0"/>
                </a:lnTo>
                <a:lnTo>
                  <a:pt x="1454988" y="51759"/>
                </a:lnTo>
                <a:lnTo>
                  <a:pt x="1299713" y="149525"/>
                </a:lnTo>
                <a:lnTo>
                  <a:pt x="1155939" y="356559"/>
                </a:lnTo>
                <a:lnTo>
                  <a:pt x="1098430" y="534838"/>
                </a:lnTo>
              </a:path>
            </a:pathLst>
          </a:custGeom>
          <a:noFill/>
          <a:ln w="19050">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D514DA0-0E0A-41D4-411A-C58988DF2568}"/>
              </a:ext>
            </a:extLst>
          </p:cNvPr>
          <p:cNvSpPr/>
          <p:nvPr/>
        </p:nvSpPr>
        <p:spPr>
          <a:xfrm>
            <a:off x="10896966" y="3003261"/>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46A32E57-8C51-37F0-81B3-D2468E9AB135}"/>
              </a:ext>
            </a:extLst>
          </p:cNvPr>
          <p:cNvSpPr/>
          <p:nvPr/>
        </p:nvSpPr>
        <p:spPr>
          <a:xfrm>
            <a:off x="11023966" y="2868710"/>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138F800B-B889-8B55-359E-40A23E246A5D}"/>
              </a:ext>
            </a:extLst>
          </p:cNvPr>
          <p:cNvSpPr/>
          <p:nvPr/>
        </p:nvSpPr>
        <p:spPr>
          <a:xfrm>
            <a:off x="11165868" y="2793184"/>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11B8A992-8913-BE7E-AA44-8B23945D0CC5}"/>
              </a:ext>
            </a:extLst>
          </p:cNvPr>
          <p:cNvSpPr/>
          <p:nvPr/>
        </p:nvSpPr>
        <p:spPr>
          <a:xfrm>
            <a:off x="11279835" y="2935911"/>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23BF20CF-D52A-9ABD-922C-D181D0F432C2}"/>
              </a:ext>
            </a:extLst>
          </p:cNvPr>
          <p:cNvSpPr/>
          <p:nvPr/>
        </p:nvSpPr>
        <p:spPr>
          <a:xfrm>
            <a:off x="11358821" y="2726258"/>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1CCB6CEB-2C14-9350-F462-0D7E07325217}"/>
              </a:ext>
            </a:extLst>
          </p:cNvPr>
          <p:cNvSpPr/>
          <p:nvPr/>
        </p:nvSpPr>
        <p:spPr>
          <a:xfrm>
            <a:off x="11308059" y="2546046"/>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B2B91958-4BF1-0C7B-4A74-A166B8E60029}"/>
              </a:ext>
            </a:extLst>
          </p:cNvPr>
          <p:cNvSpPr/>
          <p:nvPr/>
        </p:nvSpPr>
        <p:spPr>
          <a:xfrm>
            <a:off x="11075017" y="2609096"/>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A338466A-F39B-21AE-655F-8CE2B6AB8282}"/>
              </a:ext>
            </a:extLst>
          </p:cNvPr>
          <p:cNvSpPr/>
          <p:nvPr/>
        </p:nvSpPr>
        <p:spPr>
          <a:xfrm>
            <a:off x="10921864" y="2719701"/>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8C55C041-6CB8-445E-AF4B-927A4C54B8DB}"/>
              </a:ext>
            </a:extLst>
          </p:cNvPr>
          <p:cNvSpPr/>
          <p:nvPr/>
        </p:nvSpPr>
        <p:spPr>
          <a:xfrm>
            <a:off x="10781481" y="2906833"/>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A2651276-53FE-7C72-FAB9-391E6D59B672}"/>
              </a:ext>
            </a:extLst>
          </p:cNvPr>
          <p:cNvSpPr/>
          <p:nvPr/>
        </p:nvSpPr>
        <p:spPr>
          <a:xfrm>
            <a:off x="10692952" y="3156703"/>
            <a:ext cx="102102" cy="102103"/>
          </a:xfrm>
          <a:prstGeom prst="ellipse">
            <a:avLst/>
          </a:prstGeom>
          <a:solidFill>
            <a:schemeClr val="bg1">
              <a:lumMod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7C2F8BA-72D2-FB43-549C-37A5B229B28D}"/>
              </a:ext>
            </a:extLst>
          </p:cNvPr>
          <p:cNvSpPr txBox="1"/>
          <p:nvPr/>
        </p:nvSpPr>
        <p:spPr>
          <a:xfrm>
            <a:off x="165220" y="4762777"/>
            <a:ext cx="190321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Flight Track: A66</a:t>
            </a:r>
          </a:p>
        </p:txBody>
      </p:sp>
      <p:sp>
        <p:nvSpPr>
          <p:cNvPr id="43" name="TextBox 42">
            <a:extLst>
              <a:ext uri="{FF2B5EF4-FFF2-40B4-BE49-F238E27FC236}">
                <a16:creationId xmlns:a16="http://schemas.microsoft.com/office/drawing/2014/main" id="{EAB63C19-B472-8012-818A-788187026246}"/>
              </a:ext>
            </a:extLst>
          </p:cNvPr>
          <p:cNvSpPr txBox="1"/>
          <p:nvPr/>
        </p:nvSpPr>
        <p:spPr>
          <a:xfrm>
            <a:off x="4137090" y="4762777"/>
            <a:ext cx="190321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Flight Track: A65</a:t>
            </a:r>
          </a:p>
        </p:txBody>
      </p:sp>
      <p:sp>
        <p:nvSpPr>
          <p:cNvPr id="44" name="TextBox 43">
            <a:extLst>
              <a:ext uri="{FF2B5EF4-FFF2-40B4-BE49-F238E27FC236}">
                <a16:creationId xmlns:a16="http://schemas.microsoft.com/office/drawing/2014/main" id="{B897FFE1-1C3D-15FA-E555-227175C0EC41}"/>
              </a:ext>
            </a:extLst>
          </p:cNvPr>
          <p:cNvSpPr txBox="1"/>
          <p:nvPr/>
        </p:nvSpPr>
        <p:spPr>
          <a:xfrm>
            <a:off x="8136753" y="4762777"/>
            <a:ext cx="190321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Flight Track: A61</a:t>
            </a:r>
          </a:p>
        </p:txBody>
      </p:sp>
      <p:sp>
        <p:nvSpPr>
          <p:cNvPr id="45" name="TextBox 44">
            <a:extLst>
              <a:ext uri="{FF2B5EF4-FFF2-40B4-BE49-F238E27FC236}">
                <a16:creationId xmlns:a16="http://schemas.microsoft.com/office/drawing/2014/main" id="{59995C70-4C11-BF79-E50F-336A3F5587CF}"/>
              </a:ext>
            </a:extLst>
          </p:cNvPr>
          <p:cNvSpPr txBox="1"/>
          <p:nvPr/>
        </p:nvSpPr>
        <p:spPr>
          <a:xfrm>
            <a:off x="8201158" y="763236"/>
            <a:ext cx="2337499"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1200 UTC 18 Dec 2023</a:t>
            </a:r>
          </a:p>
        </p:txBody>
      </p:sp>
      <p:sp>
        <p:nvSpPr>
          <p:cNvPr id="46" name="TextBox 45">
            <a:extLst>
              <a:ext uri="{FF2B5EF4-FFF2-40B4-BE49-F238E27FC236}">
                <a16:creationId xmlns:a16="http://schemas.microsoft.com/office/drawing/2014/main" id="{87E5CE3B-F0D5-2530-430F-064650EDD198}"/>
              </a:ext>
            </a:extLst>
          </p:cNvPr>
          <p:cNvSpPr txBox="1"/>
          <p:nvPr/>
        </p:nvSpPr>
        <p:spPr>
          <a:xfrm>
            <a:off x="137249" y="5292387"/>
            <a:ext cx="11925121" cy="600164"/>
          </a:xfrm>
          <a:prstGeom prst="rect">
            <a:avLst/>
          </a:prstGeom>
          <a:noFill/>
        </p:spPr>
        <p:txBody>
          <a:bodyPr wrap="square" rtlCol="0">
            <a:spAutoFit/>
          </a:bodyPr>
          <a:lstStyle/>
          <a:p>
            <a:pPr algn="just"/>
            <a:r>
              <a:rPr lang="en-US" sz="1100" dirty="0">
                <a:latin typeface="Arial" panose="020B0604020202020204" pitchFamily="34" charset="0"/>
                <a:cs typeface="Arial" panose="020B0604020202020204" pitchFamily="34" charset="0"/>
              </a:rPr>
              <a:t>As part of the NOAA National Winter Season Operations Plan and Winter Storm Reconnaissance, the Air Force 53</a:t>
            </a:r>
            <a:r>
              <a:rPr lang="en-US" sz="1100" baseline="30000" dirty="0">
                <a:latin typeface="Arial" panose="020B0604020202020204" pitchFamily="34" charset="0"/>
                <a:cs typeface="Arial" panose="020B0604020202020204" pitchFamily="34" charset="0"/>
              </a:rPr>
              <a:t>rd</a:t>
            </a:r>
            <a:r>
              <a:rPr lang="en-US" sz="1100" dirty="0">
                <a:latin typeface="Arial" panose="020B0604020202020204" pitchFamily="34" charset="0"/>
                <a:cs typeface="Arial" panose="020B0604020202020204" pitchFamily="34" charset="0"/>
              </a:rPr>
              <a:t> Weather Reconnaissance Squadron was tasked by the NOAA SDM, in collaboration with the NWS Weather Prediction Center, to provide enhanced observations for model data assimilation at 0000 UTC 17 December 2023, 0000 UTC 18 December 2023, and 1200 UTC 18 December 2023. The approximate tracks and drop locations of these data are shown above overlaid atop GFS analyses of IVT magnitude, direction, and 700-hPa geo. heights.</a:t>
            </a:r>
          </a:p>
        </p:txBody>
      </p:sp>
      <p:sp>
        <p:nvSpPr>
          <p:cNvPr id="47" name="Title 1">
            <a:extLst>
              <a:ext uri="{FF2B5EF4-FFF2-40B4-BE49-F238E27FC236}">
                <a16:creationId xmlns:a16="http://schemas.microsoft.com/office/drawing/2014/main" id="{192BA28B-2EA4-15FF-B7AA-0E49D62AFD00}"/>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Final note on the 18 Dec event: The Hurricane Hunters flew this storm!</a:t>
            </a:r>
          </a:p>
        </p:txBody>
      </p:sp>
    </p:spTree>
    <p:extLst>
      <p:ext uri="{BB962C8B-B14F-4D97-AF65-F5344CB8AC3E}">
        <p14:creationId xmlns:p14="http://schemas.microsoft.com/office/powerpoint/2010/main" val="205629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9E2B0FE-9E3F-59BB-4C07-DA9082DE972A}"/>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Let’s jump forward now to 10 January 2024</a:t>
            </a:r>
          </a:p>
        </p:txBody>
      </p:sp>
      <p:pic>
        <p:nvPicPr>
          <p:cNvPr id="16" name="Picture 15" descr="A map of weather forecast&#10;&#10;Description automatically generated">
            <a:extLst>
              <a:ext uri="{FF2B5EF4-FFF2-40B4-BE49-F238E27FC236}">
                <a16:creationId xmlns:a16="http://schemas.microsoft.com/office/drawing/2014/main" id="{06D7B655-C00E-808E-81D6-7005E7ECCC33}"/>
              </a:ext>
            </a:extLst>
          </p:cNvPr>
          <p:cNvPicPr>
            <a:picLocks noChangeAspect="1"/>
          </p:cNvPicPr>
          <p:nvPr/>
        </p:nvPicPr>
        <p:blipFill rotWithShape="1">
          <a:blip r:embed="rId2"/>
          <a:srcRect l="42869" t="22076" r="9067" b="14195"/>
          <a:stretch/>
        </p:blipFill>
        <p:spPr>
          <a:xfrm>
            <a:off x="7531560" y="703457"/>
            <a:ext cx="4447580" cy="4631241"/>
          </a:xfrm>
          <a:prstGeom prst="rect">
            <a:avLst/>
          </a:prstGeom>
          <a:ln>
            <a:solidFill>
              <a:schemeClr val="tx1"/>
            </a:solidFill>
          </a:ln>
        </p:spPr>
      </p:pic>
      <p:sp>
        <p:nvSpPr>
          <p:cNvPr id="18" name="TextBox 17">
            <a:extLst>
              <a:ext uri="{FF2B5EF4-FFF2-40B4-BE49-F238E27FC236}">
                <a16:creationId xmlns:a16="http://schemas.microsoft.com/office/drawing/2014/main" id="{72E17DE9-C6AE-2B84-337C-C53A9BECC682}"/>
              </a:ext>
            </a:extLst>
          </p:cNvPr>
          <p:cNvSpPr txBox="1"/>
          <p:nvPr/>
        </p:nvSpPr>
        <p:spPr>
          <a:xfrm>
            <a:off x="7531561" y="5375744"/>
            <a:ext cx="4447580" cy="600164"/>
          </a:xfrm>
          <a:prstGeom prst="rect">
            <a:avLst/>
          </a:prstGeom>
          <a:noFill/>
        </p:spPr>
        <p:txBody>
          <a:bodyPr wrap="square" rtlCol="0">
            <a:spAutoFit/>
          </a:bodyPr>
          <a:lstStyle/>
          <a:p>
            <a:pPr algn="just"/>
            <a:r>
              <a:rPr lang="en-US" sz="1100" dirty="0">
                <a:solidFill>
                  <a:schemeClr val="tx1"/>
                </a:solidFill>
                <a:latin typeface="Arial" panose="020B0604020202020204" pitchFamily="34" charset="0"/>
                <a:cs typeface="Arial" panose="020B0604020202020204" pitchFamily="34" charset="0"/>
              </a:rPr>
              <a:t>Select GFS Model Analyses of 700-hPa Geopotential Height, IVT magnitude, and IVT Direction (adapted adapted from imagery provided by Dr. Alicia Bentley).</a:t>
            </a:r>
          </a:p>
        </p:txBody>
      </p:sp>
      <p:pic>
        <p:nvPicPr>
          <p:cNvPr id="3" name="Picture 2" descr="A map of weather forecast&#10;&#10;Description automatically generated">
            <a:extLst>
              <a:ext uri="{FF2B5EF4-FFF2-40B4-BE49-F238E27FC236}">
                <a16:creationId xmlns:a16="http://schemas.microsoft.com/office/drawing/2014/main" id="{8EB4225F-24C0-F610-6C14-8F9515EF4AA9}"/>
              </a:ext>
            </a:extLst>
          </p:cNvPr>
          <p:cNvPicPr>
            <a:picLocks noChangeAspect="1"/>
          </p:cNvPicPr>
          <p:nvPr/>
        </p:nvPicPr>
        <p:blipFill rotWithShape="1">
          <a:blip r:embed="rId3"/>
          <a:srcRect l="-422" t="93114" r="-555" b="-433"/>
          <a:stretch/>
        </p:blipFill>
        <p:spPr>
          <a:xfrm>
            <a:off x="7977894" y="5061355"/>
            <a:ext cx="3108960" cy="176783"/>
          </a:xfrm>
          <a:prstGeom prst="rect">
            <a:avLst/>
          </a:prstGeom>
        </p:spPr>
      </p:pic>
      <p:sp>
        <p:nvSpPr>
          <p:cNvPr id="2" name="TextBox 1">
            <a:extLst>
              <a:ext uri="{FF2B5EF4-FFF2-40B4-BE49-F238E27FC236}">
                <a16:creationId xmlns:a16="http://schemas.microsoft.com/office/drawing/2014/main" id="{0231757F-45DD-F844-C717-074F39400FC4}"/>
              </a:ext>
            </a:extLst>
          </p:cNvPr>
          <p:cNvSpPr txBox="1"/>
          <p:nvPr/>
        </p:nvSpPr>
        <p:spPr>
          <a:xfrm>
            <a:off x="8003293" y="740008"/>
            <a:ext cx="2702984" cy="338554"/>
          </a:xfrm>
          <a:prstGeom prst="rect">
            <a:avLst/>
          </a:prstGeom>
          <a:solidFill>
            <a:schemeClr val="bg1"/>
          </a:solidFill>
        </p:spPr>
        <p:txBody>
          <a:bodyPr wrap="none" rtlCol="0">
            <a:spAutoFit/>
          </a:bodyPr>
          <a:lstStyle/>
          <a:p>
            <a:pPr algn="ctr"/>
            <a:r>
              <a:rPr lang="en-US" sz="1600" dirty="0">
                <a:latin typeface="Arial" panose="020B0604020202020204" pitchFamily="34" charset="0"/>
                <a:cs typeface="Arial" panose="020B0604020202020204" pitchFamily="34" charset="0"/>
              </a:rPr>
              <a:t>0000 UTC 10 January 2024</a:t>
            </a:r>
          </a:p>
        </p:txBody>
      </p:sp>
      <p:pic>
        <p:nvPicPr>
          <p:cNvPr id="4" name="Picture 3">
            <a:extLst>
              <a:ext uri="{FF2B5EF4-FFF2-40B4-BE49-F238E27FC236}">
                <a16:creationId xmlns:a16="http://schemas.microsoft.com/office/drawing/2014/main" id="{98FF6C20-03EC-2B30-1E1C-83C2BA854476}"/>
              </a:ext>
            </a:extLst>
          </p:cNvPr>
          <p:cNvPicPr>
            <a:picLocks noChangeAspect="1"/>
          </p:cNvPicPr>
          <p:nvPr/>
        </p:nvPicPr>
        <p:blipFill rotWithShape="1">
          <a:blip r:embed="rId4"/>
          <a:srcRect r="5897"/>
          <a:stretch/>
        </p:blipFill>
        <p:spPr>
          <a:xfrm>
            <a:off x="144521" y="714608"/>
            <a:ext cx="7271040" cy="4636008"/>
          </a:xfrm>
          <a:prstGeom prst="rect">
            <a:avLst/>
          </a:prstGeom>
          <a:ln>
            <a:solidFill>
              <a:schemeClr val="tx1"/>
            </a:solidFill>
          </a:ln>
        </p:spPr>
      </p:pic>
      <p:sp>
        <p:nvSpPr>
          <p:cNvPr id="5" name="TextBox 4">
            <a:extLst>
              <a:ext uri="{FF2B5EF4-FFF2-40B4-BE49-F238E27FC236}">
                <a16:creationId xmlns:a16="http://schemas.microsoft.com/office/drawing/2014/main" id="{84BAD4ED-5D3B-137C-6E61-43D4482C7AA0}"/>
              </a:ext>
            </a:extLst>
          </p:cNvPr>
          <p:cNvSpPr txBox="1"/>
          <p:nvPr/>
        </p:nvSpPr>
        <p:spPr>
          <a:xfrm>
            <a:off x="106526" y="5375744"/>
            <a:ext cx="7309036" cy="430887"/>
          </a:xfrm>
          <a:prstGeom prst="rect">
            <a:avLst/>
          </a:prstGeom>
          <a:noFill/>
        </p:spPr>
        <p:txBody>
          <a:bodyPr wrap="square" rtlCol="0">
            <a:spAutoFit/>
          </a:bodyPr>
          <a:lstStyle/>
          <a:p>
            <a:pPr algn="just"/>
            <a:r>
              <a:rPr lang="en-US" sz="1100" dirty="0">
                <a:latin typeface="Arial" panose="020B0604020202020204" pitchFamily="34" charset="0"/>
                <a:cs typeface="Arial" panose="020B0604020202020204" pitchFamily="34" charset="0"/>
              </a:rPr>
              <a:t>GOES-East, Band 10, 9 January 2024: East Coast AR was embedded within warm sector of a broad and strong cyclone moving over Ohio River Valley and into Great Lakes region. Image: NOAA </a:t>
            </a:r>
          </a:p>
        </p:txBody>
      </p:sp>
      <p:sp>
        <p:nvSpPr>
          <p:cNvPr id="6" name="TextBox 5">
            <a:extLst>
              <a:ext uri="{FF2B5EF4-FFF2-40B4-BE49-F238E27FC236}">
                <a16:creationId xmlns:a16="http://schemas.microsoft.com/office/drawing/2014/main" id="{03BFA520-B32F-6C95-2DE5-9033C383EA53}"/>
              </a:ext>
            </a:extLst>
          </p:cNvPr>
          <p:cNvSpPr txBox="1"/>
          <p:nvPr/>
        </p:nvSpPr>
        <p:spPr>
          <a:xfrm>
            <a:off x="3403466" y="1236672"/>
            <a:ext cx="869149" cy="1323439"/>
          </a:xfrm>
          <a:prstGeom prst="rect">
            <a:avLst/>
          </a:prstGeom>
          <a:noFill/>
        </p:spPr>
        <p:txBody>
          <a:bodyPr wrap="none" rtlCol="0">
            <a:spAutoFit/>
          </a:bodyPr>
          <a:lstStyle/>
          <a:p>
            <a:r>
              <a:rPr lang="en-US" sz="8000" b="1"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L</a:t>
            </a:r>
          </a:p>
        </p:txBody>
      </p:sp>
      <p:sp>
        <p:nvSpPr>
          <p:cNvPr id="7" name="Freeform 6">
            <a:extLst>
              <a:ext uri="{FF2B5EF4-FFF2-40B4-BE49-F238E27FC236}">
                <a16:creationId xmlns:a16="http://schemas.microsoft.com/office/drawing/2014/main" id="{C384D417-C9B1-A93A-CDDA-E1791B43334B}"/>
              </a:ext>
            </a:extLst>
          </p:cNvPr>
          <p:cNvSpPr/>
          <p:nvPr/>
        </p:nvSpPr>
        <p:spPr>
          <a:xfrm>
            <a:off x="4007861" y="1507384"/>
            <a:ext cx="1324304" cy="2543503"/>
          </a:xfrm>
          <a:custGeom>
            <a:avLst/>
            <a:gdLst>
              <a:gd name="connsiteX0" fmla="*/ 0 w 1324304"/>
              <a:gd name="connsiteY0" fmla="*/ 2543503 h 2543503"/>
              <a:gd name="connsiteX1" fmla="*/ 725214 w 1324304"/>
              <a:gd name="connsiteY1" fmla="*/ 1744717 h 2543503"/>
              <a:gd name="connsiteX2" fmla="*/ 1145628 w 1324304"/>
              <a:gd name="connsiteY2" fmla="*/ 893379 h 2543503"/>
              <a:gd name="connsiteX3" fmla="*/ 1324304 w 1324304"/>
              <a:gd name="connsiteY3" fmla="*/ 0 h 2543503"/>
            </a:gdLst>
            <a:ahLst/>
            <a:cxnLst>
              <a:cxn ang="0">
                <a:pos x="connsiteX0" y="connsiteY0"/>
              </a:cxn>
              <a:cxn ang="0">
                <a:pos x="connsiteX1" y="connsiteY1"/>
              </a:cxn>
              <a:cxn ang="0">
                <a:pos x="connsiteX2" y="connsiteY2"/>
              </a:cxn>
              <a:cxn ang="0">
                <a:pos x="connsiteX3" y="connsiteY3"/>
              </a:cxn>
            </a:cxnLst>
            <a:rect l="l" t="t" r="r" b="b"/>
            <a:pathLst>
              <a:path w="1324304" h="2543503">
                <a:moveTo>
                  <a:pt x="0" y="2543503"/>
                </a:moveTo>
                <a:cubicBezTo>
                  <a:pt x="267138" y="2281620"/>
                  <a:pt x="534276" y="2019738"/>
                  <a:pt x="725214" y="1744717"/>
                </a:cubicBezTo>
                <a:cubicBezTo>
                  <a:pt x="916152" y="1469696"/>
                  <a:pt x="1045780" y="1184165"/>
                  <a:pt x="1145628" y="893379"/>
                </a:cubicBezTo>
                <a:cubicBezTo>
                  <a:pt x="1245476" y="602593"/>
                  <a:pt x="1284890" y="301296"/>
                  <a:pt x="1324304" y="0"/>
                </a:cubicBezTo>
              </a:path>
            </a:pathLst>
          </a:custGeom>
          <a:noFill/>
          <a:ln w="76200">
            <a:solidFill>
              <a:srgbClr val="FF00FF"/>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AB414C-6690-DC39-171C-50C0BAC34804}"/>
              </a:ext>
            </a:extLst>
          </p:cNvPr>
          <p:cNvSpPr txBox="1"/>
          <p:nvPr/>
        </p:nvSpPr>
        <p:spPr>
          <a:xfrm>
            <a:off x="4925936" y="4159561"/>
            <a:ext cx="2340128" cy="954107"/>
          </a:xfrm>
          <a:prstGeom prst="rect">
            <a:avLst/>
          </a:prstGeom>
          <a:noFill/>
        </p:spPr>
        <p:txBody>
          <a:bodyPr wrap="square" rtlCol="0">
            <a:spAutoFit/>
          </a:bodyPr>
          <a:lstStyle/>
          <a:p>
            <a:pPr algn="ctr"/>
            <a:r>
              <a:rPr lang="en-US" sz="2800" b="1" dirty="0">
                <a:ln w="19050">
                  <a:solidFill>
                    <a:schemeClr val="tx1"/>
                  </a:solidFill>
                </a:ln>
                <a:solidFill>
                  <a:schemeClr val="bg1"/>
                </a:solidFill>
                <a:latin typeface="Arial" panose="020B0604020202020204" pitchFamily="34" charset="0"/>
                <a:cs typeface="Arial" panose="020B0604020202020204" pitchFamily="34" charset="0"/>
              </a:rPr>
              <a:t>AR3 in Connecticut</a:t>
            </a:r>
          </a:p>
        </p:txBody>
      </p:sp>
      <p:sp>
        <p:nvSpPr>
          <p:cNvPr id="9" name="TextBox 8">
            <a:extLst>
              <a:ext uri="{FF2B5EF4-FFF2-40B4-BE49-F238E27FC236}">
                <a16:creationId xmlns:a16="http://schemas.microsoft.com/office/drawing/2014/main" id="{957B4307-2DD6-C820-8360-EBE4A75E3BAB}"/>
              </a:ext>
            </a:extLst>
          </p:cNvPr>
          <p:cNvSpPr txBox="1"/>
          <p:nvPr/>
        </p:nvSpPr>
        <p:spPr>
          <a:xfrm>
            <a:off x="174697" y="740008"/>
            <a:ext cx="3158237"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1700–1900 UTC 9 January 2024</a:t>
            </a:r>
          </a:p>
        </p:txBody>
      </p:sp>
    </p:spTree>
    <p:extLst>
      <p:ext uri="{BB962C8B-B14F-4D97-AF65-F5344CB8AC3E}">
        <p14:creationId xmlns:p14="http://schemas.microsoft.com/office/powerpoint/2010/main" val="1527079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9E2B0FE-9E3F-59BB-4C07-DA9082DE972A}"/>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Observations of the event on 10 January 2024</a:t>
            </a:r>
          </a:p>
        </p:txBody>
      </p:sp>
      <p:pic>
        <p:nvPicPr>
          <p:cNvPr id="16" name="Picture 15" descr="A map of weather forecast&#10;&#10;Description automatically generated">
            <a:extLst>
              <a:ext uri="{FF2B5EF4-FFF2-40B4-BE49-F238E27FC236}">
                <a16:creationId xmlns:a16="http://schemas.microsoft.com/office/drawing/2014/main" id="{06D7B655-C00E-808E-81D6-7005E7ECCC33}"/>
              </a:ext>
            </a:extLst>
          </p:cNvPr>
          <p:cNvPicPr>
            <a:picLocks noChangeAspect="1"/>
          </p:cNvPicPr>
          <p:nvPr/>
        </p:nvPicPr>
        <p:blipFill rotWithShape="1">
          <a:blip r:embed="rId2"/>
          <a:srcRect l="42869" t="22076" r="9067" b="14195"/>
          <a:stretch/>
        </p:blipFill>
        <p:spPr>
          <a:xfrm>
            <a:off x="7531560" y="703457"/>
            <a:ext cx="4447580" cy="4631241"/>
          </a:xfrm>
          <a:prstGeom prst="rect">
            <a:avLst/>
          </a:prstGeom>
          <a:ln>
            <a:solidFill>
              <a:schemeClr val="tx1"/>
            </a:solidFill>
          </a:ln>
        </p:spPr>
      </p:pic>
      <p:sp>
        <p:nvSpPr>
          <p:cNvPr id="18" name="TextBox 17">
            <a:extLst>
              <a:ext uri="{FF2B5EF4-FFF2-40B4-BE49-F238E27FC236}">
                <a16:creationId xmlns:a16="http://schemas.microsoft.com/office/drawing/2014/main" id="{72E17DE9-C6AE-2B84-337C-C53A9BECC682}"/>
              </a:ext>
            </a:extLst>
          </p:cNvPr>
          <p:cNvSpPr txBox="1"/>
          <p:nvPr/>
        </p:nvSpPr>
        <p:spPr>
          <a:xfrm>
            <a:off x="7531561" y="5375744"/>
            <a:ext cx="4447580" cy="600164"/>
          </a:xfrm>
          <a:prstGeom prst="rect">
            <a:avLst/>
          </a:prstGeom>
          <a:noFill/>
        </p:spPr>
        <p:txBody>
          <a:bodyPr wrap="square" rtlCol="0">
            <a:spAutoFit/>
          </a:bodyPr>
          <a:lstStyle/>
          <a:p>
            <a:pPr algn="just"/>
            <a:r>
              <a:rPr lang="en-US" sz="1100" dirty="0">
                <a:solidFill>
                  <a:schemeClr val="tx1"/>
                </a:solidFill>
                <a:latin typeface="Arial" panose="020B0604020202020204" pitchFamily="34" charset="0"/>
                <a:cs typeface="Arial" panose="020B0604020202020204" pitchFamily="34" charset="0"/>
              </a:rPr>
              <a:t>Select GFS Model Analyses of 700-hPa Geopotential Height, IVT magnitude, and IVT Direction (adapted adapted from imagery provided by Dr. Alicia Bentley).</a:t>
            </a:r>
          </a:p>
        </p:txBody>
      </p:sp>
      <p:pic>
        <p:nvPicPr>
          <p:cNvPr id="3" name="Picture 2" descr="A map of weather forecast&#10;&#10;Description automatically generated">
            <a:extLst>
              <a:ext uri="{FF2B5EF4-FFF2-40B4-BE49-F238E27FC236}">
                <a16:creationId xmlns:a16="http://schemas.microsoft.com/office/drawing/2014/main" id="{8EB4225F-24C0-F610-6C14-8F9515EF4AA9}"/>
              </a:ext>
            </a:extLst>
          </p:cNvPr>
          <p:cNvPicPr>
            <a:picLocks noChangeAspect="1"/>
          </p:cNvPicPr>
          <p:nvPr/>
        </p:nvPicPr>
        <p:blipFill rotWithShape="1">
          <a:blip r:embed="rId3"/>
          <a:srcRect l="-422" t="93114" r="-555" b="-433"/>
          <a:stretch/>
        </p:blipFill>
        <p:spPr>
          <a:xfrm>
            <a:off x="7977894" y="5061355"/>
            <a:ext cx="3108960" cy="176783"/>
          </a:xfrm>
          <a:prstGeom prst="rect">
            <a:avLst/>
          </a:prstGeom>
        </p:spPr>
      </p:pic>
      <p:sp>
        <p:nvSpPr>
          <p:cNvPr id="2" name="TextBox 1">
            <a:extLst>
              <a:ext uri="{FF2B5EF4-FFF2-40B4-BE49-F238E27FC236}">
                <a16:creationId xmlns:a16="http://schemas.microsoft.com/office/drawing/2014/main" id="{0231757F-45DD-F844-C717-074F39400FC4}"/>
              </a:ext>
            </a:extLst>
          </p:cNvPr>
          <p:cNvSpPr txBox="1"/>
          <p:nvPr/>
        </p:nvSpPr>
        <p:spPr>
          <a:xfrm>
            <a:off x="8003293" y="740008"/>
            <a:ext cx="2702984" cy="338554"/>
          </a:xfrm>
          <a:prstGeom prst="rect">
            <a:avLst/>
          </a:prstGeom>
          <a:solidFill>
            <a:schemeClr val="bg1"/>
          </a:solidFill>
        </p:spPr>
        <p:txBody>
          <a:bodyPr wrap="none" rtlCol="0">
            <a:spAutoFit/>
          </a:bodyPr>
          <a:lstStyle/>
          <a:p>
            <a:pPr algn="ctr"/>
            <a:r>
              <a:rPr lang="en-US" sz="1600" dirty="0">
                <a:latin typeface="Arial" panose="020B0604020202020204" pitchFamily="34" charset="0"/>
                <a:cs typeface="Arial" panose="020B0604020202020204" pitchFamily="34" charset="0"/>
              </a:rPr>
              <a:t>0000 UTC 10 January 2024</a:t>
            </a:r>
          </a:p>
        </p:txBody>
      </p:sp>
      <p:sp>
        <p:nvSpPr>
          <p:cNvPr id="10" name="5-Point Star 9">
            <a:extLst>
              <a:ext uri="{FF2B5EF4-FFF2-40B4-BE49-F238E27FC236}">
                <a16:creationId xmlns:a16="http://schemas.microsoft.com/office/drawing/2014/main" id="{08D75E54-36CE-A220-ACAE-46BB6858DBD9}"/>
              </a:ext>
            </a:extLst>
          </p:cNvPr>
          <p:cNvSpPr/>
          <p:nvPr/>
        </p:nvSpPr>
        <p:spPr>
          <a:xfrm>
            <a:off x="10046293" y="2860346"/>
            <a:ext cx="346644" cy="323385"/>
          </a:xfrm>
          <a:prstGeom prst="star5">
            <a:avLst/>
          </a:prstGeom>
          <a:solidFill>
            <a:srgbClr val="FF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FF2B5EF4-FFF2-40B4-BE49-F238E27FC236}">
                <a16:creationId xmlns:a16="http://schemas.microsoft.com/office/drawing/2014/main" id="{C4AF4400-584B-193D-1EC5-A8901D75EE41}"/>
              </a:ext>
            </a:extLst>
          </p:cNvPr>
          <p:cNvSpPr/>
          <p:nvPr/>
        </p:nvSpPr>
        <p:spPr>
          <a:xfrm>
            <a:off x="10219615" y="2387718"/>
            <a:ext cx="346644" cy="323385"/>
          </a:xfrm>
          <a:prstGeom prst="star5">
            <a:avLst/>
          </a:prstGeom>
          <a:solidFill>
            <a:srgbClr val="65CE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C5C384C-BF43-4BE6-F7DD-60A4903B2C90}"/>
              </a:ext>
            </a:extLst>
          </p:cNvPr>
          <p:cNvPicPr>
            <a:picLocks noChangeAspect="1"/>
          </p:cNvPicPr>
          <p:nvPr/>
        </p:nvPicPr>
        <p:blipFill>
          <a:blip r:embed="rId4"/>
          <a:stretch>
            <a:fillRect/>
          </a:stretch>
        </p:blipFill>
        <p:spPr>
          <a:xfrm>
            <a:off x="3821563" y="2242421"/>
            <a:ext cx="3561965" cy="2849572"/>
          </a:xfrm>
          <a:prstGeom prst="rect">
            <a:avLst/>
          </a:prstGeom>
          <a:solidFill>
            <a:srgbClr val="FF00FF"/>
          </a:solidFill>
          <a:ln w="38100">
            <a:solidFill>
              <a:srgbClr val="FF00FF"/>
            </a:solidFill>
          </a:ln>
        </p:spPr>
      </p:pic>
      <p:pic>
        <p:nvPicPr>
          <p:cNvPr id="13" name="Picture 12">
            <a:extLst>
              <a:ext uri="{FF2B5EF4-FFF2-40B4-BE49-F238E27FC236}">
                <a16:creationId xmlns:a16="http://schemas.microsoft.com/office/drawing/2014/main" id="{993B305C-DAD6-35A4-A83F-EADEA4674E78}"/>
              </a:ext>
            </a:extLst>
          </p:cNvPr>
          <p:cNvPicPr>
            <a:picLocks noChangeAspect="1"/>
          </p:cNvPicPr>
          <p:nvPr/>
        </p:nvPicPr>
        <p:blipFill>
          <a:blip r:embed="rId5"/>
          <a:srcRect/>
          <a:stretch/>
        </p:blipFill>
        <p:spPr>
          <a:xfrm>
            <a:off x="148113" y="2242421"/>
            <a:ext cx="3561968" cy="2849573"/>
          </a:xfrm>
          <a:prstGeom prst="rect">
            <a:avLst/>
          </a:prstGeom>
          <a:ln w="38100">
            <a:solidFill>
              <a:srgbClr val="92D050"/>
            </a:solidFill>
          </a:ln>
        </p:spPr>
      </p:pic>
      <p:sp>
        <p:nvSpPr>
          <p:cNvPr id="14" name="TextBox 13">
            <a:extLst>
              <a:ext uri="{FF2B5EF4-FFF2-40B4-BE49-F238E27FC236}">
                <a16:creationId xmlns:a16="http://schemas.microsoft.com/office/drawing/2014/main" id="{89EF7B50-242C-7DDA-C7BD-812C1BD420AC}"/>
              </a:ext>
            </a:extLst>
          </p:cNvPr>
          <p:cNvSpPr txBox="1"/>
          <p:nvPr/>
        </p:nvSpPr>
        <p:spPr>
          <a:xfrm>
            <a:off x="4256323" y="5115408"/>
            <a:ext cx="2692444" cy="830997"/>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MHX/Newport</a:t>
            </a:r>
          </a:p>
          <a:p>
            <a:pPr algn="ctr"/>
            <a:r>
              <a:rPr lang="en-US" sz="1600" dirty="0">
                <a:latin typeface="Arial" panose="020B0604020202020204" pitchFamily="34" charset="0"/>
                <a:cs typeface="Arial" panose="020B0604020202020204" pitchFamily="34" charset="0"/>
              </a:rPr>
              <a:t>Observed IWV: 40.6 mm</a:t>
            </a:r>
          </a:p>
          <a:p>
            <a:pPr algn="ctr"/>
            <a:r>
              <a:rPr lang="en-US" sz="1600" dirty="0">
                <a:latin typeface="Arial" panose="020B0604020202020204" pitchFamily="34" charset="0"/>
                <a:cs typeface="Arial" panose="020B0604020202020204" pitchFamily="34" charset="0"/>
              </a:rPr>
              <a:t>Observed IVT: 1528 kg/ms</a:t>
            </a:r>
          </a:p>
        </p:txBody>
      </p:sp>
      <p:sp>
        <p:nvSpPr>
          <p:cNvPr id="15" name="TextBox 14">
            <a:extLst>
              <a:ext uri="{FF2B5EF4-FFF2-40B4-BE49-F238E27FC236}">
                <a16:creationId xmlns:a16="http://schemas.microsoft.com/office/drawing/2014/main" id="{6B522475-7A9D-E9A6-2A81-EEE877672F3A}"/>
              </a:ext>
            </a:extLst>
          </p:cNvPr>
          <p:cNvSpPr txBox="1"/>
          <p:nvPr/>
        </p:nvSpPr>
        <p:spPr>
          <a:xfrm>
            <a:off x="562938" y="5115408"/>
            <a:ext cx="2692471" cy="830997"/>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WAL/Wallops Island</a:t>
            </a:r>
          </a:p>
          <a:p>
            <a:pPr algn="ctr"/>
            <a:r>
              <a:rPr lang="en-US" sz="1600" dirty="0">
                <a:latin typeface="Arial" panose="020B0604020202020204" pitchFamily="34" charset="0"/>
                <a:cs typeface="Arial" panose="020B0604020202020204" pitchFamily="34" charset="0"/>
              </a:rPr>
              <a:t>Observed IWV: 35.7 mm</a:t>
            </a:r>
          </a:p>
          <a:p>
            <a:pPr algn="ctr"/>
            <a:r>
              <a:rPr lang="en-US" sz="1600" dirty="0">
                <a:latin typeface="Arial" panose="020B0604020202020204" pitchFamily="34" charset="0"/>
                <a:cs typeface="Arial" panose="020B0604020202020204" pitchFamily="34" charset="0"/>
              </a:rPr>
              <a:t>Observed IVT: 1388 kg/ms</a:t>
            </a:r>
          </a:p>
        </p:txBody>
      </p:sp>
      <p:sp>
        <p:nvSpPr>
          <p:cNvPr id="17" name="TextBox 16">
            <a:extLst>
              <a:ext uri="{FF2B5EF4-FFF2-40B4-BE49-F238E27FC236}">
                <a16:creationId xmlns:a16="http://schemas.microsoft.com/office/drawing/2014/main" id="{7216E8F4-8792-F4A3-E21E-CD9D7B8AF8AC}"/>
              </a:ext>
            </a:extLst>
          </p:cNvPr>
          <p:cNvSpPr txBox="1"/>
          <p:nvPr/>
        </p:nvSpPr>
        <p:spPr>
          <a:xfrm>
            <a:off x="1292654" y="962512"/>
            <a:ext cx="5057818" cy="1015663"/>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Observed IVT magnitudes</a:t>
            </a:r>
          </a:p>
          <a:p>
            <a:pPr algn="ctr"/>
            <a:r>
              <a:rPr lang="en-US" sz="1800" dirty="0">
                <a:latin typeface="Arial" panose="020B0604020202020204" pitchFamily="34" charset="0"/>
                <a:cs typeface="Arial" panose="020B0604020202020204" pitchFamily="34" charset="0"/>
              </a:rPr>
              <a:t>&gt;1500 kg/ms in coastal North Carolina </a:t>
            </a:r>
          </a:p>
          <a:p>
            <a:pPr algn="ctr"/>
            <a:r>
              <a:rPr lang="en-US" sz="1800" dirty="0">
                <a:latin typeface="Arial" panose="020B0604020202020204" pitchFamily="34" charset="0"/>
                <a:cs typeface="Arial" panose="020B0604020202020204" pitchFamily="34" charset="0"/>
              </a:rPr>
              <a:t>~1400 kg/ms in the Mid-Atlantic </a:t>
            </a:r>
          </a:p>
        </p:txBody>
      </p:sp>
      <p:sp>
        <p:nvSpPr>
          <p:cNvPr id="4" name="Right Brace 3">
            <a:extLst>
              <a:ext uri="{FF2B5EF4-FFF2-40B4-BE49-F238E27FC236}">
                <a16:creationId xmlns:a16="http://schemas.microsoft.com/office/drawing/2014/main" id="{18324C98-6516-DDC0-5564-CF1001396818}"/>
              </a:ext>
            </a:extLst>
          </p:cNvPr>
          <p:cNvSpPr/>
          <p:nvPr/>
        </p:nvSpPr>
        <p:spPr>
          <a:xfrm>
            <a:off x="5863590" y="1348740"/>
            <a:ext cx="232410" cy="62943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801E4AF8-A293-F7E1-BAC3-637407D1BCCD}"/>
              </a:ext>
            </a:extLst>
          </p:cNvPr>
          <p:cNvSpPr txBox="1"/>
          <p:nvPr/>
        </p:nvSpPr>
        <p:spPr>
          <a:xfrm>
            <a:off x="6131664" y="1378011"/>
            <a:ext cx="1145424" cy="600164"/>
          </a:xfrm>
          <a:prstGeom prst="rect">
            <a:avLst/>
          </a:prstGeom>
          <a:noFill/>
        </p:spPr>
        <p:txBody>
          <a:bodyPr wrap="square" rtlCol="0">
            <a:spAutoFit/>
          </a:bodyPr>
          <a:lstStyle/>
          <a:p>
            <a:r>
              <a:rPr lang="en-US" sz="1100" dirty="0">
                <a:solidFill>
                  <a:srgbClr val="FF0000"/>
                </a:solidFill>
              </a:rPr>
              <a:t>These numbers are impressive!</a:t>
            </a:r>
          </a:p>
        </p:txBody>
      </p:sp>
    </p:spTree>
    <p:extLst>
      <p:ext uri="{BB962C8B-B14F-4D97-AF65-F5344CB8AC3E}">
        <p14:creationId xmlns:p14="http://schemas.microsoft.com/office/powerpoint/2010/main" val="1638829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9E2B0FE-9E3F-59BB-4C07-DA9082DE972A}"/>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10 January 2024 was also a compound event</a:t>
            </a:r>
          </a:p>
        </p:txBody>
      </p:sp>
      <p:sp>
        <p:nvSpPr>
          <p:cNvPr id="31" name="TextBox 30">
            <a:extLst>
              <a:ext uri="{FF2B5EF4-FFF2-40B4-BE49-F238E27FC236}">
                <a16:creationId xmlns:a16="http://schemas.microsoft.com/office/drawing/2014/main" id="{43B21675-75EC-88B5-6F9E-F414640D35CD}"/>
              </a:ext>
            </a:extLst>
          </p:cNvPr>
          <p:cNvSpPr txBox="1"/>
          <p:nvPr/>
        </p:nvSpPr>
        <p:spPr>
          <a:xfrm>
            <a:off x="10540976" y="2466593"/>
            <a:ext cx="2381806" cy="276999"/>
          </a:xfrm>
          <a:prstGeom prst="rect">
            <a:avLst/>
          </a:prstGeom>
          <a:noFill/>
        </p:spPr>
        <p:txBody>
          <a:bodyPr wrap="square" rtlCol="0">
            <a:spAutoFit/>
          </a:bodyPr>
          <a:lstStyle/>
          <a:p>
            <a:r>
              <a:rPr lang="en-US" sz="1200" dirty="0">
                <a:solidFill>
                  <a:srgbClr val="B8860B"/>
                </a:solidFill>
                <a:latin typeface="Arial" panose="020B0604020202020204" pitchFamily="34" charset="0"/>
                <a:cs typeface="Arial" panose="020B0604020202020204" pitchFamily="34" charset="0"/>
              </a:rPr>
              <a:t>High Wind Warning</a:t>
            </a:r>
          </a:p>
        </p:txBody>
      </p:sp>
      <p:pic>
        <p:nvPicPr>
          <p:cNvPr id="4" name="Picture 3" descr="A map of the united states&#10;&#10;Description automatically generated">
            <a:extLst>
              <a:ext uri="{FF2B5EF4-FFF2-40B4-BE49-F238E27FC236}">
                <a16:creationId xmlns:a16="http://schemas.microsoft.com/office/drawing/2014/main" id="{AADF1963-42F1-073E-3F28-DCD3CCA21C45}"/>
              </a:ext>
            </a:extLst>
          </p:cNvPr>
          <p:cNvPicPr>
            <a:picLocks noChangeAspect="1"/>
          </p:cNvPicPr>
          <p:nvPr/>
        </p:nvPicPr>
        <p:blipFill rotWithShape="1">
          <a:blip r:embed="rId2"/>
          <a:srcRect l="37482" t="22457" r="13158" b="11203"/>
          <a:stretch/>
        </p:blipFill>
        <p:spPr>
          <a:xfrm>
            <a:off x="6140604" y="945475"/>
            <a:ext cx="5940219" cy="4989916"/>
          </a:xfrm>
          <a:prstGeom prst="rect">
            <a:avLst/>
          </a:prstGeom>
        </p:spPr>
      </p:pic>
      <p:pic>
        <p:nvPicPr>
          <p:cNvPr id="5" name="Picture 4" descr="A screenshot of a map&#10;&#10;Description automatically generated">
            <a:extLst>
              <a:ext uri="{FF2B5EF4-FFF2-40B4-BE49-F238E27FC236}">
                <a16:creationId xmlns:a16="http://schemas.microsoft.com/office/drawing/2014/main" id="{28D186C4-AF09-A829-6E3E-C7C07A96DE65}"/>
              </a:ext>
            </a:extLst>
          </p:cNvPr>
          <p:cNvPicPr>
            <a:picLocks noChangeAspect="1"/>
          </p:cNvPicPr>
          <p:nvPr/>
        </p:nvPicPr>
        <p:blipFill rotWithShape="1">
          <a:blip r:embed="rId3">
            <a:alphaModFix amt="76000"/>
          </a:blip>
          <a:srcRect l="37482" t="34645" r="13158" b="33925"/>
          <a:stretch/>
        </p:blipFill>
        <p:spPr>
          <a:xfrm>
            <a:off x="111177" y="959008"/>
            <a:ext cx="5940219" cy="2364058"/>
          </a:xfrm>
          <a:prstGeom prst="rect">
            <a:avLst/>
          </a:prstGeom>
        </p:spPr>
      </p:pic>
      <p:sp>
        <p:nvSpPr>
          <p:cNvPr id="6" name="TextBox 5">
            <a:extLst>
              <a:ext uri="{FF2B5EF4-FFF2-40B4-BE49-F238E27FC236}">
                <a16:creationId xmlns:a16="http://schemas.microsoft.com/office/drawing/2014/main" id="{7789FB18-169C-8955-6C69-A79A24BE2258}"/>
              </a:ext>
            </a:extLst>
          </p:cNvPr>
          <p:cNvSpPr txBox="1"/>
          <p:nvPr/>
        </p:nvSpPr>
        <p:spPr>
          <a:xfrm>
            <a:off x="79650" y="595507"/>
            <a:ext cx="565520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 24-h </a:t>
            </a:r>
            <a:r>
              <a:rPr lang="en-US" sz="1600" b="1" dirty="0">
                <a:solidFill>
                  <a:srgbClr val="0070C0"/>
                </a:solidFill>
                <a:latin typeface="Arial" panose="020B0604020202020204" pitchFamily="34" charset="0"/>
                <a:cs typeface="Arial" panose="020B0604020202020204" pitchFamily="34" charset="0"/>
              </a:rPr>
              <a:t>snowfall</a:t>
            </a:r>
            <a:r>
              <a:rPr lang="en-US" sz="1600" dirty="0">
                <a:latin typeface="Arial" panose="020B0604020202020204" pitchFamily="34" charset="0"/>
                <a:cs typeface="Arial" panose="020B0604020202020204" pitchFamily="34" charset="0"/>
              </a:rPr>
              <a:t> reports 4:30AM–9:30AM EST 10 Jan 2024</a:t>
            </a:r>
          </a:p>
        </p:txBody>
      </p:sp>
      <p:sp>
        <p:nvSpPr>
          <p:cNvPr id="7" name="TextBox 6">
            <a:extLst>
              <a:ext uri="{FF2B5EF4-FFF2-40B4-BE49-F238E27FC236}">
                <a16:creationId xmlns:a16="http://schemas.microsoft.com/office/drawing/2014/main" id="{A2BC9673-6053-D45C-D405-C44683727FAF}"/>
              </a:ext>
            </a:extLst>
          </p:cNvPr>
          <p:cNvSpPr txBox="1"/>
          <p:nvPr/>
        </p:nvSpPr>
        <p:spPr>
          <a:xfrm>
            <a:off x="6096000" y="595507"/>
            <a:ext cx="603511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 24-h </a:t>
            </a:r>
            <a:r>
              <a:rPr lang="en-US" sz="1600" b="1" dirty="0">
                <a:solidFill>
                  <a:srgbClr val="00B050"/>
                </a:solidFill>
                <a:latin typeface="Arial" panose="020B0604020202020204" pitchFamily="34" charset="0"/>
                <a:cs typeface="Arial" panose="020B0604020202020204" pitchFamily="34" charset="0"/>
              </a:rPr>
              <a:t>precipitation</a:t>
            </a:r>
            <a:r>
              <a:rPr lang="en-US" sz="1600" dirty="0">
                <a:latin typeface="Arial" panose="020B0604020202020204" pitchFamily="34" charset="0"/>
                <a:cs typeface="Arial" panose="020B0604020202020204" pitchFamily="34" charset="0"/>
              </a:rPr>
              <a:t> reports 4:30AM–9:30AM EST 10 Jan 2024</a:t>
            </a:r>
          </a:p>
        </p:txBody>
      </p:sp>
      <p:sp>
        <p:nvSpPr>
          <p:cNvPr id="8" name="Oval 7">
            <a:extLst>
              <a:ext uri="{FF2B5EF4-FFF2-40B4-BE49-F238E27FC236}">
                <a16:creationId xmlns:a16="http://schemas.microsoft.com/office/drawing/2014/main" id="{6BAF7D81-604F-1472-761A-DAF1E8DD1B2D}"/>
              </a:ext>
            </a:extLst>
          </p:cNvPr>
          <p:cNvSpPr/>
          <p:nvPr/>
        </p:nvSpPr>
        <p:spPr>
          <a:xfrm rot="19527688">
            <a:off x="673932" y="1656303"/>
            <a:ext cx="2736767" cy="889437"/>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5AAD61C-89FC-D81F-E84A-CDDD184978EF}"/>
              </a:ext>
            </a:extLst>
          </p:cNvPr>
          <p:cNvSpPr/>
          <p:nvPr/>
        </p:nvSpPr>
        <p:spPr>
          <a:xfrm rot="19122369">
            <a:off x="5696593" y="3769756"/>
            <a:ext cx="3939870" cy="944657"/>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448491-2197-75F1-6C2C-1D5D54B6E784}"/>
              </a:ext>
            </a:extLst>
          </p:cNvPr>
          <p:cNvSpPr txBox="1"/>
          <p:nvPr/>
        </p:nvSpPr>
        <p:spPr>
          <a:xfrm>
            <a:off x="28763" y="969801"/>
            <a:ext cx="1844642" cy="738664"/>
          </a:xfrm>
          <a:prstGeom prst="rect">
            <a:avLst/>
          </a:prstGeom>
          <a:noFill/>
        </p:spPr>
        <p:txBody>
          <a:bodyPr wrap="square" rtlCol="0">
            <a:spAutoFit/>
          </a:bodyPr>
          <a:lstStyle/>
          <a:p>
            <a:r>
              <a:rPr lang="en-US" dirty="0">
                <a:solidFill>
                  <a:schemeClr val="tx1"/>
                </a:solidFill>
                <a:latin typeface="Arial" panose="020B0604020202020204" pitchFamily="34" charset="0"/>
                <a:cs typeface="Arial" panose="020B0604020202020204" pitchFamily="34" charset="0"/>
              </a:rPr>
              <a:t>1–25” (~2.5–64 cm) snowfall via CoCoRaHS</a:t>
            </a:r>
          </a:p>
        </p:txBody>
      </p:sp>
      <p:sp>
        <p:nvSpPr>
          <p:cNvPr id="11" name="TextBox 10">
            <a:extLst>
              <a:ext uri="{FF2B5EF4-FFF2-40B4-BE49-F238E27FC236}">
                <a16:creationId xmlns:a16="http://schemas.microsoft.com/office/drawing/2014/main" id="{1B163A18-3E75-BA21-B262-7ECF354A21A4}"/>
              </a:ext>
            </a:extLst>
          </p:cNvPr>
          <p:cNvSpPr txBox="1"/>
          <p:nvPr/>
        </p:nvSpPr>
        <p:spPr>
          <a:xfrm>
            <a:off x="7841317" y="4808498"/>
            <a:ext cx="4153572" cy="738664"/>
          </a:xfrm>
          <a:prstGeom prst="rect">
            <a:avLst/>
          </a:prstGeom>
          <a:noFill/>
        </p:spPr>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1–5” (25–125 mm) rainfall reports across Mid-Atlantic and southern New England</a:t>
            </a:r>
          </a:p>
          <a:p>
            <a:pPr algn="ctr"/>
            <a:r>
              <a:rPr lang="en-US" dirty="0">
                <a:solidFill>
                  <a:schemeClr val="tx1"/>
                </a:solidFill>
                <a:latin typeface="Arial" panose="020B0604020202020204" pitchFamily="34" charset="0"/>
                <a:cs typeface="Arial" panose="020B0604020202020204" pitchFamily="34" charset="0"/>
              </a:rPr>
              <a:t>via CoCoRaHS</a:t>
            </a:r>
          </a:p>
        </p:txBody>
      </p:sp>
      <p:pic>
        <p:nvPicPr>
          <p:cNvPr id="2" name="Picture 1" descr="A map of the united states&#10;&#10;Description automatically generated">
            <a:extLst>
              <a:ext uri="{FF2B5EF4-FFF2-40B4-BE49-F238E27FC236}">
                <a16:creationId xmlns:a16="http://schemas.microsoft.com/office/drawing/2014/main" id="{26B42768-D688-A79C-6308-ADAA844CA3DC}"/>
              </a:ext>
            </a:extLst>
          </p:cNvPr>
          <p:cNvPicPr>
            <a:picLocks noChangeAspect="1"/>
          </p:cNvPicPr>
          <p:nvPr/>
        </p:nvPicPr>
        <p:blipFill rotWithShape="1">
          <a:blip r:embed="rId4"/>
          <a:srcRect l="31653" t="35093" r="24623" b="31825"/>
          <a:stretch/>
        </p:blipFill>
        <p:spPr>
          <a:xfrm>
            <a:off x="111178" y="3607043"/>
            <a:ext cx="5955020" cy="2270729"/>
          </a:xfrm>
          <a:prstGeom prst="rect">
            <a:avLst/>
          </a:prstGeom>
        </p:spPr>
      </p:pic>
      <p:sp>
        <p:nvSpPr>
          <p:cNvPr id="3" name="TextBox 2">
            <a:extLst>
              <a:ext uri="{FF2B5EF4-FFF2-40B4-BE49-F238E27FC236}">
                <a16:creationId xmlns:a16="http://schemas.microsoft.com/office/drawing/2014/main" id="{3E390BC8-8014-250E-0AAA-5643494100D4}"/>
              </a:ext>
            </a:extLst>
          </p:cNvPr>
          <p:cNvSpPr txBox="1"/>
          <p:nvPr/>
        </p:nvSpPr>
        <p:spPr>
          <a:xfrm>
            <a:off x="79650" y="3278916"/>
            <a:ext cx="406393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b. 24-h </a:t>
            </a:r>
            <a:r>
              <a:rPr lang="en-US" sz="1600" b="1" dirty="0">
                <a:solidFill>
                  <a:srgbClr val="FF0000"/>
                </a:solidFill>
                <a:latin typeface="Arial" panose="020B0604020202020204" pitchFamily="34" charset="0"/>
                <a:cs typeface="Arial" panose="020B0604020202020204" pitchFamily="34" charset="0"/>
              </a:rPr>
              <a:t>snow melt</a:t>
            </a:r>
            <a:r>
              <a:rPr lang="en-US" sz="1600" dirty="0">
                <a:solidFill>
                  <a:srgbClr val="FF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1100 UTC 10 Jan 2024</a:t>
            </a:r>
          </a:p>
        </p:txBody>
      </p:sp>
      <p:sp>
        <p:nvSpPr>
          <p:cNvPr id="12" name="TextBox 11">
            <a:extLst>
              <a:ext uri="{FF2B5EF4-FFF2-40B4-BE49-F238E27FC236}">
                <a16:creationId xmlns:a16="http://schemas.microsoft.com/office/drawing/2014/main" id="{0D9A0DA5-B961-017D-5F3C-DC1C5BA6E77E}"/>
              </a:ext>
            </a:extLst>
          </p:cNvPr>
          <p:cNvSpPr txBox="1"/>
          <p:nvPr/>
        </p:nvSpPr>
        <p:spPr>
          <a:xfrm>
            <a:off x="4135616" y="4160253"/>
            <a:ext cx="1844642" cy="1600438"/>
          </a:xfrm>
          <a:prstGeom prst="rect">
            <a:avLst/>
          </a:prstGeom>
          <a:noFill/>
        </p:spPr>
        <p:txBody>
          <a:bodyPr wrap="square" rtlCol="0">
            <a:spAutoFit/>
          </a:bodyPr>
          <a:lstStyle/>
          <a:p>
            <a:pPr algn="r"/>
            <a:r>
              <a:rPr lang="en-US" dirty="0">
                <a:solidFill>
                  <a:schemeClr val="bg1"/>
                </a:solidFill>
                <a:latin typeface="Arial" panose="020B0604020202020204" pitchFamily="34" charset="0"/>
                <a:cs typeface="Arial" panose="020B0604020202020204" pitchFamily="34" charset="0"/>
              </a:rPr>
              <a:t>~1–2” (~25–50 mm) of snow-water equivalent melt in 24 hours via NOHRSC</a:t>
            </a:r>
          </a:p>
          <a:p>
            <a:pPr algn="r"/>
            <a:endParaRPr lang="en-US" dirty="0">
              <a:solidFill>
                <a:schemeClr val="bg1"/>
              </a:solidFill>
              <a:latin typeface="Arial" panose="020B0604020202020204" pitchFamily="34" charset="0"/>
              <a:cs typeface="Arial" panose="020B0604020202020204" pitchFamily="34" charset="0"/>
            </a:endParaRPr>
          </a:p>
          <a:p>
            <a:pPr algn="r"/>
            <a:r>
              <a:rPr lang="en-US" dirty="0">
                <a:solidFill>
                  <a:schemeClr val="bg1"/>
                </a:solidFill>
                <a:latin typeface="Arial" panose="020B0604020202020204" pitchFamily="34" charset="0"/>
                <a:cs typeface="Arial" panose="020B0604020202020204" pitchFamily="34" charset="0"/>
              </a:rPr>
              <a:t>Snow from prior event on 7–8 Jan</a:t>
            </a:r>
          </a:p>
        </p:txBody>
      </p:sp>
      <p:sp>
        <p:nvSpPr>
          <p:cNvPr id="13" name="Oval 12">
            <a:extLst>
              <a:ext uri="{FF2B5EF4-FFF2-40B4-BE49-F238E27FC236}">
                <a16:creationId xmlns:a16="http://schemas.microsoft.com/office/drawing/2014/main" id="{85DA4EFB-31E0-2D9E-30A5-0B7C40880052}"/>
              </a:ext>
            </a:extLst>
          </p:cNvPr>
          <p:cNvSpPr/>
          <p:nvPr/>
        </p:nvSpPr>
        <p:spPr>
          <a:xfrm rot="20822416">
            <a:off x="649735" y="4876840"/>
            <a:ext cx="3325192" cy="687221"/>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958729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9E2B0FE-9E3F-59BB-4C07-DA9082DE972A}"/>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Outcome – 10 January 2024</a:t>
            </a:r>
          </a:p>
        </p:txBody>
      </p:sp>
      <p:pic>
        <p:nvPicPr>
          <p:cNvPr id="16" name="Picture 15" descr="A map of weather forecast&#10;&#10;Description automatically generated">
            <a:extLst>
              <a:ext uri="{FF2B5EF4-FFF2-40B4-BE49-F238E27FC236}">
                <a16:creationId xmlns:a16="http://schemas.microsoft.com/office/drawing/2014/main" id="{06D7B655-C00E-808E-81D6-7005E7ECCC33}"/>
              </a:ext>
            </a:extLst>
          </p:cNvPr>
          <p:cNvPicPr>
            <a:picLocks noChangeAspect="1"/>
          </p:cNvPicPr>
          <p:nvPr/>
        </p:nvPicPr>
        <p:blipFill rotWithShape="1">
          <a:blip r:embed="rId2"/>
          <a:srcRect l="47693" t="22076" r="9067" b="14195"/>
          <a:stretch/>
        </p:blipFill>
        <p:spPr>
          <a:xfrm>
            <a:off x="194681" y="714608"/>
            <a:ext cx="4001246" cy="4631241"/>
          </a:xfrm>
          <a:prstGeom prst="rect">
            <a:avLst/>
          </a:prstGeom>
          <a:ln>
            <a:solidFill>
              <a:schemeClr val="tx1"/>
            </a:solidFill>
          </a:ln>
        </p:spPr>
      </p:pic>
      <p:sp>
        <p:nvSpPr>
          <p:cNvPr id="18" name="TextBox 17">
            <a:extLst>
              <a:ext uri="{FF2B5EF4-FFF2-40B4-BE49-F238E27FC236}">
                <a16:creationId xmlns:a16="http://schemas.microsoft.com/office/drawing/2014/main" id="{72E17DE9-C6AE-2B84-337C-C53A9BECC682}"/>
              </a:ext>
            </a:extLst>
          </p:cNvPr>
          <p:cNvSpPr txBox="1"/>
          <p:nvPr/>
        </p:nvSpPr>
        <p:spPr>
          <a:xfrm>
            <a:off x="220080" y="5375744"/>
            <a:ext cx="4001246" cy="553998"/>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Select GFS Model Analyses of 700-hPa Geopotential Height, IVT magnitude, and IVT Direction (adapted adapted from imagery provided by Dr. Alicia Bentley).</a:t>
            </a:r>
          </a:p>
        </p:txBody>
      </p:sp>
      <p:pic>
        <p:nvPicPr>
          <p:cNvPr id="3" name="Picture 2" descr="A map of weather forecast&#10;&#10;Description automatically generated">
            <a:extLst>
              <a:ext uri="{FF2B5EF4-FFF2-40B4-BE49-F238E27FC236}">
                <a16:creationId xmlns:a16="http://schemas.microsoft.com/office/drawing/2014/main" id="{8EB4225F-24C0-F610-6C14-8F9515EF4AA9}"/>
              </a:ext>
            </a:extLst>
          </p:cNvPr>
          <p:cNvPicPr>
            <a:picLocks noChangeAspect="1"/>
          </p:cNvPicPr>
          <p:nvPr/>
        </p:nvPicPr>
        <p:blipFill rotWithShape="1">
          <a:blip r:embed="rId3"/>
          <a:srcRect l="-422" t="93114" r="-555" b="-433"/>
          <a:stretch/>
        </p:blipFill>
        <p:spPr>
          <a:xfrm>
            <a:off x="194681" y="5061355"/>
            <a:ext cx="3108960" cy="176783"/>
          </a:xfrm>
          <a:prstGeom prst="rect">
            <a:avLst/>
          </a:prstGeom>
        </p:spPr>
      </p:pic>
      <p:sp>
        <p:nvSpPr>
          <p:cNvPr id="2" name="TextBox 1">
            <a:extLst>
              <a:ext uri="{FF2B5EF4-FFF2-40B4-BE49-F238E27FC236}">
                <a16:creationId xmlns:a16="http://schemas.microsoft.com/office/drawing/2014/main" id="{0231757F-45DD-F844-C717-074F39400FC4}"/>
              </a:ext>
            </a:extLst>
          </p:cNvPr>
          <p:cNvSpPr txBox="1"/>
          <p:nvPr/>
        </p:nvSpPr>
        <p:spPr>
          <a:xfrm>
            <a:off x="220080" y="740008"/>
            <a:ext cx="2702984" cy="338554"/>
          </a:xfrm>
          <a:prstGeom prst="rect">
            <a:avLst/>
          </a:prstGeom>
          <a:solidFill>
            <a:schemeClr val="bg1"/>
          </a:solidFill>
        </p:spPr>
        <p:txBody>
          <a:bodyPr wrap="none" rtlCol="0">
            <a:spAutoFit/>
          </a:bodyPr>
          <a:lstStyle/>
          <a:p>
            <a:pPr algn="ctr"/>
            <a:r>
              <a:rPr lang="en-US" sz="1600" dirty="0">
                <a:latin typeface="Arial" panose="020B0604020202020204" pitchFamily="34" charset="0"/>
                <a:cs typeface="Arial" panose="020B0604020202020204" pitchFamily="34" charset="0"/>
              </a:rPr>
              <a:t>0000 UTC 10 January 2024</a:t>
            </a:r>
          </a:p>
        </p:txBody>
      </p:sp>
      <p:pic>
        <p:nvPicPr>
          <p:cNvPr id="19" name="Picture 18" descr="A map of the united states&#10;&#10;Description automatically generated">
            <a:extLst>
              <a:ext uri="{FF2B5EF4-FFF2-40B4-BE49-F238E27FC236}">
                <a16:creationId xmlns:a16="http://schemas.microsoft.com/office/drawing/2014/main" id="{C6DCB98C-BBA7-FD50-D204-D7284C83403A}"/>
              </a:ext>
            </a:extLst>
          </p:cNvPr>
          <p:cNvPicPr>
            <a:picLocks noChangeAspect="1"/>
          </p:cNvPicPr>
          <p:nvPr/>
        </p:nvPicPr>
        <p:blipFill rotWithShape="1">
          <a:blip r:embed="rId4">
            <a:alphaModFix amt="74000"/>
          </a:blip>
          <a:srcRect b="21493"/>
          <a:stretch/>
        </p:blipFill>
        <p:spPr>
          <a:xfrm>
            <a:off x="4285353" y="709841"/>
            <a:ext cx="6257940" cy="4636008"/>
          </a:xfrm>
          <a:prstGeom prst="rect">
            <a:avLst/>
          </a:prstGeom>
          <a:ln>
            <a:solidFill>
              <a:schemeClr val="tx1"/>
            </a:solidFill>
          </a:ln>
        </p:spPr>
      </p:pic>
      <p:pic>
        <p:nvPicPr>
          <p:cNvPr id="21" name="Picture 20" descr="A map of the united states&#10;&#10;Description automatically generated">
            <a:extLst>
              <a:ext uri="{FF2B5EF4-FFF2-40B4-BE49-F238E27FC236}">
                <a16:creationId xmlns:a16="http://schemas.microsoft.com/office/drawing/2014/main" id="{E02FAED8-8C54-E2BA-5D23-B762D33CEAAD}"/>
              </a:ext>
            </a:extLst>
          </p:cNvPr>
          <p:cNvPicPr>
            <a:picLocks noChangeAspect="1"/>
          </p:cNvPicPr>
          <p:nvPr/>
        </p:nvPicPr>
        <p:blipFill rotWithShape="1">
          <a:blip r:embed="rId4"/>
          <a:srcRect l="24962" t="79198" b="-66"/>
          <a:stretch/>
        </p:blipFill>
        <p:spPr>
          <a:xfrm>
            <a:off x="5284841" y="4359633"/>
            <a:ext cx="3757961" cy="986216"/>
          </a:xfrm>
          <a:prstGeom prst="rect">
            <a:avLst/>
          </a:prstGeom>
        </p:spPr>
      </p:pic>
      <p:cxnSp>
        <p:nvCxnSpPr>
          <p:cNvPr id="22" name="Straight Arrow Connector 21">
            <a:extLst>
              <a:ext uri="{FF2B5EF4-FFF2-40B4-BE49-F238E27FC236}">
                <a16:creationId xmlns:a16="http://schemas.microsoft.com/office/drawing/2014/main" id="{39DEA106-DA80-33BB-0987-DE4FC9409D8E}"/>
              </a:ext>
            </a:extLst>
          </p:cNvPr>
          <p:cNvCxnSpPr>
            <a:cxnSpLocks/>
            <a:stCxn id="23" idx="1"/>
          </p:cNvCxnSpPr>
          <p:nvPr/>
        </p:nvCxnSpPr>
        <p:spPr>
          <a:xfrm flipH="1">
            <a:off x="10068583" y="1258303"/>
            <a:ext cx="472393" cy="840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60D8D75-E6C5-5CDE-5E6D-137FE466E44F}"/>
              </a:ext>
            </a:extLst>
          </p:cNvPr>
          <p:cNvSpPr txBox="1"/>
          <p:nvPr/>
        </p:nvSpPr>
        <p:spPr>
          <a:xfrm>
            <a:off x="10540976" y="1119803"/>
            <a:ext cx="1561646" cy="276999"/>
          </a:xfrm>
          <a:prstGeom prst="rect">
            <a:avLst/>
          </a:prstGeom>
          <a:noFill/>
        </p:spPr>
        <p:txBody>
          <a:bodyPr wrap="none" rtlCol="0">
            <a:spAutoFit/>
          </a:bodyPr>
          <a:lstStyle/>
          <a:p>
            <a:r>
              <a:rPr lang="en-US" sz="1200" dirty="0">
                <a:solidFill>
                  <a:srgbClr val="0070C0"/>
                </a:solidFill>
                <a:latin typeface="Arial" panose="020B0604020202020204" pitchFamily="34" charset="0"/>
                <a:cs typeface="Arial" panose="020B0604020202020204" pitchFamily="34" charset="0"/>
              </a:rPr>
              <a:t>Winter Storm Watch</a:t>
            </a:r>
          </a:p>
        </p:txBody>
      </p:sp>
      <p:cxnSp>
        <p:nvCxnSpPr>
          <p:cNvPr id="24" name="Straight Arrow Connector 23">
            <a:extLst>
              <a:ext uri="{FF2B5EF4-FFF2-40B4-BE49-F238E27FC236}">
                <a16:creationId xmlns:a16="http://schemas.microsoft.com/office/drawing/2014/main" id="{F417885B-315A-904F-9C90-B688DA8676A5}"/>
              </a:ext>
            </a:extLst>
          </p:cNvPr>
          <p:cNvCxnSpPr>
            <a:cxnSpLocks/>
            <a:stCxn id="25" idx="1"/>
          </p:cNvCxnSpPr>
          <p:nvPr/>
        </p:nvCxnSpPr>
        <p:spPr>
          <a:xfrm flipH="1">
            <a:off x="9879106" y="2156163"/>
            <a:ext cx="661870" cy="431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36DD4E0-3EBE-AF86-34F7-C2987F329A1C}"/>
              </a:ext>
            </a:extLst>
          </p:cNvPr>
          <p:cNvSpPr txBox="1"/>
          <p:nvPr/>
        </p:nvSpPr>
        <p:spPr>
          <a:xfrm>
            <a:off x="10540976" y="2017663"/>
            <a:ext cx="1090363" cy="276999"/>
          </a:xfrm>
          <a:prstGeom prst="rect">
            <a:avLst/>
          </a:prstGeom>
          <a:noFill/>
        </p:spPr>
        <p:txBody>
          <a:bodyPr wrap="none" rtlCol="0">
            <a:spAutoFit/>
          </a:bodyPr>
          <a:lstStyle/>
          <a:p>
            <a:r>
              <a:rPr lang="en-US" sz="1200" dirty="0">
                <a:solidFill>
                  <a:srgbClr val="00B050"/>
                </a:solidFill>
                <a:latin typeface="Arial" panose="020B0604020202020204" pitchFamily="34" charset="0"/>
                <a:cs typeface="Arial" panose="020B0604020202020204" pitchFamily="34" charset="0"/>
              </a:rPr>
              <a:t>Flood Watch </a:t>
            </a:r>
          </a:p>
        </p:txBody>
      </p:sp>
      <p:cxnSp>
        <p:nvCxnSpPr>
          <p:cNvPr id="26" name="Straight Arrow Connector 25">
            <a:extLst>
              <a:ext uri="{FF2B5EF4-FFF2-40B4-BE49-F238E27FC236}">
                <a16:creationId xmlns:a16="http://schemas.microsoft.com/office/drawing/2014/main" id="{CD56FFD2-1488-8FDC-4C83-D4790320A966}"/>
              </a:ext>
            </a:extLst>
          </p:cNvPr>
          <p:cNvCxnSpPr>
            <a:cxnSpLocks/>
            <a:stCxn id="27" idx="1"/>
          </p:cNvCxnSpPr>
          <p:nvPr/>
        </p:nvCxnSpPr>
        <p:spPr>
          <a:xfrm flipH="1" flipV="1">
            <a:off x="9879106" y="2605093"/>
            <a:ext cx="661870" cy="4489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346590-3928-E40D-3529-5A3C6C30D939}"/>
              </a:ext>
            </a:extLst>
          </p:cNvPr>
          <p:cNvSpPr txBox="1"/>
          <p:nvPr/>
        </p:nvSpPr>
        <p:spPr>
          <a:xfrm>
            <a:off x="10540976" y="2915522"/>
            <a:ext cx="1653017" cy="276999"/>
          </a:xfrm>
          <a:prstGeom prst="rect">
            <a:avLst/>
          </a:prstGeom>
          <a:noFill/>
        </p:spPr>
        <p:txBody>
          <a:bodyPr wrap="none" rtlCol="0">
            <a:spAutoFit/>
          </a:bodyPr>
          <a:lstStyle/>
          <a:p>
            <a:r>
              <a:rPr lang="en-US" sz="1200" dirty="0">
                <a:solidFill>
                  <a:srgbClr val="65CEAA"/>
                </a:solidFill>
                <a:latin typeface="Arial" panose="020B0604020202020204" pitchFamily="34" charset="0"/>
                <a:cs typeface="Arial" panose="020B0604020202020204" pitchFamily="34" charset="0"/>
              </a:rPr>
              <a:t>Coastal Flood Watch </a:t>
            </a:r>
          </a:p>
        </p:txBody>
      </p:sp>
      <p:cxnSp>
        <p:nvCxnSpPr>
          <p:cNvPr id="28" name="Straight Arrow Connector 27">
            <a:extLst>
              <a:ext uri="{FF2B5EF4-FFF2-40B4-BE49-F238E27FC236}">
                <a16:creationId xmlns:a16="http://schemas.microsoft.com/office/drawing/2014/main" id="{70C60722-A242-F867-D042-3593B0FFD91C}"/>
              </a:ext>
            </a:extLst>
          </p:cNvPr>
          <p:cNvCxnSpPr>
            <a:cxnSpLocks/>
            <a:stCxn id="29" idx="1"/>
          </p:cNvCxnSpPr>
          <p:nvPr/>
        </p:nvCxnSpPr>
        <p:spPr>
          <a:xfrm flipH="1">
            <a:off x="9663953" y="1707233"/>
            <a:ext cx="877023" cy="3104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A524921-3870-B9B4-B2B6-B0CC9860B299}"/>
              </a:ext>
            </a:extLst>
          </p:cNvPr>
          <p:cNvSpPr txBox="1"/>
          <p:nvPr/>
        </p:nvSpPr>
        <p:spPr>
          <a:xfrm>
            <a:off x="10540976" y="1568733"/>
            <a:ext cx="1370888" cy="276999"/>
          </a:xfrm>
          <a:prstGeom prst="rect">
            <a:avLst/>
          </a:prstGeom>
          <a:noFill/>
        </p:spPr>
        <p:txBody>
          <a:bodyPr wrap="none" rtlCol="0">
            <a:spAutoFit/>
          </a:bodyPr>
          <a:lstStyle/>
          <a:p>
            <a:r>
              <a:rPr lang="en-US" sz="1200" dirty="0">
                <a:solidFill>
                  <a:srgbClr val="B8860B"/>
                </a:solidFill>
                <a:latin typeface="Arial" panose="020B0604020202020204" pitchFamily="34" charset="0"/>
                <a:cs typeface="Arial" panose="020B0604020202020204" pitchFamily="34" charset="0"/>
              </a:rPr>
              <a:t>High Wind Watch</a:t>
            </a:r>
          </a:p>
        </p:txBody>
      </p:sp>
      <p:cxnSp>
        <p:nvCxnSpPr>
          <p:cNvPr id="30" name="Straight Arrow Connector 29">
            <a:extLst>
              <a:ext uri="{FF2B5EF4-FFF2-40B4-BE49-F238E27FC236}">
                <a16:creationId xmlns:a16="http://schemas.microsoft.com/office/drawing/2014/main" id="{925677E6-F9DA-7F0D-3FA7-1E2F15863EA2}"/>
              </a:ext>
            </a:extLst>
          </p:cNvPr>
          <p:cNvCxnSpPr>
            <a:cxnSpLocks/>
            <a:stCxn id="29" idx="1"/>
          </p:cNvCxnSpPr>
          <p:nvPr/>
        </p:nvCxnSpPr>
        <p:spPr>
          <a:xfrm flipH="1" flipV="1">
            <a:off x="9879106" y="1700636"/>
            <a:ext cx="661870" cy="65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3B21675-75EC-88B5-6F9E-F414640D35CD}"/>
              </a:ext>
            </a:extLst>
          </p:cNvPr>
          <p:cNvSpPr txBox="1"/>
          <p:nvPr/>
        </p:nvSpPr>
        <p:spPr>
          <a:xfrm>
            <a:off x="10540976" y="2466593"/>
            <a:ext cx="2381806" cy="276999"/>
          </a:xfrm>
          <a:prstGeom prst="rect">
            <a:avLst/>
          </a:prstGeom>
          <a:noFill/>
        </p:spPr>
        <p:txBody>
          <a:bodyPr wrap="square" rtlCol="0">
            <a:spAutoFit/>
          </a:bodyPr>
          <a:lstStyle/>
          <a:p>
            <a:r>
              <a:rPr lang="en-US" sz="1200" dirty="0">
                <a:solidFill>
                  <a:srgbClr val="B8860B"/>
                </a:solidFill>
                <a:latin typeface="Arial" panose="020B0604020202020204" pitchFamily="34" charset="0"/>
                <a:cs typeface="Arial" panose="020B0604020202020204" pitchFamily="34" charset="0"/>
              </a:rPr>
              <a:t>High Wind Warning</a:t>
            </a:r>
          </a:p>
        </p:txBody>
      </p:sp>
      <p:cxnSp>
        <p:nvCxnSpPr>
          <p:cNvPr id="32" name="Straight Arrow Connector 31">
            <a:extLst>
              <a:ext uri="{FF2B5EF4-FFF2-40B4-BE49-F238E27FC236}">
                <a16:creationId xmlns:a16="http://schemas.microsoft.com/office/drawing/2014/main" id="{5D1A7AFE-E153-4FEF-810E-065A55781CDD}"/>
              </a:ext>
            </a:extLst>
          </p:cNvPr>
          <p:cNvCxnSpPr>
            <a:cxnSpLocks/>
            <a:stCxn id="31" idx="1"/>
          </p:cNvCxnSpPr>
          <p:nvPr/>
        </p:nvCxnSpPr>
        <p:spPr>
          <a:xfrm flipH="1" flipV="1">
            <a:off x="9450613" y="2199341"/>
            <a:ext cx="1090363" cy="4057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4695A79-D507-071B-D781-4409D378E600}"/>
              </a:ext>
            </a:extLst>
          </p:cNvPr>
          <p:cNvSpPr txBox="1"/>
          <p:nvPr/>
        </p:nvSpPr>
        <p:spPr>
          <a:xfrm>
            <a:off x="4196452" y="5328737"/>
            <a:ext cx="790617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Hazards valid 1400 UTC 8 January 2024: M</a:t>
            </a:r>
            <a:r>
              <a:rPr lang="en-US" sz="1200" dirty="0">
                <a:latin typeface="Arial" panose="020B0604020202020204" pitchFamily="34" charset="0"/>
                <a:cs typeface="Arial" panose="020B0604020202020204" pitchFamily="34" charset="0"/>
              </a:rPr>
              <a:t>ulti-hazard event with widespread winter weather across Plains into Northern New England, hydrology concerns in Mid-Atlantic, high winds across Southeast, coastal storm surge, and severe weather (not shown). </a:t>
            </a:r>
          </a:p>
        </p:txBody>
      </p:sp>
      <p:sp>
        <p:nvSpPr>
          <p:cNvPr id="34" name="TextBox 33">
            <a:extLst>
              <a:ext uri="{FF2B5EF4-FFF2-40B4-BE49-F238E27FC236}">
                <a16:creationId xmlns:a16="http://schemas.microsoft.com/office/drawing/2014/main" id="{61CF96AA-37E0-6723-AA8F-9A7CFDE1E10E}"/>
              </a:ext>
            </a:extLst>
          </p:cNvPr>
          <p:cNvSpPr txBox="1"/>
          <p:nvPr/>
        </p:nvSpPr>
        <p:spPr>
          <a:xfrm>
            <a:off x="10540976" y="3339667"/>
            <a:ext cx="1165704" cy="276999"/>
          </a:xfrm>
          <a:prstGeom prst="rect">
            <a:avLst/>
          </a:prstGeom>
          <a:noFill/>
        </p:spPr>
        <p:txBody>
          <a:bodyPr wrap="none" rtlCol="0">
            <a:spAutoFit/>
          </a:bodyPr>
          <a:lstStyle/>
          <a:p>
            <a:r>
              <a:rPr lang="en-US" sz="1200" dirty="0">
                <a:solidFill>
                  <a:srgbClr val="B8860B"/>
                </a:solidFill>
                <a:latin typeface="Arial" panose="020B0604020202020204" pitchFamily="34" charset="0"/>
                <a:cs typeface="Arial" panose="020B0604020202020204" pitchFamily="34" charset="0"/>
              </a:rPr>
              <a:t>Wind Advisory</a:t>
            </a:r>
          </a:p>
        </p:txBody>
      </p:sp>
      <p:cxnSp>
        <p:nvCxnSpPr>
          <p:cNvPr id="35" name="Straight Arrow Connector 34">
            <a:extLst>
              <a:ext uri="{FF2B5EF4-FFF2-40B4-BE49-F238E27FC236}">
                <a16:creationId xmlns:a16="http://schemas.microsoft.com/office/drawing/2014/main" id="{F70F3D56-8CF3-D7F1-19B0-E840BE09052A}"/>
              </a:ext>
            </a:extLst>
          </p:cNvPr>
          <p:cNvCxnSpPr>
            <a:cxnSpLocks/>
            <a:stCxn id="34" idx="1"/>
          </p:cNvCxnSpPr>
          <p:nvPr/>
        </p:nvCxnSpPr>
        <p:spPr>
          <a:xfrm flipH="1">
            <a:off x="9203765" y="3478167"/>
            <a:ext cx="1337211" cy="2286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304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8" name="Picture 7">
            <a:extLst>
              <a:ext uri="{FF2B5EF4-FFF2-40B4-BE49-F238E27FC236}">
                <a16:creationId xmlns:a16="http://schemas.microsoft.com/office/drawing/2014/main" id="{804B3E64-A733-AB43-5D7B-3E53D634BAF3}"/>
              </a:ext>
            </a:extLst>
          </p:cNvPr>
          <p:cNvPicPr>
            <a:picLocks noChangeAspect="1"/>
          </p:cNvPicPr>
          <p:nvPr/>
        </p:nvPicPr>
        <p:blipFill rotWithShape="1">
          <a:blip r:embed="rId3">
            <a:alphaModFix amt="63000"/>
          </a:blip>
          <a:srcRect l="2302" t="33671" r="43641" b="17094"/>
          <a:stretch/>
        </p:blipFill>
        <p:spPr>
          <a:xfrm>
            <a:off x="92598" y="740781"/>
            <a:ext cx="6840638" cy="5116010"/>
          </a:xfrm>
          <a:prstGeom prst="rect">
            <a:avLst/>
          </a:prstGeom>
          <a:solidFill>
            <a:schemeClr val="bg1"/>
          </a:solidFill>
        </p:spPr>
      </p:pic>
      <p:sp>
        <p:nvSpPr>
          <p:cNvPr id="22" name="Title 1">
            <a:extLst>
              <a:ext uri="{FF2B5EF4-FFF2-40B4-BE49-F238E27FC236}">
                <a16:creationId xmlns:a16="http://schemas.microsoft.com/office/drawing/2014/main" id="{92632B75-0146-106B-AD49-368B98865E5B}"/>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What is an Atmospheric River?</a:t>
            </a:r>
          </a:p>
        </p:txBody>
      </p:sp>
      <p:sp>
        <p:nvSpPr>
          <p:cNvPr id="5" name="TextBox 4">
            <a:extLst>
              <a:ext uri="{FF2B5EF4-FFF2-40B4-BE49-F238E27FC236}">
                <a16:creationId xmlns:a16="http://schemas.microsoft.com/office/drawing/2014/main" id="{B903C615-6417-4E8C-D26F-606CC92C03D1}"/>
              </a:ext>
            </a:extLst>
          </p:cNvPr>
          <p:cNvSpPr txBox="1"/>
          <p:nvPr/>
        </p:nvSpPr>
        <p:spPr>
          <a:xfrm>
            <a:off x="6933237" y="1111227"/>
            <a:ext cx="5258763" cy="4154984"/>
          </a:xfrm>
          <a:prstGeom prst="rect">
            <a:avLst/>
          </a:prstGeom>
          <a:noFill/>
        </p:spPr>
        <p:txBody>
          <a:bodyPr wrap="square" rtlCol="0" anchor="t">
            <a:spAutoFit/>
          </a:bodyPr>
          <a:lstStyle/>
          <a:p>
            <a:pPr algn="ctr"/>
            <a:r>
              <a:rPr lang="en-US" sz="2400" dirty="0">
                <a:latin typeface="Arial" panose="020B0604020202020204" pitchFamily="34" charset="0"/>
                <a:cs typeface="Arial" panose="020B0604020202020204" pitchFamily="34" charset="0"/>
              </a:rPr>
              <a:t>ARs represent water vapor transport in the atmosphere</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cfs</a:t>
            </a:r>
            <a:r>
              <a:rPr lang="en-US" sz="2400" dirty="0">
                <a:latin typeface="Arial" panose="020B0604020202020204" pitchFamily="34" charset="0"/>
                <a:cs typeface="Arial" panose="020B0604020202020204" pitchFamily="34" charset="0"/>
              </a:rPr>
              <a:t> in the sky”</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Channel tropical and/or subtropical water vapor in association with midlatitude storms</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Extensive research and applications focus on the West Coast of the U.S.</a:t>
            </a:r>
          </a:p>
        </p:txBody>
      </p:sp>
      <p:sp>
        <p:nvSpPr>
          <p:cNvPr id="16" name="Freeform 15">
            <a:extLst>
              <a:ext uri="{FF2B5EF4-FFF2-40B4-BE49-F238E27FC236}">
                <a16:creationId xmlns:a16="http://schemas.microsoft.com/office/drawing/2014/main" id="{AB5F686E-7697-A4B5-BBF2-3CE19408B4CF}"/>
              </a:ext>
            </a:extLst>
          </p:cNvPr>
          <p:cNvSpPr/>
          <p:nvPr/>
        </p:nvSpPr>
        <p:spPr>
          <a:xfrm rot="276672">
            <a:off x="837357" y="3515292"/>
            <a:ext cx="2903002" cy="2089330"/>
          </a:xfrm>
          <a:custGeom>
            <a:avLst/>
            <a:gdLst>
              <a:gd name="connsiteX0" fmla="*/ 0 w 575496"/>
              <a:gd name="connsiteY0" fmla="*/ 933584 h 933584"/>
              <a:gd name="connsiteX1" fmla="*/ 396453 w 575496"/>
              <a:gd name="connsiteY1" fmla="*/ 466792 h 933584"/>
              <a:gd name="connsiteX2" fmla="*/ 575496 w 575496"/>
              <a:gd name="connsiteY2" fmla="*/ 0 h 933584"/>
              <a:gd name="connsiteX0" fmla="*/ 0 w 695164"/>
              <a:gd name="connsiteY0" fmla="*/ 861550 h 861550"/>
              <a:gd name="connsiteX1" fmla="*/ 516121 w 695164"/>
              <a:gd name="connsiteY1" fmla="*/ 466792 h 861550"/>
              <a:gd name="connsiteX2" fmla="*/ 695164 w 695164"/>
              <a:gd name="connsiteY2" fmla="*/ 0 h 861550"/>
              <a:gd name="connsiteX0" fmla="*/ 0 w 695164"/>
              <a:gd name="connsiteY0" fmla="*/ 861550 h 861550"/>
              <a:gd name="connsiteX1" fmla="*/ 516121 w 695164"/>
              <a:gd name="connsiteY1" fmla="*/ 466792 h 861550"/>
              <a:gd name="connsiteX2" fmla="*/ 695164 w 695164"/>
              <a:gd name="connsiteY2" fmla="*/ 0 h 861550"/>
            </a:gdLst>
            <a:ahLst/>
            <a:cxnLst>
              <a:cxn ang="0">
                <a:pos x="connsiteX0" y="connsiteY0"/>
              </a:cxn>
              <a:cxn ang="0">
                <a:pos x="connsiteX1" y="connsiteY1"/>
              </a:cxn>
              <a:cxn ang="0">
                <a:pos x="connsiteX2" y="connsiteY2"/>
              </a:cxn>
            </a:cxnLst>
            <a:rect l="l" t="t" r="r" b="b"/>
            <a:pathLst>
              <a:path w="695164" h="861550">
                <a:moveTo>
                  <a:pt x="0" y="861550"/>
                </a:moveTo>
                <a:cubicBezTo>
                  <a:pt x="187997" y="774302"/>
                  <a:pt x="420205" y="622389"/>
                  <a:pt x="516121" y="466792"/>
                </a:cubicBezTo>
                <a:cubicBezTo>
                  <a:pt x="612037" y="311195"/>
                  <a:pt x="653600" y="155597"/>
                  <a:pt x="695164" y="0"/>
                </a:cubicBezTo>
              </a:path>
            </a:pathLst>
          </a:custGeom>
          <a:noFill/>
          <a:ln w="38100">
            <a:solidFill>
              <a:schemeClr val="tx1"/>
            </a:solidFill>
            <a:prstDash val="sys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18635C7-98A1-9D2F-FADE-80020AA1DB2B}"/>
              </a:ext>
            </a:extLst>
          </p:cNvPr>
          <p:cNvSpPr txBox="1"/>
          <p:nvPr/>
        </p:nvSpPr>
        <p:spPr>
          <a:xfrm>
            <a:off x="2512895" y="1988390"/>
            <a:ext cx="800219" cy="1200329"/>
          </a:xfrm>
          <a:prstGeom prst="rect">
            <a:avLst/>
          </a:prstGeom>
          <a:noFill/>
        </p:spPr>
        <p:txBody>
          <a:bodyPr wrap="none" rtlCol="0">
            <a:spAutoFit/>
          </a:bodyPr>
          <a:lstStyle/>
          <a:p>
            <a:r>
              <a:rPr lang="en-US" sz="7200" b="1" dirty="0">
                <a:ln>
                  <a:solidFill>
                    <a:schemeClr val="tx1"/>
                  </a:solidFill>
                </a:ln>
                <a:solidFill>
                  <a:srgbClr val="FF0000"/>
                </a:solidFill>
                <a:latin typeface="Times New Roman" panose="02020603050405020304" pitchFamily="18" charset="0"/>
                <a:cs typeface="Times New Roman" panose="02020603050405020304" pitchFamily="18" charset="0"/>
              </a:rPr>
              <a:t>L</a:t>
            </a:r>
          </a:p>
        </p:txBody>
      </p:sp>
      <p:sp>
        <p:nvSpPr>
          <p:cNvPr id="18" name="TextBox 17">
            <a:extLst>
              <a:ext uri="{FF2B5EF4-FFF2-40B4-BE49-F238E27FC236}">
                <a16:creationId xmlns:a16="http://schemas.microsoft.com/office/drawing/2014/main" id="{0298B3D2-6FFA-F059-1A0E-DF91B1E52F0A}"/>
              </a:ext>
            </a:extLst>
          </p:cNvPr>
          <p:cNvSpPr txBox="1"/>
          <p:nvPr/>
        </p:nvSpPr>
        <p:spPr>
          <a:xfrm>
            <a:off x="211623" y="4004279"/>
            <a:ext cx="2701381" cy="461665"/>
          </a:xfrm>
          <a:prstGeom prst="rect">
            <a:avLst/>
          </a:prstGeom>
          <a:noFill/>
        </p:spPr>
        <p:txBody>
          <a:bodyPr wrap="none" rtlCol="0">
            <a:spAutoFit/>
          </a:bodyPr>
          <a:lstStyle/>
          <a:p>
            <a:r>
              <a:rPr lang="en-US" sz="2400" dirty="0"/>
              <a:t>Atmospheric River</a:t>
            </a:r>
          </a:p>
        </p:txBody>
      </p:sp>
      <p:sp>
        <p:nvSpPr>
          <p:cNvPr id="20" name="TextBox 19">
            <a:extLst>
              <a:ext uri="{FF2B5EF4-FFF2-40B4-BE49-F238E27FC236}">
                <a16:creationId xmlns:a16="http://schemas.microsoft.com/office/drawing/2014/main" id="{66EA73FE-235C-9830-69FC-F332AC012241}"/>
              </a:ext>
            </a:extLst>
          </p:cNvPr>
          <p:cNvSpPr txBox="1"/>
          <p:nvPr/>
        </p:nvSpPr>
        <p:spPr>
          <a:xfrm>
            <a:off x="2128715" y="5529907"/>
            <a:ext cx="4804520" cy="307777"/>
          </a:xfrm>
          <a:prstGeom prst="rect">
            <a:avLst/>
          </a:prstGeom>
          <a:noFill/>
        </p:spPr>
        <p:txBody>
          <a:bodyPr wrap="none" rtlCol="0">
            <a:spAutoFit/>
          </a:bodyPr>
          <a:lstStyle/>
          <a:p>
            <a:r>
              <a:rPr lang="en-US" dirty="0"/>
              <a:t>Shade fill: water vapor in the atmosphere (yellows = more)</a:t>
            </a:r>
          </a:p>
        </p:txBody>
      </p:sp>
      <p:sp>
        <p:nvSpPr>
          <p:cNvPr id="21" name="TextBox 20">
            <a:extLst>
              <a:ext uri="{FF2B5EF4-FFF2-40B4-BE49-F238E27FC236}">
                <a16:creationId xmlns:a16="http://schemas.microsoft.com/office/drawing/2014/main" id="{C9BE6066-15A6-B354-F4C9-4E509DFA9AF9}"/>
              </a:ext>
            </a:extLst>
          </p:cNvPr>
          <p:cNvSpPr txBox="1"/>
          <p:nvPr/>
        </p:nvSpPr>
        <p:spPr>
          <a:xfrm>
            <a:off x="92597" y="751171"/>
            <a:ext cx="2874505" cy="461665"/>
          </a:xfrm>
          <a:prstGeom prst="rect">
            <a:avLst/>
          </a:prstGeom>
          <a:noFill/>
        </p:spPr>
        <p:txBody>
          <a:bodyPr wrap="none" rtlCol="0">
            <a:spAutoFit/>
          </a:bodyPr>
          <a:lstStyle/>
          <a:p>
            <a:r>
              <a:rPr lang="en-US" sz="2400" b="1" dirty="0"/>
              <a:t>18 December 2023</a:t>
            </a:r>
          </a:p>
        </p:txBody>
      </p:sp>
    </p:spTree>
    <p:extLst>
      <p:ext uri="{BB962C8B-B14F-4D97-AF65-F5344CB8AC3E}">
        <p14:creationId xmlns:p14="http://schemas.microsoft.com/office/powerpoint/2010/main" val="3476468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aph showing a graph&#10;&#10;Description automatically generated with medium confidence">
            <a:extLst>
              <a:ext uri="{FF2B5EF4-FFF2-40B4-BE49-F238E27FC236}">
                <a16:creationId xmlns:a16="http://schemas.microsoft.com/office/drawing/2014/main" id="{EDAED129-27C6-A380-DB79-96D6FD1B0203}"/>
              </a:ext>
            </a:extLst>
          </p:cNvPr>
          <p:cNvPicPr>
            <a:picLocks noChangeAspect="1"/>
          </p:cNvPicPr>
          <p:nvPr/>
        </p:nvPicPr>
        <p:blipFill rotWithShape="1">
          <a:blip r:embed="rId2"/>
          <a:srcRect r="14150"/>
          <a:stretch/>
        </p:blipFill>
        <p:spPr>
          <a:xfrm>
            <a:off x="365760" y="978408"/>
            <a:ext cx="8434291" cy="4928616"/>
          </a:xfrm>
          <a:prstGeom prst="rect">
            <a:avLst/>
          </a:prstGeom>
        </p:spPr>
      </p:pic>
      <p:sp>
        <p:nvSpPr>
          <p:cNvPr id="20" name="Title 1">
            <a:extLst>
              <a:ext uri="{FF2B5EF4-FFF2-40B4-BE49-F238E27FC236}">
                <a16:creationId xmlns:a16="http://schemas.microsoft.com/office/drawing/2014/main" id="{49E2B0FE-9E3F-59BB-4C07-DA9082DE972A}"/>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Outcome – 10 January 2024</a:t>
            </a:r>
          </a:p>
        </p:txBody>
      </p:sp>
      <p:sp>
        <p:nvSpPr>
          <p:cNvPr id="5" name="TextBox 4">
            <a:extLst>
              <a:ext uri="{FF2B5EF4-FFF2-40B4-BE49-F238E27FC236}">
                <a16:creationId xmlns:a16="http://schemas.microsoft.com/office/drawing/2014/main" id="{4BCEA9F0-496C-339E-9380-589AFD7916D7}"/>
              </a:ext>
            </a:extLst>
          </p:cNvPr>
          <p:cNvSpPr txBox="1"/>
          <p:nvPr/>
        </p:nvSpPr>
        <p:spPr>
          <a:xfrm>
            <a:off x="8943982" y="3587071"/>
            <a:ext cx="3248018" cy="224676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10 Jan crest at 14.23 feet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3rd mod. flood in 31 days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2nd major flood in 23 days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Highest crest since 1982</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3rd highest crest on record (~100 years) behind Jun 1982, Sep 1938</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Highest Jan crest on record by +1.5 feet</a:t>
            </a:r>
          </a:p>
        </p:txBody>
      </p:sp>
      <p:sp>
        <p:nvSpPr>
          <p:cNvPr id="12" name="TextBox 11">
            <a:extLst>
              <a:ext uri="{FF2B5EF4-FFF2-40B4-BE49-F238E27FC236}">
                <a16:creationId xmlns:a16="http://schemas.microsoft.com/office/drawing/2014/main" id="{D088003F-A97A-E575-91EB-515F6FF45612}"/>
              </a:ext>
            </a:extLst>
          </p:cNvPr>
          <p:cNvSpPr txBox="1"/>
          <p:nvPr/>
        </p:nvSpPr>
        <p:spPr>
          <a:xfrm>
            <a:off x="6666445" y="959049"/>
            <a:ext cx="941283" cy="523220"/>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Third AR</a:t>
            </a:r>
          </a:p>
          <a:p>
            <a:pPr algn="ctr"/>
            <a:r>
              <a:rPr lang="en-US" b="1" dirty="0">
                <a:latin typeface="Arial" panose="020B0604020202020204" pitchFamily="34" charset="0"/>
                <a:cs typeface="Arial" panose="020B0604020202020204" pitchFamily="34" charset="0"/>
              </a:rPr>
              <a:t>Jan 10</a:t>
            </a:r>
          </a:p>
        </p:txBody>
      </p:sp>
      <p:sp>
        <p:nvSpPr>
          <p:cNvPr id="3" name="TextBox 2">
            <a:extLst>
              <a:ext uri="{FF2B5EF4-FFF2-40B4-BE49-F238E27FC236}">
                <a16:creationId xmlns:a16="http://schemas.microsoft.com/office/drawing/2014/main" id="{5BD83BEC-26E1-438B-44C9-250CA00CEE5B}"/>
              </a:ext>
            </a:extLst>
          </p:cNvPr>
          <p:cNvSpPr txBox="1"/>
          <p:nvPr/>
        </p:nvSpPr>
        <p:spPr>
          <a:xfrm rot="16200000">
            <a:off x="260269" y="8131323"/>
            <a:ext cx="49244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Feet</a:t>
            </a:r>
          </a:p>
        </p:txBody>
      </p:sp>
      <p:sp>
        <p:nvSpPr>
          <p:cNvPr id="13" name="TextBox 12">
            <a:extLst>
              <a:ext uri="{FF2B5EF4-FFF2-40B4-BE49-F238E27FC236}">
                <a16:creationId xmlns:a16="http://schemas.microsoft.com/office/drawing/2014/main" id="{268FF6CA-694B-2F90-2229-DA0E07B81CFA}"/>
              </a:ext>
            </a:extLst>
          </p:cNvPr>
          <p:cNvSpPr txBox="1"/>
          <p:nvPr/>
        </p:nvSpPr>
        <p:spPr>
          <a:xfrm>
            <a:off x="735373" y="7136475"/>
            <a:ext cx="3762568" cy="261610"/>
          </a:xfrm>
          <a:prstGeom prst="rect">
            <a:avLst/>
          </a:prstGeom>
          <a:noFill/>
        </p:spPr>
        <p:txBody>
          <a:bodyPr wrap="none" rtlCol="0">
            <a:spAutoFit/>
          </a:bodyPr>
          <a:lstStyle/>
          <a:p>
            <a:r>
              <a:rPr lang="en-US" sz="1100" dirty="0"/>
              <a:t>b. Gauge height (Feet) on the Yantic River in Connecticut</a:t>
            </a:r>
          </a:p>
        </p:txBody>
      </p:sp>
      <p:sp>
        <p:nvSpPr>
          <p:cNvPr id="16" name="TextBox 15">
            <a:extLst>
              <a:ext uri="{FF2B5EF4-FFF2-40B4-BE49-F238E27FC236}">
                <a16:creationId xmlns:a16="http://schemas.microsoft.com/office/drawing/2014/main" id="{30928C5F-0B34-BA5E-A8DC-01B13583A9D4}"/>
              </a:ext>
            </a:extLst>
          </p:cNvPr>
          <p:cNvSpPr txBox="1"/>
          <p:nvPr/>
        </p:nvSpPr>
        <p:spPr>
          <a:xfrm rot="16200000">
            <a:off x="8949" y="2714083"/>
            <a:ext cx="49244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Feet</a:t>
            </a:r>
          </a:p>
        </p:txBody>
      </p:sp>
      <p:sp>
        <p:nvSpPr>
          <p:cNvPr id="17" name="TextBox 16">
            <a:extLst>
              <a:ext uri="{FF2B5EF4-FFF2-40B4-BE49-F238E27FC236}">
                <a16:creationId xmlns:a16="http://schemas.microsoft.com/office/drawing/2014/main" id="{3B63117D-7168-804E-3685-B832CF349EE4}"/>
              </a:ext>
            </a:extLst>
          </p:cNvPr>
          <p:cNvSpPr txBox="1"/>
          <p:nvPr/>
        </p:nvSpPr>
        <p:spPr>
          <a:xfrm>
            <a:off x="568973" y="646294"/>
            <a:ext cx="5397631" cy="338554"/>
          </a:xfrm>
          <a:prstGeom prst="rect">
            <a:avLst/>
          </a:prstGeom>
          <a:noFill/>
        </p:spPr>
        <p:txBody>
          <a:bodyPr wrap="none" rtlCol="0">
            <a:spAutoFit/>
          </a:bodyPr>
          <a:lstStyle/>
          <a:p>
            <a:r>
              <a:rPr lang="en-US" sz="1600" dirty="0"/>
              <a:t>a. Gauge height (Feet) on the Yantic River in Connecticut</a:t>
            </a:r>
          </a:p>
        </p:txBody>
      </p:sp>
      <p:sp>
        <p:nvSpPr>
          <p:cNvPr id="18" name="TextBox 17">
            <a:extLst>
              <a:ext uri="{FF2B5EF4-FFF2-40B4-BE49-F238E27FC236}">
                <a16:creationId xmlns:a16="http://schemas.microsoft.com/office/drawing/2014/main" id="{4E52CB87-B5B0-03A6-8CDB-CDD278924E6C}"/>
              </a:ext>
            </a:extLst>
          </p:cNvPr>
          <p:cNvSpPr txBox="1"/>
          <p:nvPr/>
        </p:nvSpPr>
        <p:spPr>
          <a:xfrm>
            <a:off x="568973" y="1946842"/>
            <a:ext cx="1556836" cy="307777"/>
          </a:xfrm>
          <a:prstGeom prst="rect">
            <a:avLst/>
          </a:prstGeom>
          <a:noFill/>
        </p:spPr>
        <p:txBody>
          <a:bodyPr wrap="none" rtlCol="0">
            <a:spAutoFit/>
          </a:bodyPr>
          <a:lstStyle/>
          <a:p>
            <a:r>
              <a:rPr lang="en-US" dirty="0">
                <a:solidFill>
                  <a:srgbClr val="7030A0"/>
                </a:solidFill>
              </a:rPr>
              <a:t>Major flood stage</a:t>
            </a:r>
          </a:p>
        </p:txBody>
      </p:sp>
      <p:sp>
        <p:nvSpPr>
          <p:cNvPr id="19" name="TextBox 18">
            <a:extLst>
              <a:ext uri="{FF2B5EF4-FFF2-40B4-BE49-F238E27FC236}">
                <a16:creationId xmlns:a16="http://schemas.microsoft.com/office/drawing/2014/main" id="{5B72A579-3049-82D6-40BD-642F81888447}"/>
              </a:ext>
            </a:extLst>
          </p:cNvPr>
          <p:cNvSpPr txBox="1"/>
          <p:nvPr/>
        </p:nvSpPr>
        <p:spPr>
          <a:xfrm>
            <a:off x="568973" y="2301876"/>
            <a:ext cx="1507144" cy="307777"/>
          </a:xfrm>
          <a:prstGeom prst="rect">
            <a:avLst/>
          </a:prstGeom>
          <a:noFill/>
        </p:spPr>
        <p:txBody>
          <a:bodyPr wrap="none" rtlCol="0">
            <a:spAutoFit/>
          </a:bodyPr>
          <a:lstStyle/>
          <a:p>
            <a:r>
              <a:rPr lang="en-US" dirty="0">
                <a:solidFill>
                  <a:srgbClr val="FF0000"/>
                </a:solidFill>
              </a:rPr>
              <a:t>Mod. flood stage</a:t>
            </a:r>
          </a:p>
        </p:txBody>
      </p:sp>
      <p:sp>
        <p:nvSpPr>
          <p:cNvPr id="21" name="TextBox 20">
            <a:extLst>
              <a:ext uri="{FF2B5EF4-FFF2-40B4-BE49-F238E27FC236}">
                <a16:creationId xmlns:a16="http://schemas.microsoft.com/office/drawing/2014/main" id="{22199E32-C747-6F3C-60F9-8125027DFFEF}"/>
              </a:ext>
            </a:extLst>
          </p:cNvPr>
          <p:cNvSpPr txBox="1"/>
          <p:nvPr/>
        </p:nvSpPr>
        <p:spPr>
          <a:xfrm>
            <a:off x="568973" y="2606361"/>
            <a:ext cx="1556836" cy="307777"/>
          </a:xfrm>
          <a:prstGeom prst="rect">
            <a:avLst/>
          </a:prstGeom>
          <a:noFill/>
        </p:spPr>
        <p:txBody>
          <a:bodyPr wrap="none" rtlCol="0">
            <a:spAutoFit/>
          </a:bodyPr>
          <a:lstStyle/>
          <a:p>
            <a:r>
              <a:rPr lang="en-US" dirty="0">
                <a:solidFill>
                  <a:schemeClr val="accent2"/>
                </a:solidFill>
              </a:rPr>
              <a:t>Minor flood stage</a:t>
            </a:r>
          </a:p>
        </p:txBody>
      </p:sp>
      <p:sp>
        <p:nvSpPr>
          <p:cNvPr id="22" name="TextBox 21">
            <a:extLst>
              <a:ext uri="{FF2B5EF4-FFF2-40B4-BE49-F238E27FC236}">
                <a16:creationId xmlns:a16="http://schemas.microsoft.com/office/drawing/2014/main" id="{914B440D-F4A8-528E-7F35-BEF086B3536F}"/>
              </a:ext>
            </a:extLst>
          </p:cNvPr>
          <p:cNvSpPr txBox="1"/>
          <p:nvPr/>
        </p:nvSpPr>
        <p:spPr>
          <a:xfrm>
            <a:off x="568973" y="2982127"/>
            <a:ext cx="1170513" cy="307777"/>
          </a:xfrm>
          <a:prstGeom prst="rect">
            <a:avLst/>
          </a:prstGeom>
          <a:noFill/>
        </p:spPr>
        <p:txBody>
          <a:bodyPr wrap="none" rtlCol="0">
            <a:spAutoFit/>
          </a:bodyPr>
          <a:lstStyle/>
          <a:p>
            <a:r>
              <a:rPr lang="en-US" dirty="0">
                <a:solidFill>
                  <a:schemeClr val="tx1"/>
                </a:solidFill>
              </a:rPr>
              <a:t>Action stage</a:t>
            </a:r>
          </a:p>
        </p:txBody>
      </p:sp>
      <p:sp>
        <p:nvSpPr>
          <p:cNvPr id="23" name="TextBox 22">
            <a:extLst>
              <a:ext uri="{FF2B5EF4-FFF2-40B4-BE49-F238E27FC236}">
                <a16:creationId xmlns:a16="http://schemas.microsoft.com/office/drawing/2014/main" id="{D1248A0F-CCC1-9454-C6F7-4C20779D48CF}"/>
              </a:ext>
            </a:extLst>
          </p:cNvPr>
          <p:cNvSpPr txBox="1"/>
          <p:nvPr/>
        </p:nvSpPr>
        <p:spPr>
          <a:xfrm>
            <a:off x="2131717" y="2201010"/>
            <a:ext cx="881973" cy="523220"/>
          </a:xfrm>
          <a:prstGeom prst="rect">
            <a:avLst/>
          </a:prstGeom>
          <a:noFill/>
        </p:spPr>
        <p:txBody>
          <a:bodyPr wrap="none" rtlCol="0">
            <a:spAutoFit/>
          </a:bodyPr>
          <a:lstStyle/>
          <a:p>
            <a:pPr algn="ctr"/>
            <a:r>
              <a:rPr lang="en-US" b="1" dirty="0">
                <a:solidFill>
                  <a:schemeClr val="tx1"/>
                </a:solidFill>
              </a:rPr>
              <a:t>First AR</a:t>
            </a:r>
          </a:p>
          <a:p>
            <a:pPr algn="ctr"/>
            <a:r>
              <a:rPr lang="en-US" b="1" dirty="0">
                <a:solidFill>
                  <a:schemeClr val="tx1"/>
                </a:solidFill>
              </a:rPr>
              <a:t>11 Dec</a:t>
            </a:r>
          </a:p>
        </p:txBody>
      </p:sp>
      <p:sp>
        <p:nvSpPr>
          <p:cNvPr id="24" name="TextBox 23">
            <a:extLst>
              <a:ext uri="{FF2B5EF4-FFF2-40B4-BE49-F238E27FC236}">
                <a16:creationId xmlns:a16="http://schemas.microsoft.com/office/drawing/2014/main" id="{38D77CE2-A12F-CF1F-61BB-A24EA2D5D264}"/>
              </a:ext>
            </a:extLst>
          </p:cNvPr>
          <p:cNvSpPr txBox="1"/>
          <p:nvPr/>
        </p:nvSpPr>
        <p:spPr>
          <a:xfrm>
            <a:off x="2842317" y="1535533"/>
            <a:ext cx="1140056" cy="523220"/>
          </a:xfrm>
          <a:prstGeom prst="rect">
            <a:avLst/>
          </a:prstGeom>
          <a:noFill/>
        </p:spPr>
        <p:txBody>
          <a:bodyPr wrap="none" rtlCol="0">
            <a:spAutoFit/>
          </a:bodyPr>
          <a:lstStyle/>
          <a:p>
            <a:pPr algn="ctr"/>
            <a:r>
              <a:rPr lang="en-US" b="1" dirty="0">
                <a:solidFill>
                  <a:schemeClr val="tx1"/>
                </a:solidFill>
              </a:rPr>
              <a:t>Second AR</a:t>
            </a:r>
          </a:p>
          <a:p>
            <a:pPr algn="ctr"/>
            <a:r>
              <a:rPr lang="en-US" b="1" dirty="0">
                <a:solidFill>
                  <a:schemeClr val="tx1"/>
                </a:solidFill>
              </a:rPr>
              <a:t>18 Dec</a:t>
            </a:r>
          </a:p>
        </p:txBody>
      </p:sp>
      <p:pic>
        <p:nvPicPr>
          <p:cNvPr id="25" name="Picture 24" descr="A map of the united states&#10;&#10;Description automatically generated">
            <a:extLst>
              <a:ext uri="{FF2B5EF4-FFF2-40B4-BE49-F238E27FC236}">
                <a16:creationId xmlns:a16="http://schemas.microsoft.com/office/drawing/2014/main" id="{12C46B5D-75BD-F952-1CAF-4E5607134D34}"/>
              </a:ext>
            </a:extLst>
          </p:cNvPr>
          <p:cNvPicPr>
            <a:picLocks noChangeAspect="1"/>
          </p:cNvPicPr>
          <p:nvPr/>
        </p:nvPicPr>
        <p:blipFill rotWithShape="1">
          <a:blip r:embed="rId3"/>
          <a:srcRect l="37482" t="22457" r="13158" b="11203"/>
          <a:stretch/>
        </p:blipFill>
        <p:spPr>
          <a:xfrm>
            <a:off x="8969860" y="978408"/>
            <a:ext cx="3105469" cy="2608663"/>
          </a:xfrm>
          <a:prstGeom prst="rect">
            <a:avLst/>
          </a:prstGeom>
        </p:spPr>
      </p:pic>
      <p:sp>
        <p:nvSpPr>
          <p:cNvPr id="26" name="5-Point Star 25">
            <a:extLst>
              <a:ext uri="{FF2B5EF4-FFF2-40B4-BE49-F238E27FC236}">
                <a16:creationId xmlns:a16="http://schemas.microsoft.com/office/drawing/2014/main" id="{E28CE570-B496-44C0-800C-6A2B46CFC856}"/>
              </a:ext>
            </a:extLst>
          </p:cNvPr>
          <p:cNvSpPr/>
          <p:nvPr/>
        </p:nvSpPr>
        <p:spPr>
          <a:xfrm>
            <a:off x="9796751" y="2584798"/>
            <a:ext cx="229976" cy="245307"/>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785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3" name="Picture 2" descr="A picture containing sky, outdoor, nature, rainbow&#10;&#10;Description automatically generated">
            <a:extLst>
              <a:ext uri="{FF2B5EF4-FFF2-40B4-BE49-F238E27FC236}">
                <a16:creationId xmlns:a16="http://schemas.microsoft.com/office/drawing/2014/main" id="{ACCAB753-FCB6-D641-52B7-28C23F16E24F}"/>
              </a:ext>
            </a:extLst>
          </p:cNvPr>
          <p:cNvPicPr>
            <a:picLocks noChangeAspect="1"/>
          </p:cNvPicPr>
          <p:nvPr/>
        </p:nvPicPr>
        <p:blipFill rotWithShape="1">
          <a:blip r:embed="rId3"/>
          <a:srcRect t="34926"/>
          <a:stretch/>
        </p:blipFill>
        <p:spPr>
          <a:xfrm>
            <a:off x="0" y="-1"/>
            <a:ext cx="12188952" cy="5948855"/>
          </a:xfrm>
          <a:prstGeom prst="rect">
            <a:avLst/>
          </a:prstGeom>
        </p:spPr>
      </p:pic>
      <p:sp>
        <p:nvSpPr>
          <p:cNvPr id="6" name="Google Shape;37;p1">
            <a:extLst>
              <a:ext uri="{FF2B5EF4-FFF2-40B4-BE49-F238E27FC236}">
                <a16:creationId xmlns:a16="http://schemas.microsoft.com/office/drawing/2014/main" id="{F6840697-D2DD-D36F-B05A-17F130914A2B}"/>
              </a:ext>
            </a:extLst>
          </p:cNvPr>
          <p:cNvSpPr txBox="1">
            <a:spLocks/>
          </p:cNvSpPr>
          <p:nvPr/>
        </p:nvSpPr>
        <p:spPr>
          <a:xfrm>
            <a:off x="199407" y="2134005"/>
            <a:ext cx="11732397" cy="367577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4388"/>
              </a:lnSpc>
              <a:buSzPts val="2133"/>
            </a:pPr>
            <a:r>
              <a:rPr lang="en-US" sz="2300" dirty="0">
                <a:solidFill>
                  <a:schemeClr val="bg1"/>
                </a:solidFill>
                <a:latin typeface="Arial" panose="020B0604020202020204" pitchFamily="34" charset="0"/>
                <a:cs typeface="Arial" panose="020B0604020202020204" pitchFamily="34" charset="0"/>
                <a:sym typeface="Wingdings" pitchFamily="2" charset="2"/>
              </a:rPr>
              <a:t>ARs occur along the U.S. East Coast, often embedded in Nor’easters.</a:t>
            </a:r>
          </a:p>
          <a:p>
            <a:pPr>
              <a:lnSpc>
                <a:spcPct val="84388"/>
              </a:lnSpc>
              <a:buSzPts val="2133"/>
            </a:pPr>
            <a:endParaRPr lang="en-US" sz="2300" dirty="0">
              <a:solidFill>
                <a:schemeClr val="bg1"/>
              </a:solidFill>
              <a:latin typeface="Arial" panose="020B0604020202020204" pitchFamily="34" charset="0"/>
              <a:cs typeface="Arial" panose="020B0604020202020204" pitchFamily="34" charset="0"/>
              <a:sym typeface="Wingdings" pitchFamily="2" charset="2"/>
            </a:endParaRPr>
          </a:p>
          <a:p>
            <a:pPr>
              <a:lnSpc>
                <a:spcPct val="84388"/>
              </a:lnSpc>
              <a:buSzPts val="2133"/>
            </a:pPr>
            <a:r>
              <a:rPr lang="en-US" sz="2300" dirty="0">
                <a:solidFill>
                  <a:schemeClr val="bg1"/>
                </a:solidFill>
                <a:latin typeface="Arial" panose="020B0604020202020204" pitchFamily="34" charset="0"/>
                <a:cs typeface="Arial" panose="020B0604020202020204" pitchFamily="34" charset="0"/>
                <a:sym typeface="Wingdings" pitchFamily="2" charset="2"/>
              </a:rPr>
              <a:t>December 2023 and January 2024 featured several strong ARs, including seasonally record-breaking IVT magnitudes (18 Dec).</a:t>
            </a:r>
          </a:p>
          <a:p>
            <a:pPr>
              <a:lnSpc>
                <a:spcPct val="84388"/>
              </a:lnSpc>
              <a:buSzPts val="2133"/>
            </a:pPr>
            <a:endParaRPr lang="en-US" sz="2300" dirty="0">
              <a:solidFill>
                <a:schemeClr val="bg1"/>
              </a:solidFill>
              <a:latin typeface="Arial" panose="020B0604020202020204" pitchFamily="34" charset="0"/>
              <a:cs typeface="Arial" panose="020B0604020202020204" pitchFamily="34" charset="0"/>
              <a:sym typeface="Wingdings" pitchFamily="2" charset="2"/>
            </a:endParaRPr>
          </a:p>
          <a:p>
            <a:pPr>
              <a:lnSpc>
                <a:spcPct val="84388"/>
              </a:lnSpc>
              <a:buSzPts val="2133"/>
            </a:pPr>
            <a:r>
              <a:rPr lang="en-US" sz="2300" dirty="0">
                <a:solidFill>
                  <a:schemeClr val="bg1"/>
                </a:solidFill>
                <a:latin typeface="Arial" panose="020B0604020202020204" pitchFamily="34" charset="0"/>
                <a:cs typeface="Arial" panose="020B0604020202020204" pitchFamily="34" charset="0"/>
                <a:sym typeface="Wingdings" pitchFamily="2" charset="2"/>
              </a:rPr>
              <a:t>Impacts (e.g., flooding) were the result of compound events, either back-to-back ARs, snowmelt, or both. </a:t>
            </a:r>
          </a:p>
          <a:p>
            <a:pPr>
              <a:lnSpc>
                <a:spcPct val="84388"/>
              </a:lnSpc>
              <a:buSzPts val="2133"/>
            </a:pPr>
            <a:endParaRPr lang="en-US" sz="2300" dirty="0">
              <a:solidFill>
                <a:schemeClr val="bg1"/>
              </a:solidFill>
              <a:latin typeface="Arial" panose="020B0604020202020204" pitchFamily="34" charset="0"/>
              <a:cs typeface="Arial" panose="020B0604020202020204" pitchFamily="34" charset="0"/>
              <a:sym typeface="Wingdings" pitchFamily="2" charset="2"/>
            </a:endParaRPr>
          </a:p>
          <a:p>
            <a:pPr>
              <a:lnSpc>
                <a:spcPct val="84388"/>
              </a:lnSpc>
              <a:buSzPts val="2133"/>
            </a:pPr>
            <a:r>
              <a:rPr lang="en-US" sz="2300" dirty="0">
                <a:solidFill>
                  <a:schemeClr val="bg1"/>
                </a:solidFill>
                <a:latin typeface="Arial" panose="020B0604020202020204" pitchFamily="34" charset="0"/>
                <a:cs typeface="Arial" panose="020B0604020202020204" pitchFamily="34" charset="0"/>
                <a:sym typeface="Wingdings" pitchFamily="2" charset="2"/>
              </a:rPr>
              <a:t>Many additional facets not shown, </a:t>
            </a:r>
            <a:r>
              <a:rPr lang="en-US" sz="2300" dirty="0">
                <a:solidFill>
                  <a:srgbClr val="FF00FF"/>
                </a:solidFill>
                <a:latin typeface="Arial" panose="020B0604020202020204" pitchFamily="34" charset="0"/>
                <a:cs typeface="Arial" panose="020B0604020202020204" pitchFamily="34" charset="0"/>
                <a:sym typeface="Wingdings" pitchFamily="2" charset="2"/>
              </a:rPr>
              <a:t>including record tides/storm surge, numerous power outages due to wind, impact to ski resorts, mud slides</a:t>
            </a:r>
            <a:r>
              <a:rPr lang="en-US" sz="2300" dirty="0">
                <a:solidFill>
                  <a:schemeClr val="bg1"/>
                </a:solidFill>
                <a:latin typeface="Arial" panose="020B0604020202020204" pitchFamily="34" charset="0"/>
                <a:cs typeface="Arial" panose="020B0604020202020204" pitchFamily="34" charset="0"/>
                <a:sym typeface="Wingdings" pitchFamily="2" charset="2"/>
              </a:rPr>
              <a:t>, and predictability.</a:t>
            </a:r>
          </a:p>
          <a:p>
            <a:pPr>
              <a:lnSpc>
                <a:spcPct val="84388"/>
              </a:lnSpc>
              <a:buSzPts val="2133"/>
            </a:pPr>
            <a:endParaRPr lang="en-US" sz="2300" dirty="0">
              <a:solidFill>
                <a:schemeClr val="bg1"/>
              </a:solidFill>
              <a:latin typeface="Arial" panose="020B0604020202020204" pitchFamily="34" charset="0"/>
              <a:cs typeface="Arial" panose="020B0604020202020204" pitchFamily="34" charset="0"/>
              <a:sym typeface="Wingdings" pitchFamily="2" charset="2"/>
            </a:endParaRPr>
          </a:p>
          <a:p>
            <a:pPr>
              <a:lnSpc>
                <a:spcPct val="84388"/>
              </a:lnSpc>
              <a:buSzPts val="2133"/>
            </a:pPr>
            <a:r>
              <a:rPr lang="en-US" sz="2300" dirty="0">
                <a:solidFill>
                  <a:schemeClr val="bg1"/>
                </a:solidFill>
                <a:latin typeface="Arial" panose="020B0604020202020204" pitchFamily="34" charset="0"/>
                <a:cs typeface="Arial" panose="020B0604020202020204" pitchFamily="34" charset="0"/>
                <a:sym typeface="Wingdings" pitchFamily="2" charset="2"/>
              </a:rPr>
              <a:t>For more, see CW3E Event Summaries on our webpage: https://cw3e.ucsd.edu</a:t>
            </a:r>
          </a:p>
          <a:p>
            <a:pPr>
              <a:lnSpc>
                <a:spcPct val="84388"/>
              </a:lnSpc>
              <a:buSzPts val="2133"/>
            </a:pPr>
            <a:endParaRPr lang="en-US" sz="2300" dirty="0">
              <a:solidFill>
                <a:schemeClr val="bg1"/>
              </a:solidFill>
              <a:latin typeface="Arial" panose="020B0604020202020204" pitchFamily="34" charset="0"/>
              <a:cs typeface="Arial" panose="020B0604020202020204" pitchFamily="34" charset="0"/>
              <a:sym typeface="Wingdings" pitchFamily="2" charset="2"/>
            </a:endParaRPr>
          </a:p>
        </p:txBody>
      </p:sp>
      <p:sp>
        <p:nvSpPr>
          <p:cNvPr id="8" name="TextBox 7">
            <a:extLst>
              <a:ext uri="{FF2B5EF4-FFF2-40B4-BE49-F238E27FC236}">
                <a16:creationId xmlns:a16="http://schemas.microsoft.com/office/drawing/2014/main" id="{D1FACF48-E3C1-FCBA-FD45-9D4307629C8E}"/>
              </a:ext>
            </a:extLst>
          </p:cNvPr>
          <p:cNvSpPr txBox="1"/>
          <p:nvPr/>
        </p:nvSpPr>
        <p:spPr>
          <a:xfrm>
            <a:off x="9218817" y="115637"/>
            <a:ext cx="2884997" cy="707886"/>
          </a:xfrm>
          <a:prstGeom prst="rect">
            <a:avLst/>
          </a:prstGeom>
          <a:noFill/>
        </p:spPr>
        <p:txBody>
          <a:bodyPr wrap="square" lIns="0" tIns="0" rIns="0" bIns="0" rtlCol="0">
            <a:spAutoFit/>
          </a:bodyPr>
          <a:lstStyle/>
          <a:p>
            <a:pPr algn="r"/>
            <a:r>
              <a:rPr lang="en-US" sz="2300" dirty="0">
                <a:solidFill>
                  <a:schemeClr val="tx1"/>
                </a:solidFill>
                <a:latin typeface="Arial" panose="020B0604020202020204" pitchFamily="34" charset="0"/>
                <a:cs typeface="Arial" panose="020B0604020202020204" pitchFamily="34" charset="0"/>
              </a:rPr>
              <a:t>Jay Cordeira</a:t>
            </a:r>
          </a:p>
          <a:p>
            <a:pPr algn="r"/>
            <a:r>
              <a:rPr lang="en-US" sz="2300" dirty="0" err="1">
                <a:solidFill>
                  <a:schemeClr val="tx1"/>
                </a:solidFill>
                <a:latin typeface="Arial" panose="020B0604020202020204" pitchFamily="34" charset="0"/>
                <a:cs typeface="Arial" panose="020B0604020202020204" pitchFamily="34" charset="0"/>
              </a:rPr>
              <a:t>jcordeira@ucsd.edu</a:t>
            </a:r>
            <a:endParaRPr lang="en-US" sz="23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6CF2B3D-406F-FAB6-911C-269B598B3D81}"/>
              </a:ext>
            </a:extLst>
          </p:cNvPr>
          <p:cNvSpPr txBox="1"/>
          <p:nvPr/>
        </p:nvSpPr>
        <p:spPr>
          <a:xfrm>
            <a:off x="199408" y="261063"/>
            <a:ext cx="2287806" cy="646331"/>
          </a:xfrm>
          <a:prstGeom prst="rect">
            <a:avLst/>
          </a:prstGeom>
          <a:noFill/>
        </p:spPr>
        <p:txBody>
          <a:bodyPr wrap="none" rtlCol="0">
            <a:spAutoFit/>
          </a:bodyPr>
          <a:lstStyle/>
          <a:p>
            <a:r>
              <a:rPr lang="en-US" sz="3600" b="1" dirty="0"/>
              <a:t>Summary</a:t>
            </a:r>
          </a:p>
        </p:txBody>
      </p:sp>
    </p:spTree>
    <p:extLst>
      <p:ext uri="{BB962C8B-B14F-4D97-AF65-F5344CB8AC3E}">
        <p14:creationId xmlns:p14="http://schemas.microsoft.com/office/powerpoint/2010/main" val="1965118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8" name="Picture 7">
            <a:extLst>
              <a:ext uri="{FF2B5EF4-FFF2-40B4-BE49-F238E27FC236}">
                <a16:creationId xmlns:a16="http://schemas.microsoft.com/office/drawing/2014/main" id="{804B3E64-A733-AB43-5D7B-3E53D634BAF3}"/>
              </a:ext>
            </a:extLst>
          </p:cNvPr>
          <p:cNvPicPr>
            <a:picLocks noChangeAspect="1"/>
          </p:cNvPicPr>
          <p:nvPr/>
        </p:nvPicPr>
        <p:blipFill rotWithShape="1">
          <a:blip r:embed="rId3">
            <a:alphaModFix amt="63000"/>
          </a:blip>
          <a:srcRect l="2302" t="33671" r="3213" b="17094"/>
          <a:stretch/>
        </p:blipFill>
        <p:spPr>
          <a:xfrm>
            <a:off x="92598" y="740781"/>
            <a:ext cx="11956648" cy="5116010"/>
          </a:xfrm>
          <a:prstGeom prst="rect">
            <a:avLst/>
          </a:prstGeom>
          <a:solidFill>
            <a:schemeClr val="bg1"/>
          </a:solidFill>
        </p:spPr>
      </p:pic>
      <p:sp>
        <p:nvSpPr>
          <p:cNvPr id="22" name="Title 1">
            <a:extLst>
              <a:ext uri="{FF2B5EF4-FFF2-40B4-BE49-F238E27FC236}">
                <a16:creationId xmlns:a16="http://schemas.microsoft.com/office/drawing/2014/main" id="{92632B75-0146-106B-AD49-368B98865E5B}"/>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What is an Atmospheric River?</a:t>
            </a:r>
          </a:p>
        </p:txBody>
      </p:sp>
      <p:sp>
        <p:nvSpPr>
          <p:cNvPr id="16" name="Freeform 15">
            <a:extLst>
              <a:ext uri="{FF2B5EF4-FFF2-40B4-BE49-F238E27FC236}">
                <a16:creationId xmlns:a16="http://schemas.microsoft.com/office/drawing/2014/main" id="{AB5F686E-7697-A4B5-BBF2-3CE19408B4CF}"/>
              </a:ext>
            </a:extLst>
          </p:cNvPr>
          <p:cNvSpPr/>
          <p:nvPr/>
        </p:nvSpPr>
        <p:spPr>
          <a:xfrm rot="276672">
            <a:off x="837357" y="3515292"/>
            <a:ext cx="2903002" cy="2089330"/>
          </a:xfrm>
          <a:custGeom>
            <a:avLst/>
            <a:gdLst>
              <a:gd name="connsiteX0" fmla="*/ 0 w 575496"/>
              <a:gd name="connsiteY0" fmla="*/ 933584 h 933584"/>
              <a:gd name="connsiteX1" fmla="*/ 396453 w 575496"/>
              <a:gd name="connsiteY1" fmla="*/ 466792 h 933584"/>
              <a:gd name="connsiteX2" fmla="*/ 575496 w 575496"/>
              <a:gd name="connsiteY2" fmla="*/ 0 h 933584"/>
              <a:gd name="connsiteX0" fmla="*/ 0 w 695164"/>
              <a:gd name="connsiteY0" fmla="*/ 861550 h 861550"/>
              <a:gd name="connsiteX1" fmla="*/ 516121 w 695164"/>
              <a:gd name="connsiteY1" fmla="*/ 466792 h 861550"/>
              <a:gd name="connsiteX2" fmla="*/ 695164 w 695164"/>
              <a:gd name="connsiteY2" fmla="*/ 0 h 861550"/>
              <a:gd name="connsiteX0" fmla="*/ 0 w 695164"/>
              <a:gd name="connsiteY0" fmla="*/ 861550 h 861550"/>
              <a:gd name="connsiteX1" fmla="*/ 516121 w 695164"/>
              <a:gd name="connsiteY1" fmla="*/ 466792 h 861550"/>
              <a:gd name="connsiteX2" fmla="*/ 695164 w 695164"/>
              <a:gd name="connsiteY2" fmla="*/ 0 h 861550"/>
            </a:gdLst>
            <a:ahLst/>
            <a:cxnLst>
              <a:cxn ang="0">
                <a:pos x="connsiteX0" y="connsiteY0"/>
              </a:cxn>
              <a:cxn ang="0">
                <a:pos x="connsiteX1" y="connsiteY1"/>
              </a:cxn>
              <a:cxn ang="0">
                <a:pos x="connsiteX2" y="connsiteY2"/>
              </a:cxn>
            </a:cxnLst>
            <a:rect l="l" t="t" r="r" b="b"/>
            <a:pathLst>
              <a:path w="695164" h="861550">
                <a:moveTo>
                  <a:pt x="0" y="861550"/>
                </a:moveTo>
                <a:cubicBezTo>
                  <a:pt x="187997" y="774302"/>
                  <a:pt x="420205" y="622389"/>
                  <a:pt x="516121" y="466792"/>
                </a:cubicBezTo>
                <a:cubicBezTo>
                  <a:pt x="612037" y="311195"/>
                  <a:pt x="653600" y="155597"/>
                  <a:pt x="695164" y="0"/>
                </a:cubicBezTo>
              </a:path>
            </a:pathLst>
          </a:custGeom>
          <a:noFill/>
          <a:ln w="38100">
            <a:solidFill>
              <a:schemeClr val="tx1"/>
            </a:solidFill>
            <a:prstDash val="sys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18635C7-98A1-9D2F-FADE-80020AA1DB2B}"/>
              </a:ext>
            </a:extLst>
          </p:cNvPr>
          <p:cNvSpPr txBox="1"/>
          <p:nvPr/>
        </p:nvSpPr>
        <p:spPr>
          <a:xfrm>
            <a:off x="2512895" y="1988390"/>
            <a:ext cx="800219" cy="1200329"/>
          </a:xfrm>
          <a:prstGeom prst="rect">
            <a:avLst/>
          </a:prstGeom>
          <a:noFill/>
        </p:spPr>
        <p:txBody>
          <a:bodyPr wrap="none" rtlCol="0">
            <a:spAutoFit/>
          </a:bodyPr>
          <a:lstStyle/>
          <a:p>
            <a:r>
              <a:rPr lang="en-US" sz="7200" b="1" dirty="0">
                <a:ln>
                  <a:solidFill>
                    <a:schemeClr val="tx1"/>
                  </a:solidFill>
                </a:ln>
                <a:solidFill>
                  <a:srgbClr val="FF0000"/>
                </a:solidFill>
                <a:latin typeface="Times New Roman" panose="02020603050405020304" pitchFamily="18" charset="0"/>
                <a:cs typeface="Times New Roman" panose="02020603050405020304" pitchFamily="18" charset="0"/>
              </a:rPr>
              <a:t>L</a:t>
            </a:r>
          </a:p>
        </p:txBody>
      </p:sp>
      <p:sp>
        <p:nvSpPr>
          <p:cNvPr id="20" name="TextBox 19">
            <a:extLst>
              <a:ext uri="{FF2B5EF4-FFF2-40B4-BE49-F238E27FC236}">
                <a16:creationId xmlns:a16="http://schemas.microsoft.com/office/drawing/2014/main" id="{66EA73FE-235C-9830-69FC-F332AC012241}"/>
              </a:ext>
            </a:extLst>
          </p:cNvPr>
          <p:cNvSpPr txBox="1"/>
          <p:nvPr/>
        </p:nvSpPr>
        <p:spPr>
          <a:xfrm>
            <a:off x="2128715" y="5529907"/>
            <a:ext cx="4804520" cy="307777"/>
          </a:xfrm>
          <a:prstGeom prst="rect">
            <a:avLst/>
          </a:prstGeom>
          <a:noFill/>
        </p:spPr>
        <p:txBody>
          <a:bodyPr wrap="none" rtlCol="0">
            <a:spAutoFit/>
          </a:bodyPr>
          <a:lstStyle/>
          <a:p>
            <a:r>
              <a:rPr lang="en-US" dirty="0"/>
              <a:t>Shade fill: water vapor in the atmosphere (yellows = more)</a:t>
            </a:r>
          </a:p>
        </p:txBody>
      </p:sp>
      <p:sp>
        <p:nvSpPr>
          <p:cNvPr id="2" name="Freeform 1">
            <a:extLst>
              <a:ext uri="{FF2B5EF4-FFF2-40B4-BE49-F238E27FC236}">
                <a16:creationId xmlns:a16="http://schemas.microsoft.com/office/drawing/2014/main" id="{95882FA1-B191-861C-FD4C-58F058EE9691}"/>
              </a:ext>
            </a:extLst>
          </p:cNvPr>
          <p:cNvSpPr/>
          <p:nvPr/>
        </p:nvSpPr>
        <p:spPr>
          <a:xfrm rot="16200000">
            <a:off x="8207847" y="3077468"/>
            <a:ext cx="3041350" cy="1863526"/>
          </a:xfrm>
          <a:custGeom>
            <a:avLst/>
            <a:gdLst>
              <a:gd name="connsiteX0" fmla="*/ 0 w 575496"/>
              <a:gd name="connsiteY0" fmla="*/ 933584 h 933584"/>
              <a:gd name="connsiteX1" fmla="*/ 396453 w 575496"/>
              <a:gd name="connsiteY1" fmla="*/ 466792 h 933584"/>
              <a:gd name="connsiteX2" fmla="*/ 575496 w 575496"/>
              <a:gd name="connsiteY2" fmla="*/ 0 h 933584"/>
              <a:gd name="connsiteX0" fmla="*/ 0 w 695164"/>
              <a:gd name="connsiteY0" fmla="*/ 861550 h 861550"/>
              <a:gd name="connsiteX1" fmla="*/ 516121 w 695164"/>
              <a:gd name="connsiteY1" fmla="*/ 466792 h 861550"/>
              <a:gd name="connsiteX2" fmla="*/ 695164 w 695164"/>
              <a:gd name="connsiteY2" fmla="*/ 0 h 861550"/>
              <a:gd name="connsiteX0" fmla="*/ 0 w 695164"/>
              <a:gd name="connsiteY0" fmla="*/ 861550 h 861550"/>
              <a:gd name="connsiteX1" fmla="*/ 516121 w 695164"/>
              <a:gd name="connsiteY1" fmla="*/ 466792 h 861550"/>
              <a:gd name="connsiteX2" fmla="*/ 695164 w 695164"/>
              <a:gd name="connsiteY2" fmla="*/ 0 h 861550"/>
            </a:gdLst>
            <a:ahLst/>
            <a:cxnLst>
              <a:cxn ang="0">
                <a:pos x="connsiteX0" y="connsiteY0"/>
              </a:cxn>
              <a:cxn ang="0">
                <a:pos x="connsiteX1" y="connsiteY1"/>
              </a:cxn>
              <a:cxn ang="0">
                <a:pos x="connsiteX2" y="connsiteY2"/>
              </a:cxn>
            </a:cxnLst>
            <a:rect l="l" t="t" r="r" b="b"/>
            <a:pathLst>
              <a:path w="695164" h="861550">
                <a:moveTo>
                  <a:pt x="0" y="861550"/>
                </a:moveTo>
                <a:cubicBezTo>
                  <a:pt x="187997" y="774302"/>
                  <a:pt x="420205" y="622389"/>
                  <a:pt x="516121" y="466792"/>
                </a:cubicBezTo>
                <a:cubicBezTo>
                  <a:pt x="612037" y="311195"/>
                  <a:pt x="653600" y="155597"/>
                  <a:pt x="695164" y="0"/>
                </a:cubicBezTo>
              </a:path>
            </a:pathLst>
          </a:custGeom>
          <a:noFill/>
          <a:ln w="38100">
            <a:solidFill>
              <a:schemeClr val="tx1"/>
            </a:solidFill>
            <a:prstDash val="sys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89AF35E-9AA3-C14B-F6A6-A947E5B52F40}"/>
              </a:ext>
            </a:extLst>
          </p:cNvPr>
          <p:cNvSpPr txBox="1"/>
          <p:nvPr/>
        </p:nvSpPr>
        <p:spPr>
          <a:xfrm>
            <a:off x="9226199" y="2026891"/>
            <a:ext cx="2701381" cy="461665"/>
          </a:xfrm>
          <a:prstGeom prst="rect">
            <a:avLst/>
          </a:prstGeom>
          <a:noFill/>
        </p:spPr>
        <p:txBody>
          <a:bodyPr wrap="none" rtlCol="0">
            <a:spAutoFit/>
          </a:bodyPr>
          <a:lstStyle/>
          <a:p>
            <a:r>
              <a:rPr lang="en-US" sz="2400" dirty="0"/>
              <a:t>Atmospheric River</a:t>
            </a:r>
          </a:p>
        </p:txBody>
      </p:sp>
      <p:sp>
        <p:nvSpPr>
          <p:cNvPr id="4" name="TextBox 3">
            <a:extLst>
              <a:ext uri="{FF2B5EF4-FFF2-40B4-BE49-F238E27FC236}">
                <a16:creationId xmlns:a16="http://schemas.microsoft.com/office/drawing/2014/main" id="{17AC118D-7C54-A454-4882-99396231C525}"/>
              </a:ext>
            </a:extLst>
          </p:cNvPr>
          <p:cNvSpPr txBox="1"/>
          <p:nvPr/>
        </p:nvSpPr>
        <p:spPr>
          <a:xfrm>
            <a:off x="8679948" y="2551187"/>
            <a:ext cx="800219" cy="1200329"/>
          </a:xfrm>
          <a:prstGeom prst="rect">
            <a:avLst/>
          </a:prstGeom>
          <a:noFill/>
        </p:spPr>
        <p:txBody>
          <a:bodyPr wrap="none" rtlCol="0">
            <a:spAutoFit/>
          </a:bodyPr>
          <a:lstStyle/>
          <a:p>
            <a:r>
              <a:rPr lang="en-US" sz="7200" b="1" dirty="0">
                <a:ln>
                  <a:solidFill>
                    <a:schemeClr val="tx1"/>
                  </a:solidFill>
                </a:ln>
                <a:solidFill>
                  <a:srgbClr val="FF0000"/>
                </a:solidFill>
                <a:latin typeface="Times New Roman" panose="02020603050405020304" pitchFamily="18" charset="0"/>
                <a:cs typeface="Times New Roman" panose="02020603050405020304" pitchFamily="18" charset="0"/>
              </a:rPr>
              <a:t>L</a:t>
            </a:r>
          </a:p>
        </p:txBody>
      </p:sp>
      <p:sp>
        <p:nvSpPr>
          <p:cNvPr id="6" name="TextBox 5">
            <a:extLst>
              <a:ext uri="{FF2B5EF4-FFF2-40B4-BE49-F238E27FC236}">
                <a16:creationId xmlns:a16="http://schemas.microsoft.com/office/drawing/2014/main" id="{9D548F2B-96E6-5230-3593-65E54741EE8E}"/>
              </a:ext>
            </a:extLst>
          </p:cNvPr>
          <p:cNvSpPr txBox="1"/>
          <p:nvPr/>
        </p:nvSpPr>
        <p:spPr>
          <a:xfrm>
            <a:off x="211623" y="4004279"/>
            <a:ext cx="2701381" cy="461665"/>
          </a:xfrm>
          <a:prstGeom prst="rect">
            <a:avLst/>
          </a:prstGeom>
          <a:noFill/>
        </p:spPr>
        <p:txBody>
          <a:bodyPr wrap="none" rtlCol="0">
            <a:spAutoFit/>
          </a:bodyPr>
          <a:lstStyle/>
          <a:p>
            <a:r>
              <a:rPr lang="en-US" sz="2400" dirty="0"/>
              <a:t>Atmospheric River</a:t>
            </a:r>
          </a:p>
        </p:txBody>
      </p:sp>
      <p:sp>
        <p:nvSpPr>
          <p:cNvPr id="7" name="TextBox 6">
            <a:extLst>
              <a:ext uri="{FF2B5EF4-FFF2-40B4-BE49-F238E27FC236}">
                <a16:creationId xmlns:a16="http://schemas.microsoft.com/office/drawing/2014/main" id="{6095AE97-70A4-4834-6507-5061E8287C50}"/>
              </a:ext>
            </a:extLst>
          </p:cNvPr>
          <p:cNvSpPr txBox="1"/>
          <p:nvPr/>
        </p:nvSpPr>
        <p:spPr>
          <a:xfrm>
            <a:off x="92597" y="751171"/>
            <a:ext cx="2874505" cy="461665"/>
          </a:xfrm>
          <a:prstGeom prst="rect">
            <a:avLst/>
          </a:prstGeom>
          <a:noFill/>
        </p:spPr>
        <p:txBody>
          <a:bodyPr wrap="none" rtlCol="0">
            <a:spAutoFit/>
          </a:bodyPr>
          <a:lstStyle/>
          <a:p>
            <a:r>
              <a:rPr lang="en-US" sz="2400" b="1" dirty="0"/>
              <a:t>18 December 2023</a:t>
            </a:r>
          </a:p>
        </p:txBody>
      </p:sp>
      <p:sp>
        <p:nvSpPr>
          <p:cNvPr id="9" name="TextBox 8">
            <a:extLst>
              <a:ext uri="{FF2B5EF4-FFF2-40B4-BE49-F238E27FC236}">
                <a16:creationId xmlns:a16="http://schemas.microsoft.com/office/drawing/2014/main" id="{3CCBB918-B564-A85B-A6E6-4DD0C5945C5A}"/>
              </a:ext>
            </a:extLst>
          </p:cNvPr>
          <p:cNvSpPr txBox="1"/>
          <p:nvPr/>
        </p:nvSpPr>
        <p:spPr>
          <a:xfrm>
            <a:off x="5052349" y="2913486"/>
            <a:ext cx="2110452" cy="738664"/>
          </a:xfrm>
          <a:prstGeom prst="rect">
            <a:avLst/>
          </a:prstGeom>
          <a:solidFill>
            <a:schemeClr val="bg1"/>
          </a:solidFill>
          <a:ln>
            <a:solidFill>
              <a:schemeClr val="tx1"/>
            </a:solidFill>
          </a:ln>
        </p:spPr>
        <p:txBody>
          <a:bodyPr wrap="square" rtlCol="0">
            <a:spAutoFit/>
          </a:bodyPr>
          <a:lstStyle/>
          <a:p>
            <a:pPr algn="ctr"/>
            <a:r>
              <a:rPr lang="en-US" b="1" dirty="0"/>
              <a:t>They are not exclusively West Coast phenomena</a:t>
            </a:r>
          </a:p>
        </p:txBody>
      </p:sp>
    </p:spTree>
    <p:extLst>
      <p:ext uri="{BB962C8B-B14F-4D97-AF65-F5344CB8AC3E}">
        <p14:creationId xmlns:p14="http://schemas.microsoft.com/office/powerpoint/2010/main" val="1562912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2" name="Title 1">
            <a:extLst>
              <a:ext uri="{FF2B5EF4-FFF2-40B4-BE49-F238E27FC236}">
                <a16:creationId xmlns:a16="http://schemas.microsoft.com/office/drawing/2014/main" id="{92632B75-0146-106B-AD49-368B98865E5B}"/>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Some of the statistics on U.S. East Coast ARs</a:t>
            </a:r>
          </a:p>
        </p:txBody>
      </p:sp>
      <p:pic>
        <p:nvPicPr>
          <p:cNvPr id="6" name="Picture 5">
            <a:extLst>
              <a:ext uri="{FF2B5EF4-FFF2-40B4-BE49-F238E27FC236}">
                <a16:creationId xmlns:a16="http://schemas.microsoft.com/office/drawing/2014/main" id="{F7B31050-A6BB-92BF-66D6-6539D975843E}"/>
              </a:ext>
            </a:extLst>
          </p:cNvPr>
          <p:cNvPicPr>
            <a:picLocks noChangeAspect="1"/>
          </p:cNvPicPr>
          <p:nvPr/>
        </p:nvPicPr>
        <p:blipFill rotWithShape="1">
          <a:blip r:embed="rId3">
            <a:alphaModFix/>
          </a:blip>
          <a:srcRect l="66992" t="33671" r="3213" b="17094"/>
          <a:stretch/>
        </p:blipFill>
        <p:spPr>
          <a:xfrm>
            <a:off x="8278776" y="740781"/>
            <a:ext cx="3770470" cy="5116010"/>
          </a:xfrm>
          <a:prstGeom prst="rect">
            <a:avLst/>
          </a:prstGeom>
          <a:solidFill>
            <a:schemeClr val="bg1"/>
          </a:solidFill>
        </p:spPr>
      </p:pic>
      <p:sp>
        <p:nvSpPr>
          <p:cNvPr id="16" name="TextBox 15">
            <a:extLst>
              <a:ext uri="{FF2B5EF4-FFF2-40B4-BE49-F238E27FC236}">
                <a16:creationId xmlns:a16="http://schemas.microsoft.com/office/drawing/2014/main" id="{C6EF17DF-2537-3754-9766-032ED6835044}"/>
              </a:ext>
            </a:extLst>
          </p:cNvPr>
          <p:cNvSpPr txBox="1"/>
          <p:nvPr/>
        </p:nvSpPr>
        <p:spPr>
          <a:xfrm>
            <a:off x="357895" y="706992"/>
            <a:ext cx="655949" cy="1107996"/>
          </a:xfrm>
          <a:prstGeom prst="rect">
            <a:avLst/>
          </a:prstGeom>
          <a:noFill/>
        </p:spPr>
        <p:txBody>
          <a:bodyPr wrap="none" rtlCol="0">
            <a:spAutoFit/>
          </a:bodyPr>
          <a:lstStyle/>
          <a:p>
            <a:r>
              <a:rPr lang="en-US" sz="6600" b="1" dirty="0">
                <a:ln w="19050">
                  <a:solidFill>
                    <a:sysClr val="windowText" lastClr="000000"/>
                  </a:solidFill>
                </a:ln>
                <a:solidFill>
                  <a:schemeClr val="bg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CD9EC303-A642-62ED-2049-03787068326C}"/>
              </a:ext>
            </a:extLst>
          </p:cNvPr>
          <p:cNvSpPr txBox="1"/>
          <p:nvPr/>
        </p:nvSpPr>
        <p:spPr>
          <a:xfrm>
            <a:off x="1213021" y="923020"/>
            <a:ext cx="7071895" cy="892552"/>
          </a:xfrm>
          <a:prstGeom prst="rect">
            <a:avLst/>
          </a:prstGeom>
          <a:noFill/>
        </p:spPr>
        <p:txBody>
          <a:bodyPr wrap="square" rtlCol="0">
            <a:spAutoFit/>
          </a:bodyPr>
          <a:lstStyle/>
          <a:p>
            <a:r>
              <a:rPr lang="en-US" sz="2000" dirty="0">
                <a:solidFill>
                  <a:srgbClr val="000000"/>
                </a:solidFill>
                <a:latin typeface="Arial" panose="020B0604020202020204" pitchFamily="34" charset="0"/>
                <a:cs typeface="Arial" panose="020B0604020202020204" pitchFamily="34" charset="0"/>
              </a:rPr>
              <a:t>ARs are as frequent or more frequent across Eastern US than Western US </a:t>
            </a:r>
          </a:p>
          <a:p>
            <a:r>
              <a:rPr lang="en-US" sz="1200" dirty="0" err="1">
                <a:solidFill>
                  <a:schemeClr val="bg1">
                    <a:lumMod val="75000"/>
                  </a:schemeClr>
                </a:solidFill>
                <a:latin typeface="Arial" panose="020B0604020202020204" pitchFamily="34" charset="0"/>
                <a:cs typeface="Arial" panose="020B0604020202020204" pitchFamily="34" charset="0"/>
              </a:rPr>
              <a:t>Slinskey</a:t>
            </a:r>
            <a:r>
              <a:rPr lang="en-US" sz="1200" dirty="0">
                <a:solidFill>
                  <a:schemeClr val="bg1">
                    <a:lumMod val="75000"/>
                  </a:schemeClr>
                </a:solidFill>
                <a:latin typeface="Arial" panose="020B0604020202020204" pitchFamily="34" charset="0"/>
                <a:cs typeface="Arial" panose="020B0604020202020204" pitchFamily="34" charset="0"/>
              </a:rPr>
              <a:t> et al. 2020; Kaminski et al. 2023</a:t>
            </a:r>
          </a:p>
        </p:txBody>
      </p:sp>
      <p:pic>
        <p:nvPicPr>
          <p:cNvPr id="20" name="Picture 19">
            <a:extLst>
              <a:ext uri="{FF2B5EF4-FFF2-40B4-BE49-F238E27FC236}">
                <a16:creationId xmlns:a16="http://schemas.microsoft.com/office/drawing/2014/main" id="{379403E2-0F08-41E5-81B9-8180949C18A1}"/>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5127" y="1952463"/>
            <a:ext cx="1101484" cy="827080"/>
          </a:xfrm>
          <a:prstGeom prst="rect">
            <a:avLst/>
          </a:prstGeom>
        </p:spPr>
      </p:pic>
      <p:sp>
        <p:nvSpPr>
          <p:cNvPr id="23" name="TextBox 22">
            <a:extLst>
              <a:ext uri="{FF2B5EF4-FFF2-40B4-BE49-F238E27FC236}">
                <a16:creationId xmlns:a16="http://schemas.microsoft.com/office/drawing/2014/main" id="{A8169D47-A0AA-4A81-24F9-DA0AA03F15A1}"/>
              </a:ext>
            </a:extLst>
          </p:cNvPr>
          <p:cNvSpPr txBox="1"/>
          <p:nvPr/>
        </p:nvSpPr>
        <p:spPr>
          <a:xfrm>
            <a:off x="1213020" y="1976671"/>
            <a:ext cx="7071895" cy="892552"/>
          </a:xfrm>
          <a:prstGeom prst="rect">
            <a:avLst/>
          </a:prstGeom>
          <a:noFill/>
        </p:spPr>
        <p:txBody>
          <a:bodyPr wrap="square" rtlCol="0">
            <a:spAutoFit/>
          </a:bodyPr>
          <a:lstStyle/>
          <a:p>
            <a:r>
              <a:rPr lang="en-US" sz="2000" dirty="0">
                <a:solidFill>
                  <a:srgbClr val="000000"/>
                </a:solidFill>
                <a:latin typeface="Arial" panose="020B0604020202020204" pitchFamily="34" charset="0"/>
                <a:cs typeface="Arial" panose="020B0604020202020204" pitchFamily="34" charset="0"/>
              </a:rPr>
              <a:t>&gt;</a:t>
            </a:r>
            <a:r>
              <a:rPr lang="en-US" sz="2000" dirty="0">
                <a:latin typeface="Arial" panose="020B0604020202020204" pitchFamily="34" charset="0"/>
                <a:cs typeface="Arial" panose="020B0604020202020204" pitchFamily="34" charset="0"/>
              </a:rPr>
              <a:t>25–50</a:t>
            </a:r>
            <a:r>
              <a:rPr lang="en-US" sz="2000" dirty="0">
                <a:solidFill>
                  <a:srgbClr val="000000"/>
                </a:solidFill>
                <a:latin typeface="Arial" panose="020B0604020202020204" pitchFamily="34" charset="0"/>
                <a:cs typeface="Arial" panose="020B0604020202020204" pitchFamily="34" charset="0"/>
              </a:rPr>
              <a:t>% of non-summer precipitation is associated with ARs across Northeast and Southeast US</a:t>
            </a:r>
          </a:p>
          <a:p>
            <a:r>
              <a:rPr lang="en-US" sz="1200" dirty="0" err="1">
                <a:solidFill>
                  <a:schemeClr val="bg1">
                    <a:lumMod val="75000"/>
                  </a:schemeClr>
                </a:solidFill>
                <a:latin typeface="Arial" panose="020B0604020202020204" pitchFamily="34" charset="0"/>
                <a:cs typeface="Arial" panose="020B0604020202020204" pitchFamily="34" charset="0"/>
              </a:rPr>
              <a:t>Slinskey</a:t>
            </a:r>
            <a:r>
              <a:rPr lang="en-US" sz="1200" dirty="0">
                <a:solidFill>
                  <a:schemeClr val="bg1">
                    <a:lumMod val="75000"/>
                  </a:schemeClr>
                </a:solidFill>
                <a:latin typeface="Arial" panose="020B0604020202020204" pitchFamily="34" charset="0"/>
                <a:cs typeface="Arial" panose="020B0604020202020204" pitchFamily="34" charset="0"/>
              </a:rPr>
              <a:t> et al. 2020; Kaminski et al. 2023</a:t>
            </a:r>
          </a:p>
        </p:txBody>
      </p:sp>
      <p:sp>
        <p:nvSpPr>
          <p:cNvPr id="24" name="TextBox 23">
            <a:extLst>
              <a:ext uri="{FF2B5EF4-FFF2-40B4-BE49-F238E27FC236}">
                <a16:creationId xmlns:a16="http://schemas.microsoft.com/office/drawing/2014/main" id="{E605F8F1-9D76-10A9-01B1-05C8357562B9}"/>
              </a:ext>
            </a:extLst>
          </p:cNvPr>
          <p:cNvSpPr txBox="1"/>
          <p:nvPr/>
        </p:nvSpPr>
        <p:spPr>
          <a:xfrm>
            <a:off x="1249792" y="3038485"/>
            <a:ext cx="7028984" cy="892552"/>
          </a:xfrm>
          <a:prstGeom prst="rect">
            <a:avLst/>
          </a:prstGeom>
          <a:noFill/>
        </p:spPr>
        <p:txBody>
          <a:bodyPr wrap="square" rtlCol="0">
            <a:spAutoFit/>
          </a:bodyPr>
          <a:lstStyle/>
          <a:p>
            <a:r>
              <a:rPr lang="en-US" sz="2000" dirty="0">
                <a:solidFill>
                  <a:srgbClr val="000000"/>
                </a:solidFill>
                <a:latin typeface="Arial" panose="020B0604020202020204" pitchFamily="34" charset="0"/>
                <a:cs typeface="Arial" panose="020B0604020202020204" pitchFamily="34" charset="0"/>
              </a:rPr>
              <a:t>&gt;90% of non-summer </a:t>
            </a:r>
            <a:r>
              <a:rPr lang="en-US" sz="2000" i="1" dirty="0">
                <a:solidFill>
                  <a:schemeClr val="bg2"/>
                </a:solidFill>
                <a:latin typeface="Arial" panose="020B0604020202020204" pitchFamily="34" charset="0"/>
                <a:cs typeface="Arial" panose="020B0604020202020204" pitchFamily="34" charset="0"/>
              </a:rPr>
              <a:t>extreme</a:t>
            </a:r>
            <a:r>
              <a:rPr lang="en-US" sz="2000" dirty="0">
                <a:solidFill>
                  <a:srgbClr val="000000"/>
                </a:solidFill>
                <a:latin typeface="Arial" panose="020B0604020202020204" pitchFamily="34" charset="0"/>
                <a:cs typeface="Arial" panose="020B0604020202020204" pitchFamily="34" charset="0"/>
              </a:rPr>
              <a:t> precipitation is associated with ARs across Northeast and Southeast US</a:t>
            </a:r>
          </a:p>
          <a:p>
            <a:r>
              <a:rPr lang="en-US" sz="1200" dirty="0" err="1">
                <a:solidFill>
                  <a:schemeClr val="bg1">
                    <a:lumMod val="75000"/>
                  </a:schemeClr>
                </a:solidFill>
                <a:latin typeface="Arial" panose="020B0604020202020204" pitchFamily="34" charset="0"/>
                <a:cs typeface="Arial" panose="020B0604020202020204" pitchFamily="34" charset="0"/>
              </a:rPr>
              <a:t>Slinskey</a:t>
            </a:r>
            <a:r>
              <a:rPr lang="en-US" sz="1200" dirty="0">
                <a:solidFill>
                  <a:schemeClr val="bg1">
                    <a:lumMod val="75000"/>
                  </a:schemeClr>
                </a:solidFill>
                <a:latin typeface="Arial" panose="020B0604020202020204" pitchFamily="34" charset="0"/>
                <a:cs typeface="Arial" panose="020B0604020202020204" pitchFamily="34" charset="0"/>
              </a:rPr>
              <a:t> et al. 2020; Lamjiri et al. 2020</a:t>
            </a:r>
          </a:p>
        </p:txBody>
      </p:sp>
      <p:pic>
        <p:nvPicPr>
          <p:cNvPr id="25" name="Picture 24">
            <a:extLst>
              <a:ext uri="{FF2B5EF4-FFF2-40B4-BE49-F238E27FC236}">
                <a16:creationId xmlns:a16="http://schemas.microsoft.com/office/drawing/2014/main" id="{654F6FCF-4054-8FBD-74A7-39F7A58A48C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7924" y="3823824"/>
            <a:ext cx="1015891" cy="1015891"/>
          </a:xfrm>
          <a:prstGeom prst="rect">
            <a:avLst/>
          </a:prstGeom>
        </p:spPr>
      </p:pic>
      <p:pic>
        <p:nvPicPr>
          <p:cNvPr id="26" name="Picture 25">
            <a:extLst>
              <a:ext uri="{FF2B5EF4-FFF2-40B4-BE49-F238E27FC236}">
                <a16:creationId xmlns:a16="http://schemas.microsoft.com/office/drawing/2014/main" id="{282BBDC9-D38D-53FB-78E0-6DD02F914801}"/>
              </a:ext>
            </a:extLst>
          </p:cNvPr>
          <p:cNvPicPr>
            <a:picLocks noChangeAspect="1"/>
          </p:cNvPicPr>
          <p:nvPr/>
        </p:nvPicPr>
        <p:blipFill>
          <a:blip r:embed="rId6"/>
          <a:stretch>
            <a:fillRect/>
          </a:stretch>
        </p:blipFill>
        <p:spPr>
          <a:xfrm>
            <a:off x="271812" y="3035584"/>
            <a:ext cx="828114" cy="828114"/>
          </a:xfrm>
          <a:prstGeom prst="rect">
            <a:avLst/>
          </a:prstGeom>
        </p:spPr>
      </p:pic>
      <p:pic>
        <p:nvPicPr>
          <p:cNvPr id="27" name="Picture 26">
            <a:extLst>
              <a:ext uri="{FF2B5EF4-FFF2-40B4-BE49-F238E27FC236}">
                <a16:creationId xmlns:a16="http://schemas.microsoft.com/office/drawing/2014/main" id="{B72FE615-E162-0164-CFEA-EDB9BE1C4F90}"/>
              </a:ext>
            </a:extLst>
          </p:cNvPr>
          <p:cNvPicPr>
            <a:picLocks noChangeAspect="1"/>
          </p:cNvPicPr>
          <p:nvPr/>
        </p:nvPicPr>
        <p:blipFill>
          <a:blip r:embed="rId7"/>
          <a:stretch>
            <a:fillRect/>
          </a:stretch>
        </p:blipFill>
        <p:spPr>
          <a:xfrm>
            <a:off x="114850" y="4685593"/>
            <a:ext cx="1142039" cy="1142039"/>
          </a:xfrm>
          <a:prstGeom prst="rect">
            <a:avLst/>
          </a:prstGeom>
        </p:spPr>
      </p:pic>
      <p:sp>
        <p:nvSpPr>
          <p:cNvPr id="28" name="TextBox 27">
            <a:extLst>
              <a:ext uri="{FF2B5EF4-FFF2-40B4-BE49-F238E27FC236}">
                <a16:creationId xmlns:a16="http://schemas.microsoft.com/office/drawing/2014/main" id="{50ADE6EF-53D3-91AF-645B-480554EEFB62}"/>
              </a:ext>
            </a:extLst>
          </p:cNvPr>
          <p:cNvSpPr txBox="1"/>
          <p:nvPr/>
        </p:nvSpPr>
        <p:spPr>
          <a:xfrm>
            <a:off x="1249792" y="5005346"/>
            <a:ext cx="7071895" cy="584775"/>
          </a:xfrm>
          <a:prstGeom prst="rect">
            <a:avLst/>
          </a:prstGeom>
          <a:noFill/>
        </p:spPr>
        <p:txBody>
          <a:bodyPr wrap="square" rtlCol="0">
            <a:spAutoFit/>
          </a:bodyPr>
          <a:lstStyle/>
          <a:p>
            <a:r>
              <a:rPr lang="en-US" sz="2000" dirty="0">
                <a:solidFill>
                  <a:srgbClr val="000000"/>
                </a:solidFill>
                <a:latin typeface="Arial" panose="020B0604020202020204" pitchFamily="34" charset="0"/>
                <a:cs typeface="Arial" panose="020B0604020202020204" pitchFamily="34" charset="0"/>
              </a:rPr>
              <a:t>95% of ice jam events in Northeast US influenced by ARs</a:t>
            </a:r>
          </a:p>
          <a:p>
            <a:r>
              <a:rPr lang="en-US" sz="1200" dirty="0">
                <a:solidFill>
                  <a:schemeClr val="bg1">
                    <a:lumMod val="75000"/>
                  </a:schemeClr>
                </a:solidFill>
                <a:latin typeface="Arial" panose="020B0604020202020204" pitchFamily="34" charset="0"/>
                <a:cs typeface="Arial" panose="020B0604020202020204" pitchFamily="34" charset="0"/>
              </a:rPr>
              <a:t>Sanders et al. 2020</a:t>
            </a:r>
          </a:p>
        </p:txBody>
      </p:sp>
      <p:sp>
        <p:nvSpPr>
          <p:cNvPr id="29" name="TextBox 28">
            <a:extLst>
              <a:ext uri="{FF2B5EF4-FFF2-40B4-BE49-F238E27FC236}">
                <a16:creationId xmlns:a16="http://schemas.microsoft.com/office/drawing/2014/main" id="{A1FF7DF0-FF05-4E31-98FC-CCABEA7FD519}"/>
              </a:ext>
            </a:extLst>
          </p:cNvPr>
          <p:cNvSpPr txBox="1"/>
          <p:nvPr/>
        </p:nvSpPr>
        <p:spPr>
          <a:xfrm>
            <a:off x="1249792" y="3989323"/>
            <a:ext cx="7028984" cy="892552"/>
          </a:xfrm>
          <a:prstGeom prst="rect">
            <a:avLst/>
          </a:prstGeom>
          <a:noFill/>
        </p:spPr>
        <p:txBody>
          <a:bodyPr wrap="square" rtlCol="0">
            <a:spAutoFit/>
          </a:bodyPr>
          <a:lstStyle/>
          <a:p>
            <a:r>
              <a:rPr lang="en-US" sz="2000" dirty="0">
                <a:solidFill>
                  <a:srgbClr val="000000"/>
                </a:solidFill>
                <a:latin typeface="Arial" panose="020B0604020202020204" pitchFamily="34" charset="0"/>
                <a:cs typeface="Arial" panose="020B0604020202020204" pitchFamily="34" charset="0"/>
              </a:rPr>
              <a:t>&gt;85% of flood/flash flood watches, warnings, and advisories occur on day of or day after an AR over Northeast US</a:t>
            </a:r>
          </a:p>
          <a:p>
            <a:r>
              <a:rPr lang="en-US" sz="1200" dirty="0">
                <a:solidFill>
                  <a:schemeClr val="bg1">
                    <a:lumMod val="75000"/>
                  </a:schemeClr>
                </a:solidFill>
                <a:latin typeface="Arial" panose="020B0604020202020204" pitchFamily="34" charset="0"/>
                <a:cs typeface="Arial" panose="020B0604020202020204" pitchFamily="34" charset="0"/>
              </a:rPr>
              <a:t>Glade et al. 2023</a:t>
            </a:r>
          </a:p>
        </p:txBody>
      </p:sp>
    </p:spTree>
    <p:extLst>
      <p:ext uri="{BB962C8B-B14F-4D97-AF65-F5344CB8AC3E}">
        <p14:creationId xmlns:p14="http://schemas.microsoft.com/office/powerpoint/2010/main" val="74140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DBA628C-9635-E4BB-4685-E40DFC997FD9}"/>
              </a:ext>
            </a:extLst>
          </p:cNvPr>
          <p:cNvGrpSpPr>
            <a:grpSpLocks noChangeAspect="1"/>
          </p:cNvGrpSpPr>
          <p:nvPr/>
        </p:nvGrpSpPr>
        <p:grpSpPr>
          <a:xfrm>
            <a:off x="426720" y="666083"/>
            <a:ext cx="11338560" cy="5233466"/>
            <a:chOff x="1316629" y="1326334"/>
            <a:chExt cx="8979120" cy="4144432"/>
          </a:xfrm>
        </p:grpSpPr>
        <p:sp>
          <p:nvSpPr>
            <p:cNvPr id="4" name="TextBox 3">
              <a:extLst>
                <a:ext uri="{FF2B5EF4-FFF2-40B4-BE49-F238E27FC236}">
                  <a16:creationId xmlns:a16="http://schemas.microsoft.com/office/drawing/2014/main" id="{55FF53F0-7CB6-0540-54DD-4E4C04312B4E}"/>
                </a:ext>
              </a:extLst>
            </p:cNvPr>
            <p:cNvSpPr txBox="1"/>
            <p:nvPr/>
          </p:nvSpPr>
          <p:spPr>
            <a:xfrm>
              <a:off x="7324314" y="1326334"/>
              <a:ext cx="264046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 0000 UTC 10 January 2024</a:t>
              </a:r>
            </a:p>
          </p:txBody>
        </p:sp>
        <p:pic>
          <p:nvPicPr>
            <p:cNvPr id="5" name="Picture 4" descr="A map of weather forecast&#10;&#10;Description automatically generated">
              <a:extLst>
                <a:ext uri="{FF2B5EF4-FFF2-40B4-BE49-F238E27FC236}">
                  <a16:creationId xmlns:a16="http://schemas.microsoft.com/office/drawing/2014/main" id="{D16439B8-5300-6FFD-BFF1-264FDC80D324}"/>
                </a:ext>
              </a:extLst>
            </p:cNvPr>
            <p:cNvPicPr>
              <a:picLocks noChangeAspect="1"/>
            </p:cNvPicPr>
            <p:nvPr/>
          </p:nvPicPr>
          <p:blipFill rotWithShape="1">
            <a:blip r:embed="rId2"/>
            <a:srcRect l="47693" t="22076" r="9067" b="14195"/>
            <a:stretch/>
          </p:blipFill>
          <p:spPr>
            <a:xfrm>
              <a:off x="7428785" y="1584015"/>
              <a:ext cx="2866964" cy="3318367"/>
            </a:xfrm>
            <a:prstGeom prst="rect">
              <a:avLst/>
            </a:prstGeom>
            <a:ln>
              <a:solidFill>
                <a:schemeClr val="tx1"/>
              </a:solidFill>
            </a:ln>
          </p:spPr>
        </p:pic>
        <p:pic>
          <p:nvPicPr>
            <p:cNvPr id="6" name="Picture 5">
              <a:extLst>
                <a:ext uri="{FF2B5EF4-FFF2-40B4-BE49-F238E27FC236}">
                  <a16:creationId xmlns:a16="http://schemas.microsoft.com/office/drawing/2014/main" id="{D97D81DA-4697-1702-B2A9-63070F9CC657}"/>
                </a:ext>
              </a:extLst>
            </p:cNvPr>
            <p:cNvPicPr>
              <a:picLocks noChangeAspect="1"/>
            </p:cNvPicPr>
            <p:nvPr/>
          </p:nvPicPr>
          <p:blipFill rotWithShape="1">
            <a:blip r:embed="rId3"/>
            <a:srcRect l="47908" t="21106" r="8822" b="14194"/>
            <a:stretch/>
          </p:blipFill>
          <p:spPr>
            <a:xfrm>
              <a:off x="4420345" y="1584015"/>
              <a:ext cx="2829659" cy="3319272"/>
            </a:xfrm>
            <a:prstGeom prst="rect">
              <a:avLst/>
            </a:prstGeom>
            <a:ln>
              <a:solidFill>
                <a:schemeClr val="tx1"/>
              </a:solidFill>
            </a:ln>
          </p:spPr>
        </p:pic>
        <p:sp>
          <p:nvSpPr>
            <p:cNvPr id="7" name="TextBox 6">
              <a:extLst>
                <a:ext uri="{FF2B5EF4-FFF2-40B4-BE49-F238E27FC236}">
                  <a16:creationId xmlns:a16="http://schemas.microsoft.com/office/drawing/2014/main" id="{96715E81-65FD-2FA4-96B3-8CD922AFF34B}"/>
                </a:ext>
              </a:extLst>
            </p:cNvPr>
            <p:cNvSpPr txBox="1"/>
            <p:nvPr/>
          </p:nvSpPr>
          <p:spPr>
            <a:xfrm>
              <a:off x="4338512" y="1326334"/>
              <a:ext cx="283924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(b) 1200 UTC 18 December 2023</a:t>
              </a:r>
            </a:p>
          </p:txBody>
        </p:sp>
        <p:pic>
          <p:nvPicPr>
            <p:cNvPr id="8" name="Picture 7">
              <a:extLst>
                <a:ext uri="{FF2B5EF4-FFF2-40B4-BE49-F238E27FC236}">
                  <a16:creationId xmlns:a16="http://schemas.microsoft.com/office/drawing/2014/main" id="{3CBF91B5-6A11-ED49-010A-A6CD9E807C63}"/>
                </a:ext>
              </a:extLst>
            </p:cNvPr>
            <p:cNvPicPr>
              <a:picLocks noChangeAspect="1"/>
            </p:cNvPicPr>
            <p:nvPr/>
          </p:nvPicPr>
          <p:blipFill rotWithShape="1">
            <a:blip r:embed="rId4"/>
            <a:srcRect l="-532" t="93346" r="-290" b="-880"/>
            <a:stretch/>
          </p:blipFill>
          <p:spPr>
            <a:xfrm>
              <a:off x="2855708" y="5129840"/>
              <a:ext cx="5815421" cy="340926"/>
            </a:xfrm>
            <a:prstGeom prst="rect">
              <a:avLst/>
            </a:prstGeom>
            <a:ln>
              <a:noFill/>
            </a:ln>
          </p:spPr>
        </p:pic>
        <p:sp>
          <p:nvSpPr>
            <p:cNvPr id="9" name="TextBox 8">
              <a:extLst>
                <a:ext uri="{FF2B5EF4-FFF2-40B4-BE49-F238E27FC236}">
                  <a16:creationId xmlns:a16="http://schemas.microsoft.com/office/drawing/2014/main" id="{C832F8EB-9E26-8D1D-5CB1-5FAC9BDE67DD}"/>
                </a:ext>
              </a:extLst>
            </p:cNvPr>
            <p:cNvSpPr txBox="1"/>
            <p:nvPr/>
          </p:nvSpPr>
          <p:spPr>
            <a:xfrm>
              <a:off x="1358921" y="4873602"/>
              <a:ext cx="8936828" cy="219358"/>
            </a:xfrm>
            <a:prstGeom prst="rect">
              <a:avLst/>
            </a:prstGeom>
            <a:noFill/>
          </p:spPr>
          <p:txBody>
            <a:bodyPr wrap="square" rtlCol="0">
              <a:spAutoFit/>
            </a:bodyPr>
            <a:lstStyle/>
            <a:p>
              <a:pPr algn="ctr"/>
              <a:r>
                <a:rPr lang="en-US" sz="1200" dirty="0">
                  <a:solidFill>
                    <a:schemeClr val="bg1">
                      <a:lumMod val="50000"/>
                    </a:schemeClr>
                  </a:solidFill>
                  <a:latin typeface="Arial" panose="020B0604020202020204" pitchFamily="34" charset="0"/>
                  <a:cs typeface="Arial" panose="020B0604020202020204" pitchFamily="34" charset="0"/>
                </a:rPr>
                <a:t>Select GFS Model Analyses of 700-hPa Geo. Height, </a:t>
              </a:r>
              <a:r>
                <a:rPr lang="en-US" sz="1200" b="1" dirty="0">
                  <a:solidFill>
                    <a:schemeClr val="tx1"/>
                  </a:solidFill>
                  <a:latin typeface="Arial" panose="020B0604020202020204" pitchFamily="34" charset="0"/>
                  <a:cs typeface="Arial" panose="020B0604020202020204" pitchFamily="34" charset="0"/>
                </a:rPr>
                <a:t>IVT magnitude</a:t>
              </a:r>
              <a:r>
                <a:rPr lang="en-US" sz="1200" dirty="0">
                  <a:solidFill>
                    <a:schemeClr val="bg1">
                      <a:lumMod val="50000"/>
                    </a:schemeClr>
                  </a:solidFill>
                  <a:latin typeface="Arial" panose="020B0604020202020204" pitchFamily="34" charset="0"/>
                  <a:cs typeface="Arial" panose="020B0604020202020204" pitchFamily="34" charset="0"/>
                </a:rPr>
                <a:t>, and IVT Direction (adapted adapted from imagery provided by Dr. Alicia Bentley).</a:t>
              </a:r>
            </a:p>
          </p:txBody>
        </p:sp>
        <p:pic>
          <p:nvPicPr>
            <p:cNvPr id="10" name="Picture 9" descr="A map of the united states&#10;&#10;Description automatically generated">
              <a:extLst>
                <a:ext uri="{FF2B5EF4-FFF2-40B4-BE49-F238E27FC236}">
                  <a16:creationId xmlns:a16="http://schemas.microsoft.com/office/drawing/2014/main" id="{0AE602CF-A44D-83A9-022D-7F3F813998CB}"/>
                </a:ext>
              </a:extLst>
            </p:cNvPr>
            <p:cNvPicPr>
              <a:picLocks noChangeAspect="1"/>
            </p:cNvPicPr>
            <p:nvPr/>
          </p:nvPicPr>
          <p:blipFill rotWithShape="1">
            <a:blip r:embed="rId5"/>
            <a:srcRect l="47921" t="22167" r="8779" b="14146"/>
            <a:stretch/>
          </p:blipFill>
          <p:spPr>
            <a:xfrm>
              <a:off x="1368015" y="1584015"/>
              <a:ext cx="2873548" cy="3319272"/>
            </a:xfrm>
            <a:prstGeom prst="rect">
              <a:avLst/>
            </a:prstGeom>
            <a:ln>
              <a:solidFill>
                <a:schemeClr val="tx1"/>
              </a:solidFill>
            </a:ln>
          </p:spPr>
        </p:pic>
        <p:sp>
          <p:nvSpPr>
            <p:cNvPr id="11" name="TextBox 10">
              <a:extLst>
                <a:ext uri="{FF2B5EF4-FFF2-40B4-BE49-F238E27FC236}">
                  <a16:creationId xmlns:a16="http://schemas.microsoft.com/office/drawing/2014/main" id="{50DE168F-EE82-35A0-EB70-12DD1D0E3B1B}"/>
                </a:ext>
              </a:extLst>
            </p:cNvPr>
            <p:cNvSpPr txBox="1"/>
            <p:nvPr/>
          </p:nvSpPr>
          <p:spPr>
            <a:xfrm>
              <a:off x="1316629" y="1326334"/>
              <a:ext cx="282590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 0600 UTC 11 December 2023</a:t>
              </a:r>
            </a:p>
          </p:txBody>
        </p:sp>
      </p:grpSp>
      <p:sp>
        <p:nvSpPr>
          <p:cNvPr id="13" name="Title 1">
            <a:extLst>
              <a:ext uri="{FF2B5EF4-FFF2-40B4-BE49-F238E27FC236}">
                <a16:creationId xmlns:a16="http://schemas.microsoft.com/office/drawing/2014/main" id="{06440FAC-1582-5711-E1AA-D274E27F3090}"/>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Three strong ARs during Winter 2023 – 2024</a:t>
            </a:r>
          </a:p>
        </p:txBody>
      </p:sp>
      <p:sp>
        <p:nvSpPr>
          <p:cNvPr id="2" name="TextBox 1">
            <a:extLst>
              <a:ext uri="{FF2B5EF4-FFF2-40B4-BE49-F238E27FC236}">
                <a16:creationId xmlns:a16="http://schemas.microsoft.com/office/drawing/2014/main" id="{477F2A79-3A94-A3D3-4D34-18B98571EF4B}"/>
              </a:ext>
            </a:extLst>
          </p:cNvPr>
          <p:cNvSpPr txBox="1"/>
          <p:nvPr/>
        </p:nvSpPr>
        <p:spPr>
          <a:xfrm>
            <a:off x="495300" y="990021"/>
            <a:ext cx="2005677" cy="769441"/>
          </a:xfrm>
          <a:prstGeom prst="rect">
            <a:avLst/>
          </a:prstGeom>
          <a:noFill/>
        </p:spPr>
        <p:txBody>
          <a:bodyPr wrap="none" rtlCol="0">
            <a:spAutoFit/>
          </a:bodyPr>
          <a:lstStyle/>
          <a:p>
            <a:r>
              <a:rPr lang="en-US" sz="4400" b="1" dirty="0">
                <a:ln w="19050">
                  <a:solidFill>
                    <a:schemeClr val="bg1"/>
                  </a:solidFill>
                </a:ln>
                <a:solidFill>
                  <a:sysClr val="windowText" lastClr="000000"/>
                </a:solidFill>
              </a:rPr>
              <a:t>11 Dec</a:t>
            </a:r>
          </a:p>
        </p:txBody>
      </p:sp>
      <p:sp>
        <p:nvSpPr>
          <p:cNvPr id="3" name="TextBox 2">
            <a:extLst>
              <a:ext uri="{FF2B5EF4-FFF2-40B4-BE49-F238E27FC236}">
                <a16:creationId xmlns:a16="http://schemas.microsoft.com/office/drawing/2014/main" id="{7B54ED1A-6AD0-96DC-40BE-85DCC0EF0619}"/>
              </a:ext>
            </a:extLst>
          </p:cNvPr>
          <p:cNvSpPr txBox="1"/>
          <p:nvPr/>
        </p:nvSpPr>
        <p:spPr>
          <a:xfrm>
            <a:off x="4356286" y="990021"/>
            <a:ext cx="2005677" cy="769441"/>
          </a:xfrm>
          <a:prstGeom prst="rect">
            <a:avLst/>
          </a:prstGeom>
          <a:noFill/>
        </p:spPr>
        <p:txBody>
          <a:bodyPr wrap="none" rtlCol="0">
            <a:spAutoFit/>
          </a:bodyPr>
          <a:lstStyle/>
          <a:p>
            <a:r>
              <a:rPr lang="en-US" sz="4400" b="1" dirty="0">
                <a:ln w="19050">
                  <a:solidFill>
                    <a:schemeClr val="bg1"/>
                  </a:solidFill>
                </a:ln>
                <a:solidFill>
                  <a:sysClr val="windowText" lastClr="000000"/>
                </a:solidFill>
              </a:rPr>
              <a:t>18 Dec</a:t>
            </a:r>
          </a:p>
        </p:txBody>
      </p:sp>
      <p:sp>
        <p:nvSpPr>
          <p:cNvPr id="14" name="TextBox 13">
            <a:extLst>
              <a:ext uri="{FF2B5EF4-FFF2-40B4-BE49-F238E27FC236}">
                <a16:creationId xmlns:a16="http://schemas.microsoft.com/office/drawing/2014/main" id="{2E34CD07-6216-609A-C3A7-A178D39A6948}"/>
              </a:ext>
            </a:extLst>
          </p:cNvPr>
          <p:cNvSpPr txBox="1"/>
          <p:nvPr/>
        </p:nvSpPr>
        <p:spPr>
          <a:xfrm>
            <a:off x="8144965" y="990021"/>
            <a:ext cx="1943161" cy="769441"/>
          </a:xfrm>
          <a:prstGeom prst="rect">
            <a:avLst/>
          </a:prstGeom>
          <a:noFill/>
        </p:spPr>
        <p:txBody>
          <a:bodyPr wrap="none" rtlCol="0">
            <a:spAutoFit/>
          </a:bodyPr>
          <a:lstStyle/>
          <a:p>
            <a:r>
              <a:rPr lang="en-US" sz="4400" b="1" dirty="0">
                <a:ln w="19050">
                  <a:solidFill>
                    <a:schemeClr val="bg1"/>
                  </a:solidFill>
                </a:ln>
                <a:solidFill>
                  <a:sysClr val="windowText" lastClr="000000"/>
                </a:solidFill>
              </a:rPr>
              <a:t>10 Jan</a:t>
            </a:r>
          </a:p>
        </p:txBody>
      </p:sp>
    </p:spTree>
    <p:extLst>
      <p:ext uri="{BB962C8B-B14F-4D97-AF65-F5344CB8AC3E}">
        <p14:creationId xmlns:p14="http://schemas.microsoft.com/office/powerpoint/2010/main" val="1876231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2" name="Title 1">
            <a:extLst>
              <a:ext uri="{FF2B5EF4-FFF2-40B4-BE49-F238E27FC236}">
                <a16:creationId xmlns:a16="http://schemas.microsoft.com/office/drawing/2014/main" id="{92632B75-0146-106B-AD49-368B98865E5B}"/>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IVT Magnitude Time Series and AR Scale (Dec 2023 – Jan 2024)</a:t>
            </a:r>
          </a:p>
        </p:txBody>
      </p:sp>
      <p:pic>
        <p:nvPicPr>
          <p:cNvPr id="10" name="Picture 9" descr="A graph showing a number of data&#10;&#10;Description automatically generated with medium confidence">
            <a:extLst>
              <a:ext uri="{FF2B5EF4-FFF2-40B4-BE49-F238E27FC236}">
                <a16:creationId xmlns:a16="http://schemas.microsoft.com/office/drawing/2014/main" id="{ABD8FADF-9F55-0180-8DA0-7B39349B4C85}"/>
              </a:ext>
            </a:extLst>
          </p:cNvPr>
          <p:cNvPicPr>
            <a:picLocks noChangeAspect="1"/>
          </p:cNvPicPr>
          <p:nvPr/>
        </p:nvPicPr>
        <p:blipFill>
          <a:blip r:embed="rId3"/>
          <a:stretch>
            <a:fillRect/>
          </a:stretch>
        </p:blipFill>
        <p:spPr>
          <a:xfrm>
            <a:off x="133004" y="819510"/>
            <a:ext cx="5627716" cy="2395914"/>
          </a:xfrm>
          <a:prstGeom prst="rect">
            <a:avLst/>
          </a:prstGeom>
        </p:spPr>
      </p:pic>
      <p:pic>
        <p:nvPicPr>
          <p:cNvPr id="12" name="Picture 11" descr="A graph showing a number of numbers&#10;&#10;Description automatically generated with medium confidence">
            <a:extLst>
              <a:ext uri="{FF2B5EF4-FFF2-40B4-BE49-F238E27FC236}">
                <a16:creationId xmlns:a16="http://schemas.microsoft.com/office/drawing/2014/main" id="{5B5DE7B7-E8BB-69A6-6E82-061EA963A4EE}"/>
              </a:ext>
            </a:extLst>
          </p:cNvPr>
          <p:cNvPicPr>
            <a:picLocks noChangeAspect="1"/>
          </p:cNvPicPr>
          <p:nvPr/>
        </p:nvPicPr>
        <p:blipFill>
          <a:blip r:embed="rId4"/>
          <a:stretch>
            <a:fillRect/>
          </a:stretch>
        </p:blipFill>
        <p:spPr>
          <a:xfrm>
            <a:off x="133004" y="3429000"/>
            <a:ext cx="5627716" cy="2425971"/>
          </a:xfrm>
          <a:prstGeom prst="rect">
            <a:avLst/>
          </a:prstGeom>
        </p:spPr>
      </p:pic>
      <p:sp>
        <p:nvSpPr>
          <p:cNvPr id="15" name="TextBox 14">
            <a:extLst>
              <a:ext uri="{FF2B5EF4-FFF2-40B4-BE49-F238E27FC236}">
                <a16:creationId xmlns:a16="http://schemas.microsoft.com/office/drawing/2014/main" id="{B0E84519-989A-B90C-DDCB-309B1389D691}"/>
              </a:ext>
            </a:extLst>
          </p:cNvPr>
          <p:cNvSpPr txBox="1"/>
          <p:nvPr/>
        </p:nvSpPr>
        <p:spPr>
          <a:xfrm>
            <a:off x="399011" y="688705"/>
            <a:ext cx="5218095" cy="276999"/>
          </a:xfrm>
          <a:prstGeom prst="rect">
            <a:avLst/>
          </a:prstGeom>
          <a:noFill/>
        </p:spPr>
        <p:txBody>
          <a:bodyPr wrap="none" rtlCol="0">
            <a:spAutoFit/>
          </a:bodyPr>
          <a:lstStyle/>
          <a:p>
            <a:r>
              <a:rPr lang="en-US" sz="1200" dirty="0"/>
              <a:t>a. IVT at ERA5 grid point within Saco River basin (New Hampshire/Maine)</a:t>
            </a:r>
          </a:p>
        </p:txBody>
      </p:sp>
      <p:sp>
        <p:nvSpPr>
          <p:cNvPr id="17" name="TextBox 16">
            <a:extLst>
              <a:ext uri="{FF2B5EF4-FFF2-40B4-BE49-F238E27FC236}">
                <a16:creationId xmlns:a16="http://schemas.microsoft.com/office/drawing/2014/main" id="{C067A745-05F3-AE6D-15E3-ED55A6751BA3}"/>
              </a:ext>
            </a:extLst>
          </p:cNvPr>
          <p:cNvSpPr txBox="1"/>
          <p:nvPr/>
        </p:nvSpPr>
        <p:spPr>
          <a:xfrm>
            <a:off x="399011" y="3346229"/>
            <a:ext cx="4810932" cy="276999"/>
          </a:xfrm>
          <a:prstGeom prst="rect">
            <a:avLst/>
          </a:prstGeom>
          <a:noFill/>
        </p:spPr>
        <p:txBody>
          <a:bodyPr wrap="none" rtlCol="0">
            <a:spAutoFit/>
          </a:bodyPr>
          <a:lstStyle/>
          <a:p>
            <a:r>
              <a:rPr lang="en-US" sz="1200" dirty="0"/>
              <a:t>b. IVT at ERA5 grid point within Shetucket River basin (Connecticut)</a:t>
            </a:r>
          </a:p>
        </p:txBody>
      </p:sp>
      <p:pic>
        <p:nvPicPr>
          <p:cNvPr id="21" name="Picture 20" descr="A map of the united states&#10;&#10;Description automatically generated">
            <a:extLst>
              <a:ext uri="{FF2B5EF4-FFF2-40B4-BE49-F238E27FC236}">
                <a16:creationId xmlns:a16="http://schemas.microsoft.com/office/drawing/2014/main" id="{640870CD-91E1-0CFA-2423-AE3DF6E466A9}"/>
              </a:ext>
            </a:extLst>
          </p:cNvPr>
          <p:cNvPicPr>
            <a:picLocks noChangeAspect="1"/>
          </p:cNvPicPr>
          <p:nvPr/>
        </p:nvPicPr>
        <p:blipFill rotWithShape="1">
          <a:blip r:embed="rId5"/>
          <a:srcRect l="13322"/>
          <a:stretch/>
        </p:blipFill>
        <p:spPr>
          <a:xfrm>
            <a:off x="5818910" y="942002"/>
            <a:ext cx="6251172" cy="4701802"/>
          </a:xfrm>
          <a:prstGeom prst="rect">
            <a:avLst/>
          </a:prstGeom>
          <a:ln>
            <a:solidFill>
              <a:schemeClr val="tx1"/>
            </a:solidFill>
          </a:ln>
        </p:spPr>
      </p:pic>
      <p:sp>
        <p:nvSpPr>
          <p:cNvPr id="23" name="5-Point Star 22">
            <a:extLst>
              <a:ext uri="{FF2B5EF4-FFF2-40B4-BE49-F238E27FC236}">
                <a16:creationId xmlns:a16="http://schemas.microsoft.com/office/drawing/2014/main" id="{72AAA9E6-0E1B-F213-D126-E4090A5D8693}"/>
              </a:ext>
            </a:extLst>
          </p:cNvPr>
          <p:cNvSpPr/>
          <p:nvPr/>
        </p:nvSpPr>
        <p:spPr>
          <a:xfrm>
            <a:off x="8404168" y="3291840"/>
            <a:ext cx="274320" cy="274320"/>
          </a:xfrm>
          <a:prstGeom prst="star5">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a:extLst>
              <a:ext uri="{FF2B5EF4-FFF2-40B4-BE49-F238E27FC236}">
                <a16:creationId xmlns:a16="http://schemas.microsoft.com/office/drawing/2014/main" id="{4C4F3104-E4ED-FA15-0BD0-D99D94F1215B}"/>
              </a:ext>
            </a:extLst>
          </p:cNvPr>
          <p:cNvSpPr/>
          <p:nvPr/>
        </p:nvSpPr>
        <p:spPr>
          <a:xfrm>
            <a:off x="7667106" y="4529764"/>
            <a:ext cx="274320" cy="274320"/>
          </a:xfrm>
          <a:prstGeom prst="star5">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07DA1DF-FE60-2108-6E41-F0C722B4D3B9}"/>
              </a:ext>
            </a:extLst>
          </p:cNvPr>
          <p:cNvSpPr txBox="1"/>
          <p:nvPr/>
        </p:nvSpPr>
        <p:spPr>
          <a:xfrm>
            <a:off x="9027621" y="2302625"/>
            <a:ext cx="569387" cy="400110"/>
          </a:xfrm>
          <a:prstGeom prst="rect">
            <a:avLst/>
          </a:prstGeom>
          <a:noFill/>
        </p:spPr>
        <p:txBody>
          <a:bodyPr wrap="none" rtlCol="0">
            <a:spAutoFit/>
          </a:bodyPr>
          <a:lstStyle/>
          <a:p>
            <a:r>
              <a:rPr lang="en-US" sz="2000" b="1" dirty="0">
                <a:ln w="12700">
                  <a:solidFill>
                    <a:schemeClr val="bg1"/>
                  </a:solidFill>
                </a:ln>
              </a:rPr>
              <a:t>ME</a:t>
            </a:r>
          </a:p>
        </p:txBody>
      </p:sp>
      <p:sp>
        <p:nvSpPr>
          <p:cNvPr id="26" name="TextBox 25">
            <a:extLst>
              <a:ext uri="{FF2B5EF4-FFF2-40B4-BE49-F238E27FC236}">
                <a16:creationId xmlns:a16="http://schemas.microsoft.com/office/drawing/2014/main" id="{4AE13A10-B4B9-B880-2B88-6C23E062909C}"/>
              </a:ext>
            </a:extLst>
          </p:cNvPr>
          <p:cNvSpPr txBox="1"/>
          <p:nvPr/>
        </p:nvSpPr>
        <p:spPr>
          <a:xfrm>
            <a:off x="7941426" y="3585910"/>
            <a:ext cx="556563" cy="400110"/>
          </a:xfrm>
          <a:prstGeom prst="rect">
            <a:avLst/>
          </a:prstGeom>
          <a:noFill/>
        </p:spPr>
        <p:txBody>
          <a:bodyPr wrap="none" rtlCol="0">
            <a:spAutoFit/>
          </a:bodyPr>
          <a:lstStyle/>
          <a:p>
            <a:r>
              <a:rPr lang="en-US" sz="2000" b="1" dirty="0">
                <a:ln w="12700">
                  <a:solidFill>
                    <a:schemeClr val="bg1"/>
                  </a:solidFill>
                </a:ln>
              </a:rPr>
              <a:t>NH</a:t>
            </a:r>
          </a:p>
        </p:txBody>
      </p:sp>
      <p:sp>
        <p:nvSpPr>
          <p:cNvPr id="27" name="TextBox 26">
            <a:extLst>
              <a:ext uri="{FF2B5EF4-FFF2-40B4-BE49-F238E27FC236}">
                <a16:creationId xmlns:a16="http://schemas.microsoft.com/office/drawing/2014/main" id="{D95CE5CE-83E8-4417-9C14-BBD6ACA03F6B}"/>
              </a:ext>
            </a:extLst>
          </p:cNvPr>
          <p:cNvSpPr txBox="1"/>
          <p:nvPr/>
        </p:nvSpPr>
        <p:spPr>
          <a:xfrm>
            <a:off x="7172304" y="3091785"/>
            <a:ext cx="513282" cy="400110"/>
          </a:xfrm>
          <a:prstGeom prst="rect">
            <a:avLst/>
          </a:prstGeom>
          <a:noFill/>
        </p:spPr>
        <p:txBody>
          <a:bodyPr wrap="none" rtlCol="0">
            <a:spAutoFit/>
          </a:bodyPr>
          <a:lstStyle/>
          <a:p>
            <a:r>
              <a:rPr lang="en-US" sz="2000" b="1" dirty="0">
                <a:ln w="12700">
                  <a:solidFill>
                    <a:schemeClr val="bg1"/>
                  </a:solidFill>
                </a:ln>
              </a:rPr>
              <a:t>VT</a:t>
            </a:r>
          </a:p>
        </p:txBody>
      </p:sp>
      <p:sp>
        <p:nvSpPr>
          <p:cNvPr id="28" name="TextBox 27">
            <a:extLst>
              <a:ext uri="{FF2B5EF4-FFF2-40B4-BE49-F238E27FC236}">
                <a16:creationId xmlns:a16="http://schemas.microsoft.com/office/drawing/2014/main" id="{4FD5F272-DC29-CE3A-BC04-C7BC232D5636}"/>
              </a:ext>
            </a:extLst>
          </p:cNvPr>
          <p:cNvSpPr txBox="1"/>
          <p:nvPr/>
        </p:nvSpPr>
        <p:spPr>
          <a:xfrm>
            <a:off x="6096000" y="3986020"/>
            <a:ext cx="542136" cy="400110"/>
          </a:xfrm>
          <a:prstGeom prst="rect">
            <a:avLst/>
          </a:prstGeom>
          <a:noFill/>
        </p:spPr>
        <p:txBody>
          <a:bodyPr wrap="none" rtlCol="0">
            <a:spAutoFit/>
          </a:bodyPr>
          <a:lstStyle/>
          <a:p>
            <a:r>
              <a:rPr lang="en-US" sz="2000" b="1" dirty="0">
                <a:ln w="12700">
                  <a:solidFill>
                    <a:schemeClr val="bg1"/>
                  </a:solidFill>
                </a:ln>
              </a:rPr>
              <a:t>NY</a:t>
            </a:r>
          </a:p>
        </p:txBody>
      </p:sp>
      <p:sp>
        <p:nvSpPr>
          <p:cNvPr id="29" name="TextBox 28">
            <a:extLst>
              <a:ext uri="{FF2B5EF4-FFF2-40B4-BE49-F238E27FC236}">
                <a16:creationId xmlns:a16="http://schemas.microsoft.com/office/drawing/2014/main" id="{6A079356-8475-3461-F1F0-45CBA3924E60}"/>
              </a:ext>
            </a:extLst>
          </p:cNvPr>
          <p:cNvSpPr txBox="1"/>
          <p:nvPr/>
        </p:nvSpPr>
        <p:spPr>
          <a:xfrm>
            <a:off x="7038109" y="4529764"/>
            <a:ext cx="527709" cy="400110"/>
          </a:xfrm>
          <a:prstGeom prst="rect">
            <a:avLst/>
          </a:prstGeom>
          <a:noFill/>
        </p:spPr>
        <p:txBody>
          <a:bodyPr wrap="none" rtlCol="0">
            <a:spAutoFit/>
          </a:bodyPr>
          <a:lstStyle/>
          <a:p>
            <a:r>
              <a:rPr lang="en-US" sz="2000" b="1" dirty="0">
                <a:ln w="12700">
                  <a:solidFill>
                    <a:schemeClr val="bg1"/>
                  </a:solidFill>
                </a:ln>
              </a:rPr>
              <a:t>CT</a:t>
            </a:r>
          </a:p>
        </p:txBody>
      </p:sp>
      <p:sp>
        <p:nvSpPr>
          <p:cNvPr id="30" name="TextBox 29">
            <a:extLst>
              <a:ext uri="{FF2B5EF4-FFF2-40B4-BE49-F238E27FC236}">
                <a16:creationId xmlns:a16="http://schemas.microsoft.com/office/drawing/2014/main" id="{754C54D5-88D7-9519-F7EE-21B6397F130F}"/>
              </a:ext>
            </a:extLst>
          </p:cNvPr>
          <p:cNvSpPr txBox="1"/>
          <p:nvPr/>
        </p:nvSpPr>
        <p:spPr>
          <a:xfrm>
            <a:off x="7804266" y="4057837"/>
            <a:ext cx="583814" cy="400110"/>
          </a:xfrm>
          <a:prstGeom prst="rect">
            <a:avLst/>
          </a:prstGeom>
          <a:noFill/>
        </p:spPr>
        <p:txBody>
          <a:bodyPr wrap="none" rtlCol="0">
            <a:spAutoFit/>
          </a:bodyPr>
          <a:lstStyle/>
          <a:p>
            <a:r>
              <a:rPr lang="en-US" sz="2000" b="1" dirty="0">
                <a:ln w="12700">
                  <a:solidFill>
                    <a:schemeClr val="bg1"/>
                  </a:solidFill>
                </a:ln>
              </a:rPr>
              <a:t>MA</a:t>
            </a:r>
          </a:p>
        </p:txBody>
      </p:sp>
      <p:sp>
        <p:nvSpPr>
          <p:cNvPr id="31" name="TextBox 30">
            <a:extLst>
              <a:ext uri="{FF2B5EF4-FFF2-40B4-BE49-F238E27FC236}">
                <a16:creationId xmlns:a16="http://schemas.microsoft.com/office/drawing/2014/main" id="{E1B6498D-C082-6CF5-D601-7727A3D7AAD4}"/>
              </a:ext>
            </a:extLst>
          </p:cNvPr>
          <p:cNvSpPr txBox="1"/>
          <p:nvPr/>
        </p:nvSpPr>
        <p:spPr>
          <a:xfrm>
            <a:off x="7914175" y="4627943"/>
            <a:ext cx="441146" cy="400110"/>
          </a:xfrm>
          <a:prstGeom prst="rect">
            <a:avLst/>
          </a:prstGeom>
          <a:noFill/>
        </p:spPr>
        <p:txBody>
          <a:bodyPr wrap="none" rtlCol="0">
            <a:spAutoFit/>
          </a:bodyPr>
          <a:lstStyle/>
          <a:p>
            <a:r>
              <a:rPr lang="en-US" sz="2000" b="1" dirty="0">
                <a:ln w="12700">
                  <a:solidFill>
                    <a:schemeClr val="bg1"/>
                  </a:solidFill>
                </a:ln>
              </a:rPr>
              <a:t>RI</a:t>
            </a:r>
          </a:p>
        </p:txBody>
      </p:sp>
      <p:sp>
        <p:nvSpPr>
          <p:cNvPr id="46" name="TextBox 45">
            <a:extLst>
              <a:ext uri="{FF2B5EF4-FFF2-40B4-BE49-F238E27FC236}">
                <a16:creationId xmlns:a16="http://schemas.microsoft.com/office/drawing/2014/main" id="{229216EE-9A2F-D263-A792-C1E37ADCEDB1}"/>
              </a:ext>
            </a:extLst>
          </p:cNvPr>
          <p:cNvSpPr txBox="1"/>
          <p:nvPr/>
        </p:nvSpPr>
        <p:spPr>
          <a:xfrm>
            <a:off x="5787950" y="665621"/>
            <a:ext cx="5431295" cy="276999"/>
          </a:xfrm>
          <a:prstGeom prst="rect">
            <a:avLst/>
          </a:prstGeom>
          <a:noFill/>
        </p:spPr>
        <p:txBody>
          <a:bodyPr wrap="none" rtlCol="0">
            <a:spAutoFit/>
          </a:bodyPr>
          <a:lstStyle/>
          <a:p>
            <a:r>
              <a:rPr lang="en-US" sz="1200" dirty="0"/>
              <a:t>c. HUC8 watersheds with locations of Saco River and Shetucket River basins</a:t>
            </a:r>
          </a:p>
        </p:txBody>
      </p:sp>
      <p:sp>
        <p:nvSpPr>
          <p:cNvPr id="2" name="TextBox 1">
            <a:extLst>
              <a:ext uri="{FF2B5EF4-FFF2-40B4-BE49-F238E27FC236}">
                <a16:creationId xmlns:a16="http://schemas.microsoft.com/office/drawing/2014/main" id="{C8504B53-8AC4-DA7D-7EDE-A6B8B7A5A22D}"/>
              </a:ext>
            </a:extLst>
          </p:cNvPr>
          <p:cNvSpPr txBox="1"/>
          <p:nvPr/>
        </p:nvSpPr>
        <p:spPr>
          <a:xfrm rot="16200000">
            <a:off x="-634434" y="1851225"/>
            <a:ext cx="1476686" cy="246221"/>
          </a:xfrm>
          <a:prstGeom prst="rect">
            <a:avLst/>
          </a:prstGeom>
          <a:noFill/>
        </p:spPr>
        <p:txBody>
          <a:bodyPr wrap="none" rtlCol="0">
            <a:spAutoFit/>
          </a:bodyPr>
          <a:lstStyle/>
          <a:p>
            <a:r>
              <a:rPr lang="en-US" sz="1000" dirty="0"/>
              <a:t>IVT magnitude (kg/ms)</a:t>
            </a:r>
          </a:p>
        </p:txBody>
      </p:sp>
      <p:sp>
        <p:nvSpPr>
          <p:cNvPr id="3" name="TextBox 2">
            <a:extLst>
              <a:ext uri="{FF2B5EF4-FFF2-40B4-BE49-F238E27FC236}">
                <a16:creationId xmlns:a16="http://schemas.microsoft.com/office/drawing/2014/main" id="{4658D571-F5B4-700B-A862-D969A197CFB4}"/>
              </a:ext>
            </a:extLst>
          </p:cNvPr>
          <p:cNvSpPr txBox="1"/>
          <p:nvPr/>
        </p:nvSpPr>
        <p:spPr>
          <a:xfrm rot="16200000">
            <a:off x="-634435" y="4478955"/>
            <a:ext cx="1476686" cy="246221"/>
          </a:xfrm>
          <a:prstGeom prst="rect">
            <a:avLst/>
          </a:prstGeom>
          <a:noFill/>
        </p:spPr>
        <p:txBody>
          <a:bodyPr wrap="none" rtlCol="0">
            <a:spAutoFit/>
          </a:bodyPr>
          <a:lstStyle/>
          <a:p>
            <a:r>
              <a:rPr lang="en-US" sz="1000" dirty="0"/>
              <a:t>IVT magnitude (kg/ms)</a:t>
            </a:r>
          </a:p>
        </p:txBody>
      </p:sp>
    </p:spTree>
    <p:extLst>
      <p:ext uri="{BB962C8B-B14F-4D97-AF65-F5344CB8AC3E}">
        <p14:creationId xmlns:p14="http://schemas.microsoft.com/office/powerpoint/2010/main" val="3606605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2" name="Title 1">
            <a:extLst>
              <a:ext uri="{FF2B5EF4-FFF2-40B4-BE49-F238E27FC236}">
                <a16:creationId xmlns:a16="http://schemas.microsoft.com/office/drawing/2014/main" id="{92632B75-0146-106B-AD49-368B98865E5B}"/>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IVT Magnitude Time Series and AR Scale (Dec 2023 – Jan 2024)</a:t>
            </a:r>
          </a:p>
        </p:txBody>
      </p:sp>
      <p:pic>
        <p:nvPicPr>
          <p:cNvPr id="10" name="Picture 9" descr="A graph showing a number of data&#10;&#10;Description automatically generated with medium confidence">
            <a:extLst>
              <a:ext uri="{FF2B5EF4-FFF2-40B4-BE49-F238E27FC236}">
                <a16:creationId xmlns:a16="http://schemas.microsoft.com/office/drawing/2014/main" id="{ABD8FADF-9F55-0180-8DA0-7B39349B4C85}"/>
              </a:ext>
            </a:extLst>
          </p:cNvPr>
          <p:cNvPicPr>
            <a:picLocks noChangeAspect="1"/>
          </p:cNvPicPr>
          <p:nvPr/>
        </p:nvPicPr>
        <p:blipFill>
          <a:blip r:embed="rId3"/>
          <a:stretch>
            <a:fillRect/>
          </a:stretch>
        </p:blipFill>
        <p:spPr>
          <a:xfrm>
            <a:off x="133004" y="819510"/>
            <a:ext cx="5627716" cy="2395914"/>
          </a:xfrm>
          <a:prstGeom prst="rect">
            <a:avLst/>
          </a:prstGeom>
        </p:spPr>
      </p:pic>
      <p:pic>
        <p:nvPicPr>
          <p:cNvPr id="12" name="Picture 11" descr="A graph showing a number of numbers&#10;&#10;Description automatically generated with medium confidence">
            <a:extLst>
              <a:ext uri="{FF2B5EF4-FFF2-40B4-BE49-F238E27FC236}">
                <a16:creationId xmlns:a16="http://schemas.microsoft.com/office/drawing/2014/main" id="{5B5DE7B7-E8BB-69A6-6E82-061EA963A4EE}"/>
              </a:ext>
            </a:extLst>
          </p:cNvPr>
          <p:cNvPicPr>
            <a:picLocks noChangeAspect="1"/>
          </p:cNvPicPr>
          <p:nvPr/>
        </p:nvPicPr>
        <p:blipFill>
          <a:blip r:embed="rId4"/>
          <a:stretch>
            <a:fillRect/>
          </a:stretch>
        </p:blipFill>
        <p:spPr>
          <a:xfrm>
            <a:off x="133004" y="3429000"/>
            <a:ext cx="5627716" cy="2425971"/>
          </a:xfrm>
          <a:prstGeom prst="rect">
            <a:avLst/>
          </a:prstGeom>
        </p:spPr>
      </p:pic>
      <p:sp>
        <p:nvSpPr>
          <p:cNvPr id="15" name="TextBox 14">
            <a:extLst>
              <a:ext uri="{FF2B5EF4-FFF2-40B4-BE49-F238E27FC236}">
                <a16:creationId xmlns:a16="http://schemas.microsoft.com/office/drawing/2014/main" id="{B0E84519-989A-B90C-DDCB-309B1389D691}"/>
              </a:ext>
            </a:extLst>
          </p:cNvPr>
          <p:cNvSpPr txBox="1"/>
          <p:nvPr/>
        </p:nvSpPr>
        <p:spPr>
          <a:xfrm>
            <a:off x="399011" y="688705"/>
            <a:ext cx="5218095" cy="276999"/>
          </a:xfrm>
          <a:prstGeom prst="rect">
            <a:avLst/>
          </a:prstGeom>
          <a:noFill/>
        </p:spPr>
        <p:txBody>
          <a:bodyPr wrap="none" rtlCol="0">
            <a:spAutoFit/>
          </a:bodyPr>
          <a:lstStyle/>
          <a:p>
            <a:r>
              <a:rPr lang="en-US" sz="1200" dirty="0"/>
              <a:t>a. IVT at ERA5 grid point within Saco River basin (New Hampshire/Maine)</a:t>
            </a:r>
          </a:p>
        </p:txBody>
      </p:sp>
      <p:sp>
        <p:nvSpPr>
          <p:cNvPr id="17" name="TextBox 16">
            <a:extLst>
              <a:ext uri="{FF2B5EF4-FFF2-40B4-BE49-F238E27FC236}">
                <a16:creationId xmlns:a16="http://schemas.microsoft.com/office/drawing/2014/main" id="{C067A745-05F3-AE6D-15E3-ED55A6751BA3}"/>
              </a:ext>
            </a:extLst>
          </p:cNvPr>
          <p:cNvSpPr txBox="1"/>
          <p:nvPr/>
        </p:nvSpPr>
        <p:spPr>
          <a:xfrm>
            <a:off x="399011" y="3346229"/>
            <a:ext cx="4810932" cy="276999"/>
          </a:xfrm>
          <a:prstGeom prst="rect">
            <a:avLst/>
          </a:prstGeom>
          <a:noFill/>
        </p:spPr>
        <p:txBody>
          <a:bodyPr wrap="none" rtlCol="0">
            <a:spAutoFit/>
          </a:bodyPr>
          <a:lstStyle/>
          <a:p>
            <a:r>
              <a:rPr lang="en-US" sz="1200" dirty="0"/>
              <a:t>b. IVT at ERA5 grid point within Shetucket River basin (Connecticut)</a:t>
            </a:r>
          </a:p>
        </p:txBody>
      </p:sp>
      <p:pic>
        <p:nvPicPr>
          <p:cNvPr id="21" name="Picture 20" descr="A map of the united states&#10;&#10;Description automatically generated">
            <a:extLst>
              <a:ext uri="{FF2B5EF4-FFF2-40B4-BE49-F238E27FC236}">
                <a16:creationId xmlns:a16="http://schemas.microsoft.com/office/drawing/2014/main" id="{640870CD-91E1-0CFA-2423-AE3DF6E466A9}"/>
              </a:ext>
            </a:extLst>
          </p:cNvPr>
          <p:cNvPicPr>
            <a:picLocks noChangeAspect="1"/>
          </p:cNvPicPr>
          <p:nvPr/>
        </p:nvPicPr>
        <p:blipFill rotWithShape="1">
          <a:blip r:embed="rId5"/>
          <a:srcRect l="13322"/>
          <a:stretch/>
        </p:blipFill>
        <p:spPr>
          <a:xfrm>
            <a:off x="5818910" y="942002"/>
            <a:ext cx="6251172" cy="4701802"/>
          </a:xfrm>
          <a:prstGeom prst="rect">
            <a:avLst/>
          </a:prstGeom>
          <a:ln>
            <a:solidFill>
              <a:schemeClr val="tx1"/>
            </a:solidFill>
          </a:ln>
        </p:spPr>
      </p:pic>
      <p:sp>
        <p:nvSpPr>
          <p:cNvPr id="23" name="5-Point Star 22">
            <a:extLst>
              <a:ext uri="{FF2B5EF4-FFF2-40B4-BE49-F238E27FC236}">
                <a16:creationId xmlns:a16="http://schemas.microsoft.com/office/drawing/2014/main" id="{72AAA9E6-0E1B-F213-D126-E4090A5D8693}"/>
              </a:ext>
            </a:extLst>
          </p:cNvPr>
          <p:cNvSpPr/>
          <p:nvPr/>
        </p:nvSpPr>
        <p:spPr>
          <a:xfrm>
            <a:off x="8404168" y="3291840"/>
            <a:ext cx="274320" cy="274320"/>
          </a:xfrm>
          <a:prstGeom prst="star5">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a:extLst>
              <a:ext uri="{FF2B5EF4-FFF2-40B4-BE49-F238E27FC236}">
                <a16:creationId xmlns:a16="http://schemas.microsoft.com/office/drawing/2014/main" id="{4C4F3104-E4ED-FA15-0BD0-D99D94F1215B}"/>
              </a:ext>
            </a:extLst>
          </p:cNvPr>
          <p:cNvSpPr/>
          <p:nvPr/>
        </p:nvSpPr>
        <p:spPr>
          <a:xfrm>
            <a:off x="7667106" y="4529764"/>
            <a:ext cx="274320" cy="274320"/>
          </a:xfrm>
          <a:prstGeom prst="star5">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07DA1DF-FE60-2108-6E41-F0C722B4D3B9}"/>
              </a:ext>
            </a:extLst>
          </p:cNvPr>
          <p:cNvSpPr txBox="1"/>
          <p:nvPr/>
        </p:nvSpPr>
        <p:spPr>
          <a:xfrm>
            <a:off x="9027621" y="2302625"/>
            <a:ext cx="569387" cy="400110"/>
          </a:xfrm>
          <a:prstGeom prst="rect">
            <a:avLst/>
          </a:prstGeom>
          <a:noFill/>
        </p:spPr>
        <p:txBody>
          <a:bodyPr wrap="none" rtlCol="0">
            <a:spAutoFit/>
          </a:bodyPr>
          <a:lstStyle/>
          <a:p>
            <a:r>
              <a:rPr lang="en-US" sz="2000" b="1" dirty="0">
                <a:ln w="12700">
                  <a:solidFill>
                    <a:schemeClr val="bg1"/>
                  </a:solidFill>
                </a:ln>
              </a:rPr>
              <a:t>ME</a:t>
            </a:r>
          </a:p>
        </p:txBody>
      </p:sp>
      <p:sp>
        <p:nvSpPr>
          <p:cNvPr id="26" name="TextBox 25">
            <a:extLst>
              <a:ext uri="{FF2B5EF4-FFF2-40B4-BE49-F238E27FC236}">
                <a16:creationId xmlns:a16="http://schemas.microsoft.com/office/drawing/2014/main" id="{4AE13A10-B4B9-B880-2B88-6C23E062909C}"/>
              </a:ext>
            </a:extLst>
          </p:cNvPr>
          <p:cNvSpPr txBox="1"/>
          <p:nvPr/>
        </p:nvSpPr>
        <p:spPr>
          <a:xfrm>
            <a:off x="7941426" y="3585910"/>
            <a:ext cx="556563" cy="400110"/>
          </a:xfrm>
          <a:prstGeom prst="rect">
            <a:avLst/>
          </a:prstGeom>
          <a:noFill/>
        </p:spPr>
        <p:txBody>
          <a:bodyPr wrap="none" rtlCol="0">
            <a:spAutoFit/>
          </a:bodyPr>
          <a:lstStyle/>
          <a:p>
            <a:r>
              <a:rPr lang="en-US" sz="2000" b="1" dirty="0">
                <a:ln w="12700">
                  <a:solidFill>
                    <a:schemeClr val="bg1"/>
                  </a:solidFill>
                </a:ln>
              </a:rPr>
              <a:t>NH</a:t>
            </a:r>
          </a:p>
        </p:txBody>
      </p:sp>
      <p:sp>
        <p:nvSpPr>
          <p:cNvPr id="27" name="TextBox 26">
            <a:extLst>
              <a:ext uri="{FF2B5EF4-FFF2-40B4-BE49-F238E27FC236}">
                <a16:creationId xmlns:a16="http://schemas.microsoft.com/office/drawing/2014/main" id="{D95CE5CE-83E8-4417-9C14-BBD6ACA03F6B}"/>
              </a:ext>
            </a:extLst>
          </p:cNvPr>
          <p:cNvSpPr txBox="1"/>
          <p:nvPr/>
        </p:nvSpPr>
        <p:spPr>
          <a:xfrm>
            <a:off x="7172304" y="3091785"/>
            <a:ext cx="513282" cy="400110"/>
          </a:xfrm>
          <a:prstGeom prst="rect">
            <a:avLst/>
          </a:prstGeom>
          <a:noFill/>
        </p:spPr>
        <p:txBody>
          <a:bodyPr wrap="none" rtlCol="0">
            <a:spAutoFit/>
          </a:bodyPr>
          <a:lstStyle/>
          <a:p>
            <a:r>
              <a:rPr lang="en-US" sz="2000" b="1" dirty="0">
                <a:ln w="12700">
                  <a:solidFill>
                    <a:schemeClr val="bg1"/>
                  </a:solidFill>
                </a:ln>
              </a:rPr>
              <a:t>VT</a:t>
            </a:r>
          </a:p>
        </p:txBody>
      </p:sp>
      <p:sp>
        <p:nvSpPr>
          <p:cNvPr id="28" name="TextBox 27">
            <a:extLst>
              <a:ext uri="{FF2B5EF4-FFF2-40B4-BE49-F238E27FC236}">
                <a16:creationId xmlns:a16="http://schemas.microsoft.com/office/drawing/2014/main" id="{4FD5F272-DC29-CE3A-BC04-C7BC232D5636}"/>
              </a:ext>
            </a:extLst>
          </p:cNvPr>
          <p:cNvSpPr txBox="1"/>
          <p:nvPr/>
        </p:nvSpPr>
        <p:spPr>
          <a:xfrm>
            <a:off x="6096000" y="3986020"/>
            <a:ext cx="542136" cy="400110"/>
          </a:xfrm>
          <a:prstGeom prst="rect">
            <a:avLst/>
          </a:prstGeom>
          <a:noFill/>
        </p:spPr>
        <p:txBody>
          <a:bodyPr wrap="none" rtlCol="0">
            <a:spAutoFit/>
          </a:bodyPr>
          <a:lstStyle/>
          <a:p>
            <a:r>
              <a:rPr lang="en-US" sz="2000" b="1" dirty="0">
                <a:ln w="12700">
                  <a:solidFill>
                    <a:schemeClr val="bg1"/>
                  </a:solidFill>
                </a:ln>
              </a:rPr>
              <a:t>NY</a:t>
            </a:r>
          </a:p>
        </p:txBody>
      </p:sp>
      <p:sp>
        <p:nvSpPr>
          <p:cNvPr id="29" name="TextBox 28">
            <a:extLst>
              <a:ext uri="{FF2B5EF4-FFF2-40B4-BE49-F238E27FC236}">
                <a16:creationId xmlns:a16="http://schemas.microsoft.com/office/drawing/2014/main" id="{6A079356-8475-3461-F1F0-45CBA3924E60}"/>
              </a:ext>
            </a:extLst>
          </p:cNvPr>
          <p:cNvSpPr txBox="1"/>
          <p:nvPr/>
        </p:nvSpPr>
        <p:spPr>
          <a:xfrm>
            <a:off x="7038109" y="4529764"/>
            <a:ext cx="527709" cy="400110"/>
          </a:xfrm>
          <a:prstGeom prst="rect">
            <a:avLst/>
          </a:prstGeom>
          <a:noFill/>
        </p:spPr>
        <p:txBody>
          <a:bodyPr wrap="none" rtlCol="0">
            <a:spAutoFit/>
          </a:bodyPr>
          <a:lstStyle/>
          <a:p>
            <a:r>
              <a:rPr lang="en-US" sz="2000" b="1" dirty="0">
                <a:ln w="12700">
                  <a:solidFill>
                    <a:schemeClr val="bg1"/>
                  </a:solidFill>
                </a:ln>
              </a:rPr>
              <a:t>CT</a:t>
            </a:r>
          </a:p>
        </p:txBody>
      </p:sp>
      <p:sp>
        <p:nvSpPr>
          <p:cNvPr id="30" name="TextBox 29">
            <a:extLst>
              <a:ext uri="{FF2B5EF4-FFF2-40B4-BE49-F238E27FC236}">
                <a16:creationId xmlns:a16="http://schemas.microsoft.com/office/drawing/2014/main" id="{754C54D5-88D7-9519-F7EE-21B6397F130F}"/>
              </a:ext>
            </a:extLst>
          </p:cNvPr>
          <p:cNvSpPr txBox="1"/>
          <p:nvPr/>
        </p:nvSpPr>
        <p:spPr>
          <a:xfrm>
            <a:off x="7804266" y="4057837"/>
            <a:ext cx="583814" cy="400110"/>
          </a:xfrm>
          <a:prstGeom prst="rect">
            <a:avLst/>
          </a:prstGeom>
          <a:noFill/>
        </p:spPr>
        <p:txBody>
          <a:bodyPr wrap="none" rtlCol="0">
            <a:spAutoFit/>
          </a:bodyPr>
          <a:lstStyle/>
          <a:p>
            <a:r>
              <a:rPr lang="en-US" sz="2000" b="1" dirty="0">
                <a:ln w="12700">
                  <a:solidFill>
                    <a:schemeClr val="bg1"/>
                  </a:solidFill>
                </a:ln>
              </a:rPr>
              <a:t>MA</a:t>
            </a:r>
          </a:p>
        </p:txBody>
      </p:sp>
      <p:sp>
        <p:nvSpPr>
          <p:cNvPr id="31" name="TextBox 30">
            <a:extLst>
              <a:ext uri="{FF2B5EF4-FFF2-40B4-BE49-F238E27FC236}">
                <a16:creationId xmlns:a16="http://schemas.microsoft.com/office/drawing/2014/main" id="{E1B6498D-C082-6CF5-D601-7727A3D7AAD4}"/>
              </a:ext>
            </a:extLst>
          </p:cNvPr>
          <p:cNvSpPr txBox="1"/>
          <p:nvPr/>
        </p:nvSpPr>
        <p:spPr>
          <a:xfrm>
            <a:off x="7914175" y="4627943"/>
            <a:ext cx="441146" cy="400110"/>
          </a:xfrm>
          <a:prstGeom prst="rect">
            <a:avLst/>
          </a:prstGeom>
          <a:noFill/>
        </p:spPr>
        <p:txBody>
          <a:bodyPr wrap="none" rtlCol="0">
            <a:spAutoFit/>
          </a:bodyPr>
          <a:lstStyle/>
          <a:p>
            <a:r>
              <a:rPr lang="en-US" sz="2000" b="1" dirty="0">
                <a:ln w="12700">
                  <a:solidFill>
                    <a:schemeClr val="bg1"/>
                  </a:solidFill>
                </a:ln>
              </a:rPr>
              <a:t>RI</a:t>
            </a:r>
          </a:p>
        </p:txBody>
      </p:sp>
      <p:sp>
        <p:nvSpPr>
          <p:cNvPr id="46" name="TextBox 45">
            <a:extLst>
              <a:ext uri="{FF2B5EF4-FFF2-40B4-BE49-F238E27FC236}">
                <a16:creationId xmlns:a16="http://schemas.microsoft.com/office/drawing/2014/main" id="{229216EE-9A2F-D263-A792-C1E37ADCEDB1}"/>
              </a:ext>
            </a:extLst>
          </p:cNvPr>
          <p:cNvSpPr txBox="1"/>
          <p:nvPr/>
        </p:nvSpPr>
        <p:spPr>
          <a:xfrm>
            <a:off x="5787950" y="665621"/>
            <a:ext cx="5431295" cy="276999"/>
          </a:xfrm>
          <a:prstGeom prst="rect">
            <a:avLst/>
          </a:prstGeom>
          <a:noFill/>
        </p:spPr>
        <p:txBody>
          <a:bodyPr wrap="none" rtlCol="0">
            <a:spAutoFit/>
          </a:bodyPr>
          <a:lstStyle/>
          <a:p>
            <a:r>
              <a:rPr lang="en-US" sz="1200" dirty="0"/>
              <a:t>c. HUC8 watersheds with locations of Saco River and Shetucket River basins</a:t>
            </a:r>
          </a:p>
        </p:txBody>
      </p:sp>
      <p:sp>
        <p:nvSpPr>
          <p:cNvPr id="2" name="TextBox 1">
            <a:extLst>
              <a:ext uri="{FF2B5EF4-FFF2-40B4-BE49-F238E27FC236}">
                <a16:creationId xmlns:a16="http://schemas.microsoft.com/office/drawing/2014/main" id="{C8504B53-8AC4-DA7D-7EDE-A6B8B7A5A22D}"/>
              </a:ext>
            </a:extLst>
          </p:cNvPr>
          <p:cNvSpPr txBox="1"/>
          <p:nvPr/>
        </p:nvSpPr>
        <p:spPr>
          <a:xfrm rot="16200000">
            <a:off x="-634434" y="1851225"/>
            <a:ext cx="1476686" cy="246221"/>
          </a:xfrm>
          <a:prstGeom prst="rect">
            <a:avLst/>
          </a:prstGeom>
          <a:noFill/>
        </p:spPr>
        <p:txBody>
          <a:bodyPr wrap="none" rtlCol="0">
            <a:spAutoFit/>
          </a:bodyPr>
          <a:lstStyle/>
          <a:p>
            <a:r>
              <a:rPr lang="en-US" sz="1000" dirty="0"/>
              <a:t>IVT magnitude (kg/ms)</a:t>
            </a:r>
          </a:p>
        </p:txBody>
      </p:sp>
      <p:sp>
        <p:nvSpPr>
          <p:cNvPr id="3" name="TextBox 2">
            <a:extLst>
              <a:ext uri="{FF2B5EF4-FFF2-40B4-BE49-F238E27FC236}">
                <a16:creationId xmlns:a16="http://schemas.microsoft.com/office/drawing/2014/main" id="{4658D571-F5B4-700B-A862-D969A197CFB4}"/>
              </a:ext>
            </a:extLst>
          </p:cNvPr>
          <p:cNvSpPr txBox="1"/>
          <p:nvPr/>
        </p:nvSpPr>
        <p:spPr>
          <a:xfrm rot="16200000">
            <a:off x="-634435" y="4478955"/>
            <a:ext cx="1476686" cy="246221"/>
          </a:xfrm>
          <a:prstGeom prst="rect">
            <a:avLst/>
          </a:prstGeom>
          <a:noFill/>
        </p:spPr>
        <p:txBody>
          <a:bodyPr wrap="none" rtlCol="0">
            <a:spAutoFit/>
          </a:bodyPr>
          <a:lstStyle/>
          <a:p>
            <a:r>
              <a:rPr lang="en-US" sz="1000" dirty="0"/>
              <a:t>IVT magnitude (kg/ms)</a:t>
            </a:r>
          </a:p>
        </p:txBody>
      </p:sp>
      <p:sp>
        <p:nvSpPr>
          <p:cNvPr id="4" name="TextBox 3">
            <a:extLst>
              <a:ext uri="{FF2B5EF4-FFF2-40B4-BE49-F238E27FC236}">
                <a16:creationId xmlns:a16="http://schemas.microsoft.com/office/drawing/2014/main" id="{A21A9368-DAF9-3679-1728-F188FA45F2B3}"/>
              </a:ext>
            </a:extLst>
          </p:cNvPr>
          <p:cNvSpPr txBox="1"/>
          <p:nvPr/>
        </p:nvSpPr>
        <p:spPr>
          <a:xfrm>
            <a:off x="9497076" y="4237631"/>
            <a:ext cx="2295913" cy="1169551"/>
          </a:xfrm>
          <a:prstGeom prst="rect">
            <a:avLst/>
          </a:prstGeom>
          <a:solidFill>
            <a:schemeClr val="bg1"/>
          </a:solidFill>
          <a:ln>
            <a:solidFill>
              <a:schemeClr val="tx1"/>
            </a:solidFill>
          </a:ln>
        </p:spPr>
        <p:txBody>
          <a:bodyPr wrap="square" rtlCol="0">
            <a:spAutoFit/>
          </a:bodyPr>
          <a:lstStyle/>
          <a:p>
            <a:pPr algn="ctr"/>
            <a:r>
              <a:rPr lang="en-US" dirty="0"/>
              <a:t>ARs can be ranked based on their intensity and duration according to the Ralph et al. (2019) AR Scale from 1 to 5</a:t>
            </a:r>
          </a:p>
        </p:txBody>
      </p:sp>
    </p:spTree>
    <p:extLst>
      <p:ext uri="{BB962C8B-B14F-4D97-AF65-F5344CB8AC3E}">
        <p14:creationId xmlns:p14="http://schemas.microsoft.com/office/powerpoint/2010/main" val="1167297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2" name="Title 1">
            <a:extLst>
              <a:ext uri="{FF2B5EF4-FFF2-40B4-BE49-F238E27FC236}">
                <a16:creationId xmlns:a16="http://schemas.microsoft.com/office/drawing/2014/main" id="{92632B75-0146-106B-AD49-368B98865E5B}"/>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IVT Magnitude Time Series and AR Scale (Dec 2023 – Jan 2024)</a:t>
            </a:r>
          </a:p>
        </p:txBody>
      </p:sp>
      <p:pic>
        <p:nvPicPr>
          <p:cNvPr id="10" name="Picture 9" descr="A graph showing a number of data&#10;&#10;Description automatically generated with medium confidence">
            <a:extLst>
              <a:ext uri="{FF2B5EF4-FFF2-40B4-BE49-F238E27FC236}">
                <a16:creationId xmlns:a16="http://schemas.microsoft.com/office/drawing/2014/main" id="{ABD8FADF-9F55-0180-8DA0-7B39349B4C85}"/>
              </a:ext>
            </a:extLst>
          </p:cNvPr>
          <p:cNvPicPr>
            <a:picLocks noChangeAspect="1"/>
          </p:cNvPicPr>
          <p:nvPr/>
        </p:nvPicPr>
        <p:blipFill>
          <a:blip r:embed="rId3"/>
          <a:stretch>
            <a:fillRect/>
          </a:stretch>
        </p:blipFill>
        <p:spPr>
          <a:xfrm>
            <a:off x="133004" y="819510"/>
            <a:ext cx="5627716" cy="2395914"/>
          </a:xfrm>
          <a:prstGeom prst="rect">
            <a:avLst/>
          </a:prstGeom>
        </p:spPr>
      </p:pic>
      <p:pic>
        <p:nvPicPr>
          <p:cNvPr id="12" name="Picture 11" descr="A graph showing a number of numbers&#10;&#10;Description automatically generated with medium confidence">
            <a:extLst>
              <a:ext uri="{FF2B5EF4-FFF2-40B4-BE49-F238E27FC236}">
                <a16:creationId xmlns:a16="http://schemas.microsoft.com/office/drawing/2014/main" id="{5B5DE7B7-E8BB-69A6-6E82-061EA963A4EE}"/>
              </a:ext>
            </a:extLst>
          </p:cNvPr>
          <p:cNvPicPr>
            <a:picLocks noChangeAspect="1"/>
          </p:cNvPicPr>
          <p:nvPr/>
        </p:nvPicPr>
        <p:blipFill>
          <a:blip r:embed="rId4"/>
          <a:stretch>
            <a:fillRect/>
          </a:stretch>
        </p:blipFill>
        <p:spPr>
          <a:xfrm>
            <a:off x="133004" y="3429000"/>
            <a:ext cx="5627716" cy="2425971"/>
          </a:xfrm>
          <a:prstGeom prst="rect">
            <a:avLst/>
          </a:prstGeom>
        </p:spPr>
      </p:pic>
      <p:sp>
        <p:nvSpPr>
          <p:cNvPr id="15" name="TextBox 14">
            <a:extLst>
              <a:ext uri="{FF2B5EF4-FFF2-40B4-BE49-F238E27FC236}">
                <a16:creationId xmlns:a16="http://schemas.microsoft.com/office/drawing/2014/main" id="{B0E84519-989A-B90C-DDCB-309B1389D691}"/>
              </a:ext>
            </a:extLst>
          </p:cNvPr>
          <p:cNvSpPr txBox="1"/>
          <p:nvPr/>
        </p:nvSpPr>
        <p:spPr>
          <a:xfrm>
            <a:off x="399011" y="688705"/>
            <a:ext cx="5218095" cy="276999"/>
          </a:xfrm>
          <a:prstGeom prst="rect">
            <a:avLst/>
          </a:prstGeom>
          <a:noFill/>
        </p:spPr>
        <p:txBody>
          <a:bodyPr wrap="none" rtlCol="0">
            <a:spAutoFit/>
          </a:bodyPr>
          <a:lstStyle/>
          <a:p>
            <a:r>
              <a:rPr lang="en-US" sz="1200" dirty="0"/>
              <a:t>a. IVT at ERA5 grid point within Saco River basin (New Hampshire/Maine)</a:t>
            </a:r>
          </a:p>
        </p:txBody>
      </p:sp>
      <p:sp>
        <p:nvSpPr>
          <p:cNvPr id="17" name="TextBox 16">
            <a:extLst>
              <a:ext uri="{FF2B5EF4-FFF2-40B4-BE49-F238E27FC236}">
                <a16:creationId xmlns:a16="http://schemas.microsoft.com/office/drawing/2014/main" id="{C067A745-05F3-AE6D-15E3-ED55A6751BA3}"/>
              </a:ext>
            </a:extLst>
          </p:cNvPr>
          <p:cNvSpPr txBox="1"/>
          <p:nvPr/>
        </p:nvSpPr>
        <p:spPr>
          <a:xfrm>
            <a:off x="399011" y="3346229"/>
            <a:ext cx="4810932" cy="276999"/>
          </a:xfrm>
          <a:prstGeom prst="rect">
            <a:avLst/>
          </a:prstGeom>
          <a:noFill/>
        </p:spPr>
        <p:txBody>
          <a:bodyPr wrap="none" rtlCol="0">
            <a:spAutoFit/>
          </a:bodyPr>
          <a:lstStyle/>
          <a:p>
            <a:r>
              <a:rPr lang="en-US" sz="1200" dirty="0"/>
              <a:t>b. IVT at ERA5 grid point within Shetucket River basin (Connecticut)</a:t>
            </a:r>
          </a:p>
        </p:txBody>
      </p:sp>
      <p:pic>
        <p:nvPicPr>
          <p:cNvPr id="21" name="Picture 20" descr="A map of the united states&#10;&#10;Description automatically generated">
            <a:extLst>
              <a:ext uri="{FF2B5EF4-FFF2-40B4-BE49-F238E27FC236}">
                <a16:creationId xmlns:a16="http://schemas.microsoft.com/office/drawing/2014/main" id="{640870CD-91E1-0CFA-2423-AE3DF6E466A9}"/>
              </a:ext>
            </a:extLst>
          </p:cNvPr>
          <p:cNvPicPr>
            <a:picLocks noChangeAspect="1"/>
          </p:cNvPicPr>
          <p:nvPr/>
        </p:nvPicPr>
        <p:blipFill rotWithShape="1">
          <a:blip r:embed="rId5"/>
          <a:srcRect l="13322"/>
          <a:stretch/>
        </p:blipFill>
        <p:spPr>
          <a:xfrm>
            <a:off x="5818910" y="942002"/>
            <a:ext cx="6251172" cy="4701802"/>
          </a:xfrm>
          <a:prstGeom prst="rect">
            <a:avLst/>
          </a:prstGeom>
          <a:ln>
            <a:solidFill>
              <a:schemeClr val="tx1"/>
            </a:solidFill>
          </a:ln>
        </p:spPr>
      </p:pic>
      <p:sp>
        <p:nvSpPr>
          <p:cNvPr id="23" name="5-Point Star 22">
            <a:extLst>
              <a:ext uri="{FF2B5EF4-FFF2-40B4-BE49-F238E27FC236}">
                <a16:creationId xmlns:a16="http://schemas.microsoft.com/office/drawing/2014/main" id="{72AAA9E6-0E1B-F213-D126-E4090A5D8693}"/>
              </a:ext>
            </a:extLst>
          </p:cNvPr>
          <p:cNvSpPr/>
          <p:nvPr/>
        </p:nvSpPr>
        <p:spPr>
          <a:xfrm>
            <a:off x="8404168" y="3291840"/>
            <a:ext cx="274320" cy="274320"/>
          </a:xfrm>
          <a:prstGeom prst="star5">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a:extLst>
              <a:ext uri="{FF2B5EF4-FFF2-40B4-BE49-F238E27FC236}">
                <a16:creationId xmlns:a16="http://schemas.microsoft.com/office/drawing/2014/main" id="{4C4F3104-E4ED-FA15-0BD0-D99D94F1215B}"/>
              </a:ext>
            </a:extLst>
          </p:cNvPr>
          <p:cNvSpPr/>
          <p:nvPr/>
        </p:nvSpPr>
        <p:spPr>
          <a:xfrm>
            <a:off x="7667106" y="4529764"/>
            <a:ext cx="274320" cy="274320"/>
          </a:xfrm>
          <a:prstGeom prst="star5">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07DA1DF-FE60-2108-6E41-F0C722B4D3B9}"/>
              </a:ext>
            </a:extLst>
          </p:cNvPr>
          <p:cNvSpPr txBox="1"/>
          <p:nvPr/>
        </p:nvSpPr>
        <p:spPr>
          <a:xfrm>
            <a:off x="9027621" y="2302625"/>
            <a:ext cx="569387" cy="400110"/>
          </a:xfrm>
          <a:prstGeom prst="rect">
            <a:avLst/>
          </a:prstGeom>
          <a:noFill/>
        </p:spPr>
        <p:txBody>
          <a:bodyPr wrap="none" rtlCol="0">
            <a:spAutoFit/>
          </a:bodyPr>
          <a:lstStyle/>
          <a:p>
            <a:r>
              <a:rPr lang="en-US" sz="2000" b="1" dirty="0">
                <a:ln w="12700">
                  <a:solidFill>
                    <a:schemeClr val="bg1"/>
                  </a:solidFill>
                </a:ln>
              </a:rPr>
              <a:t>ME</a:t>
            </a:r>
          </a:p>
        </p:txBody>
      </p:sp>
      <p:sp>
        <p:nvSpPr>
          <p:cNvPr id="26" name="TextBox 25">
            <a:extLst>
              <a:ext uri="{FF2B5EF4-FFF2-40B4-BE49-F238E27FC236}">
                <a16:creationId xmlns:a16="http://schemas.microsoft.com/office/drawing/2014/main" id="{4AE13A10-B4B9-B880-2B88-6C23E062909C}"/>
              </a:ext>
            </a:extLst>
          </p:cNvPr>
          <p:cNvSpPr txBox="1"/>
          <p:nvPr/>
        </p:nvSpPr>
        <p:spPr>
          <a:xfrm>
            <a:off x="7941426" y="3585910"/>
            <a:ext cx="556563" cy="400110"/>
          </a:xfrm>
          <a:prstGeom prst="rect">
            <a:avLst/>
          </a:prstGeom>
          <a:noFill/>
        </p:spPr>
        <p:txBody>
          <a:bodyPr wrap="none" rtlCol="0">
            <a:spAutoFit/>
          </a:bodyPr>
          <a:lstStyle/>
          <a:p>
            <a:r>
              <a:rPr lang="en-US" sz="2000" b="1" dirty="0">
                <a:ln w="12700">
                  <a:solidFill>
                    <a:schemeClr val="bg1"/>
                  </a:solidFill>
                </a:ln>
              </a:rPr>
              <a:t>NH</a:t>
            </a:r>
          </a:p>
        </p:txBody>
      </p:sp>
      <p:sp>
        <p:nvSpPr>
          <p:cNvPr id="27" name="TextBox 26">
            <a:extLst>
              <a:ext uri="{FF2B5EF4-FFF2-40B4-BE49-F238E27FC236}">
                <a16:creationId xmlns:a16="http://schemas.microsoft.com/office/drawing/2014/main" id="{D95CE5CE-83E8-4417-9C14-BBD6ACA03F6B}"/>
              </a:ext>
            </a:extLst>
          </p:cNvPr>
          <p:cNvSpPr txBox="1"/>
          <p:nvPr/>
        </p:nvSpPr>
        <p:spPr>
          <a:xfrm>
            <a:off x="7172304" y="3091785"/>
            <a:ext cx="513282" cy="400110"/>
          </a:xfrm>
          <a:prstGeom prst="rect">
            <a:avLst/>
          </a:prstGeom>
          <a:noFill/>
        </p:spPr>
        <p:txBody>
          <a:bodyPr wrap="none" rtlCol="0">
            <a:spAutoFit/>
          </a:bodyPr>
          <a:lstStyle/>
          <a:p>
            <a:r>
              <a:rPr lang="en-US" sz="2000" b="1" dirty="0">
                <a:ln w="12700">
                  <a:solidFill>
                    <a:schemeClr val="bg1"/>
                  </a:solidFill>
                </a:ln>
              </a:rPr>
              <a:t>VT</a:t>
            </a:r>
          </a:p>
        </p:txBody>
      </p:sp>
      <p:sp>
        <p:nvSpPr>
          <p:cNvPr id="28" name="TextBox 27">
            <a:extLst>
              <a:ext uri="{FF2B5EF4-FFF2-40B4-BE49-F238E27FC236}">
                <a16:creationId xmlns:a16="http://schemas.microsoft.com/office/drawing/2014/main" id="{4FD5F272-DC29-CE3A-BC04-C7BC232D5636}"/>
              </a:ext>
            </a:extLst>
          </p:cNvPr>
          <p:cNvSpPr txBox="1"/>
          <p:nvPr/>
        </p:nvSpPr>
        <p:spPr>
          <a:xfrm>
            <a:off x="6096000" y="3986020"/>
            <a:ext cx="542136" cy="400110"/>
          </a:xfrm>
          <a:prstGeom prst="rect">
            <a:avLst/>
          </a:prstGeom>
          <a:noFill/>
        </p:spPr>
        <p:txBody>
          <a:bodyPr wrap="none" rtlCol="0">
            <a:spAutoFit/>
          </a:bodyPr>
          <a:lstStyle/>
          <a:p>
            <a:r>
              <a:rPr lang="en-US" sz="2000" b="1" dirty="0">
                <a:ln w="12700">
                  <a:solidFill>
                    <a:schemeClr val="bg1"/>
                  </a:solidFill>
                </a:ln>
              </a:rPr>
              <a:t>NY</a:t>
            </a:r>
          </a:p>
        </p:txBody>
      </p:sp>
      <p:sp>
        <p:nvSpPr>
          <p:cNvPr id="29" name="TextBox 28">
            <a:extLst>
              <a:ext uri="{FF2B5EF4-FFF2-40B4-BE49-F238E27FC236}">
                <a16:creationId xmlns:a16="http://schemas.microsoft.com/office/drawing/2014/main" id="{6A079356-8475-3461-F1F0-45CBA3924E60}"/>
              </a:ext>
            </a:extLst>
          </p:cNvPr>
          <p:cNvSpPr txBox="1"/>
          <p:nvPr/>
        </p:nvSpPr>
        <p:spPr>
          <a:xfrm>
            <a:off x="7038109" y="4529764"/>
            <a:ext cx="527709" cy="400110"/>
          </a:xfrm>
          <a:prstGeom prst="rect">
            <a:avLst/>
          </a:prstGeom>
          <a:noFill/>
        </p:spPr>
        <p:txBody>
          <a:bodyPr wrap="none" rtlCol="0">
            <a:spAutoFit/>
          </a:bodyPr>
          <a:lstStyle/>
          <a:p>
            <a:r>
              <a:rPr lang="en-US" sz="2000" b="1" dirty="0">
                <a:ln w="12700">
                  <a:solidFill>
                    <a:schemeClr val="bg1"/>
                  </a:solidFill>
                </a:ln>
              </a:rPr>
              <a:t>CT</a:t>
            </a:r>
          </a:p>
        </p:txBody>
      </p:sp>
      <p:sp>
        <p:nvSpPr>
          <p:cNvPr id="30" name="TextBox 29">
            <a:extLst>
              <a:ext uri="{FF2B5EF4-FFF2-40B4-BE49-F238E27FC236}">
                <a16:creationId xmlns:a16="http://schemas.microsoft.com/office/drawing/2014/main" id="{754C54D5-88D7-9519-F7EE-21B6397F130F}"/>
              </a:ext>
            </a:extLst>
          </p:cNvPr>
          <p:cNvSpPr txBox="1"/>
          <p:nvPr/>
        </p:nvSpPr>
        <p:spPr>
          <a:xfrm>
            <a:off x="7804266" y="4057837"/>
            <a:ext cx="583814" cy="400110"/>
          </a:xfrm>
          <a:prstGeom prst="rect">
            <a:avLst/>
          </a:prstGeom>
          <a:noFill/>
        </p:spPr>
        <p:txBody>
          <a:bodyPr wrap="none" rtlCol="0">
            <a:spAutoFit/>
          </a:bodyPr>
          <a:lstStyle/>
          <a:p>
            <a:r>
              <a:rPr lang="en-US" sz="2000" b="1" dirty="0">
                <a:ln w="12700">
                  <a:solidFill>
                    <a:schemeClr val="bg1"/>
                  </a:solidFill>
                </a:ln>
              </a:rPr>
              <a:t>MA</a:t>
            </a:r>
          </a:p>
        </p:txBody>
      </p:sp>
      <p:sp>
        <p:nvSpPr>
          <p:cNvPr id="31" name="TextBox 30">
            <a:extLst>
              <a:ext uri="{FF2B5EF4-FFF2-40B4-BE49-F238E27FC236}">
                <a16:creationId xmlns:a16="http://schemas.microsoft.com/office/drawing/2014/main" id="{E1B6498D-C082-6CF5-D601-7727A3D7AAD4}"/>
              </a:ext>
            </a:extLst>
          </p:cNvPr>
          <p:cNvSpPr txBox="1"/>
          <p:nvPr/>
        </p:nvSpPr>
        <p:spPr>
          <a:xfrm>
            <a:off x="7914175" y="4627943"/>
            <a:ext cx="441146" cy="400110"/>
          </a:xfrm>
          <a:prstGeom prst="rect">
            <a:avLst/>
          </a:prstGeom>
          <a:noFill/>
        </p:spPr>
        <p:txBody>
          <a:bodyPr wrap="none" rtlCol="0">
            <a:spAutoFit/>
          </a:bodyPr>
          <a:lstStyle/>
          <a:p>
            <a:r>
              <a:rPr lang="en-US" sz="2000" b="1" dirty="0">
                <a:ln w="12700">
                  <a:solidFill>
                    <a:schemeClr val="bg1"/>
                  </a:solidFill>
                </a:ln>
              </a:rPr>
              <a:t>RI</a:t>
            </a:r>
          </a:p>
        </p:txBody>
      </p:sp>
      <p:sp>
        <p:nvSpPr>
          <p:cNvPr id="32" name="TextBox 31">
            <a:extLst>
              <a:ext uri="{FF2B5EF4-FFF2-40B4-BE49-F238E27FC236}">
                <a16:creationId xmlns:a16="http://schemas.microsoft.com/office/drawing/2014/main" id="{E8C764B3-1AA9-925A-0C02-EB5B419EBD02}"/>
              </a:ext>
            </a:extLst>
          </p:cNvPr>
          <p:cNvSpPr txBox="1"/>
          <p:nvPr/>
        </p:nvSpPr>
        <p:spPr>
          <a:xfrm>
            <a:off x="1030778" y="1612215"/>
            <a:ext cx="543739" cy="307777"/>
          </a:xfrm>
          <a:prstGeom prst="rect">
            <a:avLst/>
          </a:prstGeom>
          <a:noFill/>
        </p:spPr>
        <p:txBody>
          <a:bodyPr wrap="none" rtlCol="0">
            <a:spAutoFit/>
          </a:bodyPr>
          <a:lstStyle/>
          <a:p>
            <a:r>
              <a:rPr lang="en-US" b="1" dirty="0"/>
              <a:t>AR3</a:t>
            </a:r>
          </a:p>
        </p:txBody>
      </p:sp>
      <p:sp>
        <p:nvSpPr>
          <p:cNvPr id="33" name="TextBox 32">
            <a:extLst>
              <a:ext uri="{FF2B5EF4-FFF2-40B4-BE49-F238E27FC236}">
                <a16:creationId xmlns:a16="http://schemas.microsoft.com/office/drawing/2014/main" id="{D797D21C-E784-1851-82B6-46A82C80FFF5}"/>
              </a:ext>
            </a:extLst>
          </p:cNvPr>
          <p:cNvSpPr txBox="1"/>
          <p:nvPr/>
        </p:nvSpPr>
        <p:spPr>
          <a:xfrm>
            <a:off x="1665317" y="898707"/>
            <a:ext cx="543739" cy="307777"/>
          </a:xfrm>
          <a:prstGeom prst="rect">
            <a:avLst/>
          </a:prstGeom>
          <a:noFill/>
        </p:spPr>
        <p:txBody>
          <a:bodyPr wrap="none" rtlCol="0">
            <a:spAutoFit/>
          </a:bodyPr>
          <a:lstStyle/>
          <a:p>
            <a:r>
              <a:rPr lang="en-US" b="1" dirty="0"/>
              <a:t>AR5</a:t>
            </a:r>
          </a:p>
        </p:txBody>
      </p:sp>
      <p:sp>
        <p:nvSpPr>
          <p:cNvPr id="34" name="TextBox 33">
            <a:extLst>
              <a:ext uri="{FF2B5EF4-FFF2-40B4-BE49-F238E27FC236}">
                <a16:creationId xmlns:a16="http://schemas.microsoft.com/office/drawing/2014/main" id="{69A6729F-40AC-206E-0EA9-4612533AC9AF}"/>
              </a:ext>
            </a:extLst>
          </p:cNvPr>
          <p:cNvSpPr txBox="1"/>
          <p:nvPr/>
        </p:nvSpPr>
        <p:spPr>
          <a:xfrm>
            <a:off x="3538452" y="1748417"/>
            <a:ext cx="543739" cy="307777"/>
          </a:xfrm>
          <a:prstGeom prst="rect">
            <a:avLst/>
          </a:prstGeom>
          <a:noFill/>
        </p:spPr>
        <p:txBody>
          <a:bodyPr wrap="none" rtlCol="0">
            <a:spAutoFit/>
          </a:bodyPr>
          <a:lstStyle/>
          <a:p>
            <a:r>
              <a:rPr lang="en-US" b="1" dirty="0"/>
              <a:t>AR1</a:t>
            </a:r>
          </a:p>
        </p:txBody>
      </p:sp>
      <p:sp>
        <p:nvSpPr>
          <p:cNvPr id="35" name="TextBox 34">
            <a:extLst>
              <a:ext uri="{FF2B5EF4-FFF2-40B4-BE49-F238E27FC236}">
                <a16:creationId xmlns:a16="http://schemas.microsoft.com/office/drawing/2014/main" id="{4E89B241-E9D7-70B0-215B-A2E6570E78D2}"/>
              </a:ext>
            </a:extLst>
          </p:cNvPr>
          <p:cNvSpPr txBox="1"/>
          <p:nvPr/>
        </p:nvSpPr>
        <p:spPr>
          <a:xfrm>
            <a:off x="3868511" y="1983024"/>
            <a:ext cx="543739" cy="307777"/>
          </a:xfrm>
          <a:prstGeom prst="rect">
            <a:avLst/>
          </a:prstGeom>
          <a:noFill/>
        </p:spPr>
        <p:txBody>
          <a:bodyPr wrap="none" rtlCol="0">
            <a:spAutoFit/>
          </a:bodyPr>
          <a:lstStyle/>
          <a:p>
            <a:r>
              <a:rPr lang="en-US" b="1" dirty="0"/>
              <a:t>AR1</a:t>
            </a:r>
          </a:p>
        </p:txBody>
      </p:sp>
      <p:sp>
        <p:nvSpPr>
          <p:cNvPr id="36" name="TextBox 35">
            <a:extLst>
              <a:ext uri="{FF2B5EF4-FFF2-40B4-BE49-F238E27FC236}">
                <a16:creationId xmlns:a16="http://schemas.microsoft.com/office/drawing/2014/main" id="{C921F86A-3DA6-CA8D-64A6-9E7FBFF3CDE1}"/>
              </a:ext>
            </a:extLst>
          </p:cNvPr>
          <p:cNvSpPr txBox="1"/>
          <p:nvPr/>
        </p:nvSpPr>
        <p:spPr>
          <a:xfrm>
            <a:off x="4830643" y="1983023"/>
            <a:ext cx="543739" cy="307777"/>
          </a:xfrm>
          <a:prstGeom prst="rect">
            <a:avLst/>
          </a:prstGeom>
          <a:noFill/>
        </p:spPr>
        <p:txBody>
          <a:bodyPr wrap="none" rtlCol="0">
            <a:spAutoFit/>
          </a:bodyPr>
          <a:lstStyle/>
          <a:p>
            <a:r>
              <a:rPr lang="en-US" b="1" dirty="0"/>
              <a:t>AR1</a:t>
            </a:r>
          </a:p>
        </p:txBody>
      </p:sp>
      <p:sp>
        <p:nvSpPr>
          <p:cNvPr id="37" name="TextBox 36">
            <a:extLst>
              <a:ext uri="{FF2B5EF4-FFF2-40B4-BE49-F238E27FC236}">
                <a16:creationId xmlns:a16="http://schemas.microsoft.com/office/drawing/2014/main" id="{706F0702-8DF5-E6D0-7119-90ABBAC97A6F}"/>
              </a:ext>
            </a:extLst>
          </p:cNvPr>
          <p:cNvSpPr txBox="1"/>
          <p:nvPr/>
        </p:nvSpPr>
        <p:spPr>
          <a:xfrm>
            <a:off x="399011" y="4674109"/>
            <a:ext cx="543739" cy="307777"/>
          </a:xfrm>
          <a:prstGeom prst="rect">
            <a:avLst/>
          </a:prstGeom>
          <a:noFill/>
        </p:spPr>
        <p:txBody>
          <a:bodyPr wrap="none" rtlCol="0">
            <a:spAutoFit/>
          </a:bodyPr>
          <a:lstStyle/>
          <a:p>
            <a:r>
              <a:rPr lang="en-US" b="1" dirty="0"/>
              <a:t>AR1</a:t>
            </a:r>
          </a:p>
        </p:txBody>
      </p:sp>
      <p:sp>
        <p:nvSpPr>
          <p:cNvPr id="39" name="TextBox 38">
            <a:extLst>
              <a:ext uri="{FF2B5EF4-FFF2-40B4-BE49-F238E27FC236}">
                <a16:creationId xmlns:a16="http://schemas.microsoft.com/office/drawing/2014/main" id="{1E16DE69-274D-0B8A-1A0A-1F6285023E3D}"/>
              </a:ext>
            </a:extLst>
          </p:cNvPr>
          <p:cNvSpPr txBox="1"/>
          <p:nvPr/>
        </p:nvSpPr>
        <p:spPr>
          <a:xfrm>
            <a:off x="3578525" y="3799385"/>
            <a:ext cx="543739" cy="307777"/>
          </a:xfrm>
          <a:prstGeom prst="rect">
            <a:avLst/>
          </a:prstGeom>
          <a:noFill/>
        </p:spPr>
        <p:txBody>
          <a:bodyPr wrap="none" rtlCol="0">
            <a:spAutoFit/>
          </a:bodyPr>
          <a:lstStyle/>
          <a:p>
            <a:r>
              <a:rPr lang="en-US" b="1" dirty="0"/>
              <a:t>AR3</a:t>
            </a:r>
          </a:p>
        </p:txBody>
      </p:sp>
      <p:sp>
        <p:nvSpPr>
          <p:cNvPr id="40" name="TextBox 39">
            <a:extLst>
              <a:ext uri="{FF2B5EF4-FFF2-40B4-BE49-F238E27FC236}">
                <a16:creationId xmlns:a16="http://schemas.microsoft.com/office/drawing/2014/main" id="{D38986B8-A6C6-6B14-4012-B3442C6E702D}"/>
              </a:ext>
            </a:extLst>
          </p:cNvPr>
          <p:cNvSpPr txBox="1"/>
          <p:nvPr/>
        </p:nvSpPr>
        <p:spPr>
          <a:xfrm>
            <a:off x="3868511" y="4422042"/>
            <a:ext cx="543739" cy="307777"/>
          </a:xfrm>
          <a:prstGeom prst="rect">
            <a:avLst/>
          </a:prstGeom>
          <a:noFill/>
        </p:spPr>
        <p:txBody>
          <a:bodyPr wrap="none" rtlCol="0">
            <a:spAutoFit/>
          </a:bodyPr>
          <a:lstStyle/>
          <a:p>
            <a:r>
              <a:rPr lang="en-US" b="1" dirty="0"/>
              <a:t>AR1</a:t>
            </a:r>
          </a:p>
        </p:txBody>
      </p:sp>
      <p:sp>
        <p:nvSpPr>
          <p:cNvPr id="41" name="TextBox 40">
            <a:extLst>
              <a:ext uri="{FF2B5EF4-FFF2-40B4-BE49-F238E27FC236}">
                <a16:creationId xmlns:a16="http://schemas.microsoft.com/office/drawing/2014/main" id="{859CFFEB-677C-3668-2ADE-9553B7F16366}"/>
              </a:ext>
            </a:extLst>
          </p:cNvPr>
          <p:cNvSpPr txBox="1"/>
          <p:nvPr/>
        </p:nvSpPr>
        <p:spPr>
          <a:xfrm>
            <a:off x="4829738" y="4185101"/>
            <a:ext cx="543739" cy="307777"/>
          </a:xfrm>
          <a:prstGeom prst="rect">
            <a:avLst/>
          </a:prstGeom>
          <a:noFill/>
        </p:spPr>
        <p:txBody>
          <a:bodyPr wrap="none" rtlCol="0">
            <a:spAutoFit/>
          </a:bodyPr>
          <a:lstStyle/>
          <a:p>
            <a:r>
              <a:rPr lang="en-US" b="1" dirty="0"/>
              <a:t>AR3</a:t>
            </a:r>
          </a:p>
        </p:txBody>
      </p:sp>
      <p:sp>
        <p:nvSpPr>
          <p:cNvPr id="42" name="TextBox 41">
            <a:extLst>
              <a:ext uri="{FF2B5EF4-FFF2-40B4-BE49-F238E27FC236}">
                <a16:creationId xmlns:a16="http://schemas.microsoft.com/office/drawing/2014/main" id="{BAC50005-83E5-36AD-0AB7-68E3B50E44BF}"/>
              </a:ext>
            </a:extLst>
          </p:cNvPr>
          <p:cNvSpPr txBox="1"/>
          <p:nvPr/>
        </p:nvSpPr>
        <p:spPr>
          <a:xfrm>
            <a:off x="1025878" y="3832131"/>
            <a:ext cx="543739" cy="307777"/>
          </a:xfrm>
          <a:prstGeom prst="rect">
            <a:avLst/>
          </a:prstGeom>
          <a:noFill/>
        </p:spPr>
        <p:txBody>
          <a:bodyPr wrap="none" rtlCol="0">
            <a:spAutoFit/>
          </a:bodyPr>
          <a:lstStyle/>
          <a:p>
            <a:r>
              <a:rPr lang="en-US" b="1" dirty="0"/>
              <a:t>AR4</a:t>
            </a:r>
          </a:p>
        </p:txBody>
      </p:sp>
      <p:sp>
        <p:nvSpPr>
          <p:cNvPr id="43" name="TextBox 42">
            <a:extLst>
              <a:ext uri="{FF2B5EF4-FFF2-40B4-BE49-F238E27FC236}">
                <a16:creationId xmlns:a16="http://schemas.microsoft.com/office/drawing/2014/main" id="{0E9DF860-4073-237B-6AA2-9B565B176B6D}"/>
              </a:ext>
            </a:extLst>
          </p:cNvPr>
          <p:cNvSpPr txBox="1"/>
          <p:nvPr/>
        </p:nvSpPr>
        <p:spPr>
          <a:xfrm>
            <a:off x="1883577" y="3536721"/>
            <a:ext cx="543739" cy="307777"/>
          </a:xfrm>
          <a:prstGeom prst="rect">
            <a:avLst/>
          </a:prstGeom>
          <a:noFill/>
        </p:spPr>
        <p:txBody>
          <a:bodyPr wrap="none" rtlCol="0">
            <a:spAutoFit/>
          </a:bodyPr>
          <a:lstStyle/>
          <a:p>
            <a:r>
              <a:rPr lang="en-US" b="1" dirty="0"/>
              <a:t>AR5</a:t>
            </a:r>
          </a:p>
        </p:txBody>
      </p:sp>
      <p:sp>
        <p:nvSpPr>
          <p:cNvPr id="44" name="TextBox 43">
            <a:extLst>
              <a:ext uri="{FF2B5EF4-FFF2-40B4-BE49-F238E27FC236}">
                <a16:creationId xmlns:a16="http://schemas.microsoft.com/office/drawing/2014/main" id="{ACFB1DAA-4414-21FC-2E0B-1006B635D18F}"/>
              </a:ext>
            </a:extLst>
          </p:cNvPr>
          <p:cNvSpPr txBox="1"/>
          <p:nvPr/>
        </p:nvSpPr>
        <p:spPr>
          <a:xfrm>
            <a:off x="4590768" y="4804084"/>
            <a:ext cx="543739" cy="307777"/>
          </a:xfrm>
          <a:prstGeom prst="rect">
            <a:avLst/>
          </a:prstGeom>
          <a:noFill/>
        </p:spPr>
        <p:txBody>
          <a:bodyPr wrap="none" rtlCol="0">
            <a:spAutoFit/>
          </a:bodyPr>
          <a:lstStyle/>
          <a:p>
            <a:r>
              <a:rPr lang="en-US" b="1" dirty="0"/>
              <a:t>AR1</a:t>
            </a:r>
          </a:p>
        </p:txBody>
      </p:sp>
      <p:sp>
        <p:nvSpPr>
          <p:cNvPr id="45" name="TextBox 44">
            <a:extLst>
              <a:ext uri="{FF2B5EF4-FFF2-40B4-BE49-F238E27FC236}">
                <a16:creationId xmlns:a16="http://schemas.microsoft.com/office/drawing/2014/main" id="{70BAFF5C-10FA-7C75-AAF5-C6197189C204}"/>
              </a:ext>
            </a:extLst>
          </p:cNvPr>
          <p:cNvSpPr txBox="1"/>
          <p:nvPr/>
        </p:nvSpPr>
        <p:spPr>
          <a:xfrm>
            <a:off x="5151636" y="4674108"/>
            <a:ext cx="543739" cy="307777"/>
          </a:xfrm>
          <a:prstGeom prst="rect">
            <a:avLst/>
          </a:prstGeom>
          <a:noFill/>
        </p:spPr>
        <p:txBody>
          <a:bodyPr wrap="none" rtlCol="0">
            <a:spAutoFit/>
          </a:bodyPr>
          <a:lstStyle/>
          <a:p>
            <a:r>
              <a:rPr lang="en-US" b="1" dirty="0"/>
              <a:t>AR1</a:t>
            </a:r>
          </a:p>
        </p:txBody>
      </p:sp>
      <p:sp>
        <p:nvSpPr>
          <p:cNvPr id="46" name="TextBox 45">
            <a:extLst>
              <a:ext uri="{FF2B5EF4-FFF2-40B4-BE49-F238E27FC236}">
                <a16:creationId xmlns:a16="http://schemas.microsoft.com/office/drawing/2014/main" id="{229216EE-9A2F-D263-A792-C1E37ADCEDB1}"/>
              </a:ext>
            </a:extLst>
          </p:cNvPr>
          <p:cNvSpPr txBox="1"/>
          <p:nvPr/>
        </p:nvSpPr>
        <p:spPr>
          <a:xfrm>
            <a:off x="5787950" y="665621"/>
            <a:ext cx="5431295" cy="276999"/>
          </a:xfrm>
          <a:prstGeom prst="rect">
            <a:avLst/>
          </a:prstGeom>
          <a:noFill/>
        </p:spPr>
        <p:txBody>
          <a:bodyPr wrap="none" rtlCol="0">
            <a:spAutoFit/>
          </a:bodyPr>
          <a:lstStyle/>
          <a:p>
            <a:r>
              <a:rPr lang="en-US" sz="1200" dirty="0"/>
              <a:t>c. HUC8 watersheds with locations of Saco River and Shetucket River basins</a:t>
            </a:r>
          </a:p>
        </p:txBody>
      </p:sp>
      <p:sp>
        <p:nvSpPr>
          <p:cNvPr id="2" name="TextBox 1">
            <a:extLst>
              <a:ext uri="{FF2B5EF4-FFF2-40B4-BE49-F238E27FC236}">
                <a16:creationId xmlns:a16="http://schemas.microsoft.com/office/drawing/2014/main" id="{C8504B53-8AC4-DA7D-7EDE-A6B8B7A5A22D}"/>
              </a:ext>
            </a:extLst>
          </p:cNvPr>
          <p:cNvSpPr txBox="1"/>
          <p:nvPr/>
        </p:nvSpPr>
        <p:spPr>
          <a:xfrm rot="16200000">
            <a:off x="-634434" y="1851225"/>
            <a:ext cx="1476686" cy="246221"/>
          </a:xfrm>
          <a:prstGeom prst="rect">
            <a:avLst/>
          </a:prstGeom>
          <a:noFill/>
        </p:spPr>
        <p:txBody>
          <a:bodyPr wrap="none" rtlCol="0">
            <a:spAutoFit/>
          </a:bodyPr>
          <a:lstStyle/>
          <a:p>
            <a:r>
              <a:rPr lang="en-US" sz="1000" dirty="0"/>
              <a:t>IVT magnitude (kg/ms)</a:t>
            </a:r>
          </a:p>
        </p:txBody>
      </p:sp>
      <p:sp>
        <p:nvSpPr>
          <p:cNvPr id="3" name="TextBox 2">
            <a:extLst>
              <a:ext uri="{FF2B5EF4-FFF2-40B4-BE49-F238E27FC236}">
                <a16:creationId xmlns:a16="http://schemas.microsoft.com/office/drawing/2014/main" id="{4658D571-F5B4-700B-A862-D969A197CFB4}"/>
              </a:ext>
            </a:extLst>
          </p:cNvPr>
          <p:cNvSpPr txBox="1"/>
          <p:nvPr/>
        </p:nvSpPr>
        <p:spPr>
          <a:xfrm rot="16200000">
            <a:off x="-634435" y="4478955"/>
            <a:ext cx="1476686" cy="246221"/>
          </a:xfrm>
          <a:prstGeom prst="rect">
            <a:avLst/>
          </a:prstGeom>
          <a:noFill/>
        </p:spPr>
        <p:txBody>
          <a:bodyPr wrap="none" rtlCol="0">
            <a:spAutoFit/>
          </a:bodyPr>
          <a:lstStyle/>
          <a:p>
            <a:r>
              <a:rPr lang="en-US" sz="1000" dirty="0"/>
              <a:t>IVT magnitude (kg/ms)</a:t>
            </a:r>
          </a:p>
        </p:txBody>
      </p:sp>
      <p:sp>
        <p:nvSpPr>
          <p:cNvPr id="4" name="TextBox 3">
            <a:extLst>
              <a:ext uri="{FF2B5EF4-FFF2-40B4-BE49-F238E27FC236}">
                <a16:creationId xmlns:a16="http://schemas.microsoft.com/office/drawing/2014/main" id="{12AFEC87-080D-6754-C454-82812883B9EA}"/>
              </a:ext>
            </a:extLst>
          </p:cNvPr>
          <p:cNvSpPr txBox="1"/>
          <p:nvPr/>
        </p:nvSpPr>
        <p:spPr>
          <a:xfrm>
            <a:off x="9497076" y="4237631"/>
            <a:ext cx="2295913" cy="1169551"/>
          </a:xfrm>
          <a:prstGeom prst="rect">
            <a:avLst/>
          </a:prstGeom>
          <a:solidFill>
            <a:schemeClr val="bg1"/>
          </a:solidFill>
          <a:ln>
            <a:solidFill>
              <a:schemeClr val="tx1"/>
            </a:solidFill>
          </a:ln>
        </p:spPr>
        <p:txBody>
          <a:bodyPr wrap="square" rtlCol="0">
            <a:spAutoFit/>
          </a:bodyPr>
          <a:lstStyle/>
          <a:p>
            <a:pPr algn="ctr"/>
            <a:r>
              <a:rPr lang="en-US" dirty="0"/>
              <a:t>ARs can be ranked based on their intensity and duration according to the Ralph et al. (2019) AR Scale from 1 to 5</a:t>
            </a:r>
          </a:p>
        </p:txBody>
      </p:sp>
    </p:spTree>
    <p:extLst>
      <p:ext uri="{BB962C8B-B14F-4D97-AF65-F5344CB8AC3E}">
        <p14:creationId xmlns:p14="http://schemas.microsoft.com/office/powerpoint/2010/main" val="1331385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2" name="Title 1">
            <a:extLst>
              <a:ext uri="{FF2B5EF4-FFF2-40B4-BE49-F238E27FC236}">
                <a16:creationId xmlns:a16="http://schemas.microsoft.com/office/drawing/2014/main" id="{92632B75-0146-106B-AD49-368B98865E5B}"/>
              </a:ext>
            </a:extLst>
          </p:cNvPr>
          <p:cNvSpPr txBox="1">
            <a:spLocks/>
          </p:cNvSpPr>
          <p:nvPr/>
        </p:nvSpPr>
        <p:spPr>
          <a:xfrm>
            <a:off x="0" y="82713"/>
            <a:ext cx="12192000" cy="523221"/>
          </a:xfrm>
          <a:prstGeom prst="rect">
            <a:avLst/>
          </a:prstGeom>
          <a:solidFill>
            <a:srgbClr val="046C92"/>
          </a:solidFill>
          <a:ln>
            <a:noFill/>
          </a:ln>
        </p:spPr>
        <p:txBody>
          <a:bodyPr spcFirstLastPara="1" wrap="square" lIns="45720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36B8B"/>
              </a:buClr>
              <a:buSzPts val="1800"/>
              <a:buFont typeface="Calibri"/>
              <a:buNone/>
              <a:defRPr sz="3200" b="1" i="0" u="none" strike="noStrike" cap="none">
                <a:solidFill>
                  <a:srgbClr val="236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chemeClr val="bg1"/>
                </a:solidFill>
                <a:latin typeface="Arial" panose="020B0604020202020204" pitchFamily="34" charset="0"/>
                <a:cs typeface="Arial" panose="020B0604020202020204" pitchFamily="34" charset="0"/>
              </a:rPr>
              <a:t>IVT Magnitude Time Series and AR Scale (Dec 2023 – Jan 2024)</a:t>
            </a:r>
          </a:p>
        </p:txBody>
      </p:sp>
      <p:pic>
        <p:nvPicPr>
          <p:cNvPr id="10" name="Picture 9" descr="A graph showing a number of data&#10;&#10;Description automatically generated with medium confidence">
            <a:extLst>
              <a:ext uri="{FF2B5EF4-FFF2-40B4-BE49-F238E27FC236}">
                <a16:creationId xmlns:a16="http://schemas.microsoft.com/office/drawing/2014/main" id="{ABD8FADF-9F55-0180-8DA0-7B39349B4C85}"/>
              </a:ext>
            </a:extLst>
          </p:cNvPr>
          <p:cNvPicPr>
            <a:picLocks noChangeAspect="1"/>
          </p:cNvPicPr>
          <p:nvPr/>
        </p:nvPicPr>
        <p:blipFill>
          <a:blip r:embed="rId3"/>
          <a:stretch>
            <a:fillRect/>
          </a:stretch>
        </p:blipFill>
        <p:spPr>
          <a:xfrm>
            <a:off x="133004" y="819510"/>
            <a:ext cx="5627716" cy="2395914"/>
          </a:xfrm>
          <a:prstGeom prst="rect">
            <a:avLst/>
          </a:prstGeom>
        </p:spPr>
      </p:pic>
      <p:pic>
        <p:nvPicPr>
          <p:cNvPr id="12" name="Picture 11" descr="A graph showing a number of numbers&#10;&#10;Description automatically generated with medium confidence">
            <a:extLst>
              <a:ext uri="{FF2B5EF4-FFF2-40B4-BE49-F238E27FC236}">
                <a16:creationId xmlns:a16="http://schemas.microsoft.com/office/drawing/2014/main" id="{5B5DE7B7-E8BB-69A6-6E82-061EA963A4EE}"/>
              </a:ext>
            </a:extLst>
          </p:cNvPr>
          <p:cNvPicPr>
            <a:picLocks noChangeAspect="1"/>
          </p:cNvPicPr>
          <p:nvPr/>
        </p:nvPicPr>
        <p:blipFill>
          <a:blip r:embed="rId4"/>
          <a:stretch>
            <a:fillRect/>
          </a:stretch>
        </p:blipFill>
        <p:spPr>
          <a:xfrm>
            <a:off x="133004" y="3429000"/>
            <a:ext cx="5627716" cy="2425971"/>
          </a:xfrm>
          <a:prstGeom prst="rect">
            <a:avLst/>
          </a:prstGeom>
        </p:spPr>
      </p:pic>
      <p:sp>
        <p:nvSpPr>
          <p:cNvPr id="15" name="TextBox 14">
            <a:extLst>
              <a:ext uri="{FF2B5EF4-FFF2-40B4-BE49-F238E27FC236}">
                <a16:creationId xmlns:a16="http://schemas.microsoft.com/office/drawing/2014/main" id="{B0E84519-989A-B90C-DDCB-309B1389D691}"/>
              </a:ext>
            </a:extLst>
          </p:cNvPr>
          <p:cNvSpPr txBox="1"/>
          <p:nvPr/>
        </p:nvSpPr>
        <p:spPr>
          <a:xfrm>
            <a:off x="399011" y="688705"/>
            <a:ext cx="5218095" cy="276999"/>
          </a:xfrm>
          <a:prstGeom prst="rect">
            <a:avLst/>
          </a:prstGeom>
          <a:noFill/>
        </p:spPr>
        <p:txBody>
          <a:bodyPr wrap="none" rtlCol="0">
            <a:spAutoFit/>
          </a:bodyPr>
          <a:lstStyle/>
          <a:p>
            <a:r>
              <a:rPr lang="en-US" sz="1200" dirty="0"/>
              <a:t>a. IVT at ERA5 grid point within Saco River basin (New Hampshire/Maine)</a:t>
            </a:r>
          </a:p>
        </p:txBody>
      </p:sp>
      <p:sp>
        <p:nvSpPr>
          <p:cNvPr id="17" name="TextBox 16">
            <a:extLst>
              <a:ext uri="{FF2B5EF4-FFF2-40B4-BE49-F238E27FC236}">
                <a16:creationId xmlns:a16="http://schemas.microsoft.com/office/drawing/2014/main" id="{C067A745-05F3-AE6D-15E3-ED55A6751BA3}"/>
              </a:ext>
            </a:extLst>
          </p:cNvPr>
          <p:cNvSpPr txBox="1"/>
          <p:nvPr/>
        </p:nvSpPr>
        <p:spPr>
          <a:xfrm>
            <a:off x="399011" y="3346229"/>
            <a:ext cx="4810932" cy="276999"/>
          </a:xfrm>
          <a:prstGeom prst="rect">
            <a:avLst/>
          </a:prstGeom>
          <a:noFill/>
        </p:spPr>
        <p:txBody>
          <a:bodyPr wrap="none" rtlCol="0">
            <a:spAutoFit/>
          </a:bodyPr>
          <a:lstStyle/>
          <a:p>
            <a:r>
              <a:rPr lang="en-US" sz="1200" dirty="0"/>
              <a:t>b. IVT at ERA5 grid point within Shetucket River basin (Connecticut)</a:t>
            </a:r>
          </a:p>
        </p:txBody>
      </p:sp>
      <p:pic>
        <p:nvPicPr>
          <p:cNvPr id="21" name="Picture 20">
            <a:extLst>
              <a:ext uri="{FF2B5EF4-FFF2-40B4-BE49-F238E27FC236}">
                <a16:creationId xmlns:a16="http://schemas.microsoft.com/office/drawing/2014/main" id="{640870CD-91E1-0CFA-2423-AE3DF6E466A9}"/>
              </a:ext>
            </a:extLst>
          </p:cNvPr>
          <p:cNvPicPr>
            <a:picLocks noChangeAspect="1"/>
          </p:cNvPicPr>
          <p:nvPr/>
        </p:nvPicPr>
        <p:blipFill>
          <a:blip r:embed="rId5"/>
          <a:srcRect t="7460" b="7460"/>
          <a:stretch/>
        </p:blipFill>
        <p:spPr>
          <a:xfrm>
            <a:off x="5818910" y="942002"/>
            <a:ext cx="6251172" cy="4701802"/>
          </a:xfrm>
          <a:prstGeom prst="rect">
            <a:avLst/>
          </a:prstGeom>
          <a:ln>
            <a:solidFill>
              <a:schemeClr val="tx1"/>
            </a:solidFill>
          </a:ln>
        </p:spPr>
      </p:pic>
      <p:sp>
        <p:nvSpPr>
          <p:cNvPr id="23" name="5-Point Star 22">
            <a:extLst>
              <a:ext uri="{FF2B5EF4-FFF2-40B4-BE49-F238E27FC236}">
                <a16:creationId xmlns:a16="http://schemas.microsoft.com/office/drawing/2014/main" id="{72AAA9E6-0E1B-F213-D126-E4090A5D8693}"/>
              </a:ext>
            </a:extLst>
          </p:cNvPr>
          <p:cNvSpPr/>
          <p:nvPr/>
        </p:nvSpPr>
        <p:spPr>
          <a:xfrm>
            <a:off x="9001573" y="2817465"/>
            <a:ext cx="274320" cy="274320"/>
          </a:xfrm>
          <a:prstGeom prst="star5">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a:extLst>
              <a:ext uri="{FF2B5EF4-FFF2-40B4-BE49-F238E27FC236}">
                <a16:creationId xmlns:a16="http://schemas.microsoft.com/office/drawing/2014/main" id="{4C4F3104-E4ED-FA15-0BD0-D99D94F1215B}"/>
              </a:ext>
            </a:extLst>
          </p:cNvPr>
          <p:cNvSpPr/>
          <p:nvPr/>
        </p:nvSpPr>
        <p:spPr>
          <a:xfrm>
            <a:off x="8446270" y="3865588"/>
            <a:ext cx="274320" cy="274320"/>
          </a:xfrm>
          <a:prstGeom prst="star5">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07DA1DF-FE60-2108-6E41-F0C722B4D3B9}"/>
              </a:ext>
            </a:extLst>
          </p:cNvPr>
          <p:cNvSpPr txBox="1"/>
          <p:nvPr/>
        </p:nvSpPr>
        <p:spPr>
          <a:xfrm>
            <a:off x="9825642" y="2036056"/>
            <a:ext cx="569387" cy="400110"/>
          </a:xfrm>
          <a:prstGeom prst="rect">
            <a:avLst/>
          </a:prstGeom>
          <a:noFill/>
        </p:spPr>
        <p:txBody>
          <a:bodyPr wrap="none" rtlCol="0">
            <a:spAutoFit/>
          </a:bodyPr>
          <a:lstStyle/>
          <a:p>
            <a:r>
              <a:rPr lang="en-US" sz="2000" b="1" dirty="0">
                <a:ln w="12700">
                  <a:solidFill>
                    <a:schemeClr val="bg1"/>
                  </a:solidFill>
                </a:ln>
              </a:rPr>
              <a:t>ME</a:t>
            </a:r>
          </a:p>
        </p:txBody>
      </p:sp>
      <p:sp>
        <p:nvSpPr>
          <p:cNvPr id="26" name="TextBox 25">
            <a:extLst>
              <a:ext uri="{FF2B5EF4-FFF2-40B4-BE49-F238E27FC236}">
                <a16:creationId xmlns:a16="http://schemas.microsoft.com/office/drawing/2014/main" id="{4AE13A10-B4B9-B880-2B88-6C23E062909C}"/>
              </a:ext>
            </a:extLst>
          </p:cNvPr>
          <p:cNvSpPr txBox="1"/>
          <p:nvPr/>
        </p:nvSpPr>
        <p:spPr>
          <a:xfrm>
            <a:off x="8526117" y="3085352"/>
            <a:ext cx="556563" cy="400110"/>
          </a:xfrm>
          <a:prstGeom prst="rect">
            <a:avLst/>
          </a:prstGeom>
          <a:noFill/>
        </p:spPr>
        <p:txBody>
          <a:bodyPr wrap="none" rtlCol="0">
            <a:spAutoFit/>
          </a:bodyPr>
          <a:lstStyle/>
          <a:p>
            <a:r>
              <a:rPr lang="en-US" sz="2000" b="1" dirty="0">
                <a:ln w="12700">
                  <a:solidFill>
                    <a:schemeClr val="bg1"/>
                  </a:solidFill>
                </a:ln>
              </a:rPr>
              <a:t>NH</a:t>
            </a:r>
          </a:p>
        </p:txBody>
      </p:sp>
      <p:sp>
        <p:nvSpPr>
          <p:cNvPr id="27" name="TextBox 26">
            <a:extLst>
              <a:ext uri="{FF2B5EF4-FFF2-40B4-BE49-F238E27FC236}">
                <a16:creationId xmlns:a16="http://schemas.microsoft.com/office/drawing/2014/main" id="{D95CE5CE-83E8-4417-9C14-BBD6ACA03F6B}"/>
              </a:ext>
            </a:extLst>
          </p:cNvPr>
          <p:cNvSpPr txBox="1"/>
          <p:nvPr/>
        </p:nvSpPr>
        <p:spPr>
          <a:xfrm>
            <a:off x="8067743" y="2554515"/>
            <a:ext cx="513282" cy="400110"/>
          </a:xfrm>
          <a:prstGeom prst="rect">
            <a:avLst/>
          </a:prstGeom>
          <a:noFill/>
        </p:spPr>
        <p:txBody>
          <a:bodyPr wrap="none" rtlCol="0">
            <a:spAutoFit/>
          </a:bodyPr>
          <a:lstStyle/>
          <a:p>
            <a:r>
              <a:rPr lang="en-US" sz="2000" b="1" dirty="0">
                <a:ln w="12700">
                  <a:solidFill>
                    <a:schemeClr val="bg1"/>
                  </a:solidFill>
                </a:ln>
              </a:rPr>
              <a:t>VT</a:t>
            </a:r>
          </a:p>
        </p:txBody>
      </p:sp>
      <p:sp>
        <p:nvSpPr>
          <p:cNvPr id="28" name="TextBox 27">
            <a:extLst>
              <a:ext uri="{FF2B5EF4-FFF2-40B4-BE49-F238E27FC236}">
                <a16:creationId xmlns:a16="http://schemas.microsoft.com/office/drawing/2014/main" id="{4FD5F272-DC29-CE3A-BC04-C7BC232D5636}"/>
              </a:ext>
            </a:extLst>
          </p:cNvPr>
          <p:cNvSpPr txBox="1"/>
          <p:nvPr/>
        </p:nvSpPr>
        <p:spPr>
          <a:xfrm>
            <a:off x="6767041" y="2617410"/>
            <a:ext cx="542136" cy="400110"/>
          </a:xfrm>
          <a:prstGeom prst="rect">
            <a:avLst/>
          </a:prstGeom>
          <a:noFill/>
        </p:spPr>
        <p:txBody>
          <a:bodyPr wrap="none" rtlCol="0">
            <a:spAutoFit/>
          </a:bodyPr>
          <a:lstStyle/>
          <a:p>
            <a:r>
              <a:rPr lang="en-US" sz="2000" b="1" dirty="0">
                <a:ln w="12700">
                  <a:solidFill>
                    <a:schemeClr val="bg1"/>
                  </a:solidFill>
                </a:ln>
              </a:rPr>
              <a:t>NY</a:t>
            </a:r>
          </a:p>
        </p:txBody>
      </p:sp>
      <p:sp>
        <p:nvSpPr>
          <p:cNvPr id="29" name="TextBox 28">
            <a:extLst>
              <a:ext uri="{FF2B5EF4-FFF2-40B4-BE49-F238E27FC236}">
                <a16:creationId xmlns:a16="http://schemas.microsoft.com/office/drawing/2014/main" id="{6A079356-8475-3461-F1F0-45CBA3924E60}"/>
              </a:ext>
            </a:extLst>
          </p:cNvPr>
          <p:cNvSpPr txBox="1"/>
          <p:nvPr/>
        </p:nvSpPr>
        <p:spPr>
          <a:xfrm>
            <a:off x="7937609" y="3932244"/>
            <a:ext cx="527709" cy="400110"/>
          </a:xfrm>
          <a:prstGeom prst="rect">
            <a:avLst/>
          </a:prstGeom>
          <a:noFill/>
        </p:spPr>
        <p:txBody>
          <a:bodyPr wrap="none" rtlCol="0">
            <a:spAutoFit/>
          </a:bodyPr>
          <a:lstStyle/>
          <a:p>
            <a:r>
              <a:rPr lang="en-US" sz="2000" b="1" dirty="0">
                <a:ln w="12700">
                  <a:solidFill>
                    <a:schemeClr val="bg1"/>
                  </a:solidFill>
                </a:ln>
              </a:rPr>
              <a:t>CT</a:t>
            </a:r>
          </a:p>
        </p:txBody>
      </p:sp>
      <p:sp>
        <p:nvSpPr>
          <p:cNvPr id="30" name="TextBox 29">
            <a:extLst>
              <a:ext uri="{FF2B5EF4-FFF2-40B4-BE49-F238E27FC236}">
                <a16:creationId xmlns:a16="http://schemas.microsoft.com/office/drawing/2014/main" id="{754C54D5-88D7-9519-F7EE-21B6397F130F}"/>
              </a:ext>
            </a:extLst>
          </p:cNvPr>
          <p:cNvSpPr txBox="1"/>
          <p:nvPr/>
        </p:nvSpPr>
        <p:spPr>
          <a:xfrm>
            <a:off x="8662777" y="3553163"/>
            <a:ext cx="583814" cy="400110"/>
          </a:xfrm>
          <a:prstGeom prst="rect">
            <a:avLst/>
          </a:prstGeom>
          <a:noFill/>
        </p:spPr>
        <p:txBody>
          <a:bodyPr wrap="none" rtlCol="0">
            <a:spAutoFit/>
          </a:bodyPr>
          <a:lstStyle/>
          <a:p>
            <a:r>
              <a:rPr lang="en-US" sz="2000" b="1" dirty="0">
                <a:ln w="12700">
                  <a:solidFill>
                    <a:schemeClr val="bg1"/>
                  </a:solidFill>
                </a:ln>
              </a:rPr>
              <a:t>MA</a:t>
            </a:r>
          </a:p>
        </p:txBody>
      </p:sp>
      <p:sp>
        <p:nvSpPr>
          <p:cNvPr id="31" name="TextBox 30">
            <a:extLst>
              <a:ext uri="{FF2B5EF4-FFF2-40B4-BE49-F238E27FC236}">
                <a16:creationId xmlns:a16="http://schemas.microsoft.com/office/drawing/2014/main" id="{E1B6498D-C082-6CF5-D601-7727A3D7AAD4}"/>
              </a:ext>
            </a:extLst>
          </p:cNvPr>
          <p:cNvSpPr txBox="1"/>
          <p:nvPr/>
        </p:nvSpPr>
        <p:spPr>
          <a:xfrm>
            <a:off x="8737754" y="4057837"/>
            <a:ext cx="441146" cy="400110"/>
          </a:xfrm>
          <a:prstGeom prst="rect">
            <a:avLst/>
          </a:prstGeom>
          <a:noFill/>
        </p:spPr>
        <p:txBody>
          <a:bodyPr wrap="none" rtlCol="0">
            <a:spAutoFit/>
          </a:bodyPr>
          <a:lstStyle/>
          <a:p>
            <a:r>
              <a:rPr lang="en-US" sz="2000" b="1" dirty="0">
                <a:ln w="12700">
                  <a:solidFill>
                    <a:schemeClr val="bg1"/>
                  </a:solidFill>
                </a:ln>
              </a:rPr>
              <a:t>RI</a:t>
            </a:r>
          </a:p>
        </p:txBody>
      </p:sp>
      <p:sp>
        <p:nvSpPr>
          <p:cNvPr id="32" name="TextBox 31">
            <a:extLst>
              <a:ext uri="{FF2B5EF4-FFF2-40B4-BE49-F238E27FC236}">
                <a16:creationId xmlns:a16="http://schemas.microsoft.com/office/drawing/2014/main" id="{E8C764B3-1AA9-925A-0C02-EB5B419EBD02}"/>
              </a:ext>
            </a:extLst>
          </p:cNvPr>
          <p:cNvSpPr txBox="1"/>
          <p:nvPr/>
        </p:nvSpPr>
        <p:spPr>
          <a:xfrm>
            <a:off x="1030778" y="1612215"/>
            <a:ext cx="543739" cy="307777"/>
          </a:xfrm>
          <a:prstGeom prst="rect">
            <a:avLst/>
          </a:prstGeom>
          <a:noFill/>
        </p:spPr>
        <p:txBody>
          <a:bodyPr wrap="none" rtlCol="0">
            <a:spAutoFit/>
          </a:bodyPr>
          <a:lstStyle/>
          <a:p>
            <a:r>
              <a:rPr lang="en-US" b="1" dirty="0"/>
              <a:t>AR3</a:t>
            </a:r>
          </a:p>
        </p:txBody>
      </p:sp>
      <p:sp>
        <p:nvSpPr>
          <p:cNvPr id="33" name="TextBox 32">
            <a:extLst>
              <a:ext uri="{FF2B5EF4-FFF2-40B4-BE49-F238E27FC236}">
                <a16:creationId xmlns:a16="http://schemas.microsoft.com/office/drawing/2014/main" id="{D797D21C-E784-1851-82B6-46A82C80FFF5}"/>
              </a:ext>
            </a:extLst>
          </p:cNvPr>
          <p:cNvSpPr txBox="1"/>
          <p:nvPr/>
        </p:nvSpPr>
        <p:spPr>
          <a:xfrm>
            <a:off x="1665317" y="898707"/>
            <a:ext cx="543739" cy="307777"/>
          </a:xfrm>
          <a:prstGeom prst="rect">
            <a:avLst/>
          </a:prstGeom>
          <a:noFill/>
        </p:spPr>
        <p:txBody>
          <a:bodyPr wrap="none" rtlCol="0">
            <a:spAutoFit/>
          </a:bodyPr>
          <a:lstStyle/>
          <a:p>
            <a:r>
              <a:rPr lang="en-US" b="1" dirty="0"/>
              <a:t>AR5</a:t>
            </a:r>
          </a:p>
        </p:txBody>
      </p:sp>
      <p:sp>
        <p:nvSpPr>
          <p:cNvPr id="34" name="TextBox 33">
            <a:extLst>
              <a:ext uri="{FF2B5EF4-FFF2-40B4-BE49-F238E27FC236}">
                <a16:creationId xmlns:a16="http://schemas.microsoft.com/office/drawing/2014/main" id="{69A6729F-40AC-206E-0EA9-4612533AC9AF}"/>
              </a:ext>
            </a:extLst>
          </p:cNvPr>
          <p:cNvSpPr txBox="1"/>
          <p:nvPr/>
        </p:nvSpPr>
        <p:spPr>
          <a:xfrm>
            <a:off x="3538452" y="1748417"/>
            <a:ext cx="543739" cy="307777"/>
          </a:xfrm>
          <a:prstGeom prst="rect">
            <a:avLst/>
          </a:prstGeom>
          <a:noFill/>
        </p:spPr>
        <p:txBody>
          <a:bodyPr wrap="none" rtlCol="0">
            <a:spAutoFit/>
          </a:bodyPr>
          <a:lstStyle/>
          <a:p>
            <a:r>
              <a:rPr lang="en-US" b="1" dirty="0"/>
              <a:t>AR1</a:t>
            </a:r>
          </a:p>
        </p:txBody>
      </p:sp>
      <p:sp>
        <p:nvSpPr>
          <p:cNvPr id="35" name="TextBox 34">
            <a:extLst>
              <a:ext uri="{FF2B5EF4-FFF2-40B4-BE49-F238E27FC236}">
                <a16:creationId xmlns:a16="http://schemas.microsoft.com/office/drawing/2014/main" id="{4E89B241-E9D7-70B0-215B-A2E6570E78D2}"/>
              </a:ext>
            </a:extLst>
          </p:cNvPr>
          <p:cNvSpPr txBox="1"/>
          <p:nvPr/>
        </p:nvSpPr>
        <p:spPr>
          <a:xfrm>
            <a:off x="3868511" y="1983024"/>
            <a:ext cx="543739" cy="307777"/>
          </a:xfrm>
          <a:prstGeom prst="rect">
            <a:avLst/>
          </a:prstGeom>
          <a:noFill/>
        </p:spPr>
        <p:txBody>
          <a:bodyPr wrap="none" rtlCol="0">
            <a:spAutoFit/>
          </a:bodyPr>
          <a:lstStyle/>
          <a:p>
            <a:r>
              <a:rPr lang="en-US" b="1" dirty="0"/>
              <a:t>AR1</a:t>
            </a:r>
          </a:p>
        </p:txBody>
      </p:sp>
      <p:sp>
        <p:nvSpPr>
          <p:cNvPr id="36" name="TextBox 35">
            <a:extLst>
              <a:ext uri="{FF2B5EF4-FFF2-40B4-BE49-F238E27FC236}">
                <a16:creationId xmlns:a16="http://schemas.microsoft.com/office/drawing/2014/main" id="{C921F86A-3DA6-CA8D-64A6-9E7FBFF3CDE1}"/>
              </a:ext>
            </a:extLst>
          </p:cNvPr>
          <p:cNvSpPr txBox="1"/>
          <p:nvPr/>
        </p:nvSpPr>
        <p:spPr>
          <a:xfrm>
            <a:off x="4830643" y="1983023"/>
            <a:ext cx="543739" cy="307777"/>
          </a:xfrm>
          <a:prstGeom prst="rect">
            <a:avLst/>
          </a:prstGeom>
          <a:noFill/>
        </p:spPr>
        <p:txBody>
          <a:bodyPr wrap="none" rtlCol="0">
            <a:spAutoFit/>
          </a:bodyPr>
          <a:lstStyle/>
          <a:p>
            <a:r>
              <a:rPr lang="en-US" b="1" dirty="0"/>
              <a:t>AR1</a:t>
            </a:r>
          </a:p>
        </p:txBody>
      </p:sp>
      <p:sp>
        <p:nvSpPr>
          <p:cNvPr id="37" name="TextBox 36">
            <a:extLst>
              <a:ext uri="{FF2B5EF4-FFF2-40B4-BE49-F238E27FC236}">
                <a16:creationId xmlns:a16="http://schemas.microsoft.com/office/drawing/2014/main" id="{706F0702-8DF5-E6D0-7119-90ABBAC97A6F}"/>
              </a:ext>
            </a:extLst>
          </p:cNvPr>
          <p:cNvSpPr txBox="1"/>
          <p:nvPr/>
        </p:nvSpPr>
        <p:spPr>
          <a:xfrm>
            <a:off x="399011" y="4674109"/>
            <a:ext cx="543739" cy="307777"/>
          </a:xfrm>
          <a:prstGeom prst="rect">
            <a:avLst/>
          </a:prstGeom>
          <a:noFill/>
        </p:spPr>
        <p:txBody>
          <a:bodyPr wrap="none" rtlCol="0">
            <a:spAutoFit/>
          </a:bodyPr>
          <a:lstStyle/>
          <a:p>
            <a:r>
              <a:rPr lang="en-US" b="1" dirty="0"/>
              <a:t>AR1</a:t>
            </a:r>
          </a:p>
        </p:txBody>
      </p:sp>
      <p:sp>
        <p:nvSpPr>
          <p:cNvPr id="39" name="TextBox 38">
            <a:extLst>
              <a:ext uri="{FF2B5EF4-FFF2-40B4-BE49-F238E27FC236}">
                <a16:creationId xmlns:a16="http://schemas.microsoft.com/office/drawing/2014/main" id="{1E16DE69-274D-0B8A-1A0A-1F6285023E3D}"/>
              </a:ext>
            </a:extLst>
          </p:cNvPr>
          <p:cNvSpPr txBox="1"/>
          <p:nvPr/>
        </p:nvSpPr>
        <p:spPr>
          <a:xfrm>
            <a:off x="3578525" y="3799385"/>
            <a:ext cx="543739" cy="307777"/>
          </a:xfrm>
          <a:prstGeom prst="rect">
            <a:avLst/>
          </a:prstGeom>
          <a:noFill/>
        </p:spPr>
        <p:txBody>
          <a:bodyPr wrap="none" rtlCol="0">
            <a:spAutoFit/>
          </a:bodyPr>
          <a:lstStyle/>
          <a:p>
            <a:r>
              <a:rPr lang="en-US" b="1" dirty="0"/>
              <a:t>AR3</a:t>
            </a:r>
          </a:p>
        </p:txBody>
      </p:sp>
      <p:sp>
        <p:nvSpPr>
          <p:cNvPr id="40" name="TextBox 39">
            <a:extLst>
              <a:ext uri="{FF2B5EF4-FFF2-40B4-BE49-F238E27FC236}">
                <a16:creationId xmlns:a16="http://schemas.microsoft.com/office/drawing/2014/main" id="{D38986B8-A6C6-6B14-4012-B3442C6E702D}"/>
              </a:ext>
            </a:extLst>
          </p:cNvPr>
          <p:cNvSpPr txBox="1"/>
          <p:nvPr/>
        </p:nvSpPr>
        <p:spPr>
          <a:xfrm>
            <a:off x="3868511" y="4422042"/>
            <a:ext cx="543739" cy="307777"/>
          </a:xfrm>
          <a:prstGeom prst="rect">
            <a:avLst/>
          </a:prstGeom>
          <a:noFill/>
        </p:spPr>
        <p:txBody>
          <a:bodyPr wrap="none" rtlCol="0">
            <a:spAutoFit/>
          </a:bodyPr>
          <a:lstStyle/>
          <a:p>
            <a:r>
              <a:rPr lang="en-US" b="1" dirty="0"/>
              <a:t>AR1</a:t>
            </a:r>
          </a:p>
        </p:txBody>
      </p:sp>
      <p:sp>
        <p:nvSpPr>
          <p:cNvPr id="41" name="TextBox 40">
            <a:extLst>
              <a:ext uri="{FF2B5EF4-FFF2-40B4-BE49-F238E27FC236}">
                <a16:creationId xmlns:a16="http://schemas.microsoft.com/office/drawing/2014/main" id="{859CFFEB-677C-3668-2ADE-9553B7F16366}"/>
              </a:ext>
            </a:extLst>
          </p:cNvPr>
          <p:cNvSpPr txBox="1"/>
          <p:nvPr/>
        </p:nvSpPr>
        <p:spPr>
          <a:xfrm>
            <a:off x="4829738" y="4185101"/>
            <a:ext cx="543739" cy="307777"/>
          </a:xfrm>
          <a:prstGeom prst="rect">
            <a:avLst/>
          </a:prstGeom>
          <a:noFill/>
        </p:spPr>
        <p:txBody>
          <a:bodyPr wrap="none" rtlCol="0">
            <a:spAutoFit/>
          </a:bodyPr>
          <a:lstStyle/>
          <a:p>
            <a:r>
              <a:rPr lang="en-US" b="1" dirty="0"/>
              <a:t>AR3</a:t>
            </a:r>
          </a:p>
        </p:txBody>
      </p:sp>
      <p:sp>
        <p:nvSpPr>
          <p:cNvPr id="42" name="TextBox 41">
            <a:extLst>
              <a:ext uri="{FF2B5EF4-FFF2-40B4-BE49-F238E27FC236}">
                <a16:creationId xmlns:a16="http://schemas.microsoft.com/office/drawing/2014/main" id="{BAC50005-83E5-36AD-0AB7-68E3B50E44BF}"/>
              </a:ext>
            </a:extLst>
          </p:cNvPr>
          <p:cNvSpPr txBox="1"/>
          <p:nvPr/>
        </p:nvSpPr>
        <p:spPr>
          <a:xfrm>
            <a:off x="1025878" y="3832131"/>
            <a:ext cx="543739" cy="307777"/>
          </a:xfrm>
          <a:prstGeom prst="rect">
            <a:avLst/>
          </a:prstGeom>
          <a:noFill/>
        </p:spPr>
        <p:txBody>
          <a:bodyPr wrap="none" rtlCol="0">
            <a:spAutoFit/>
          </a:bodyPr>
          <a:lstStyle/>
          <a:p>
            <a:r>
              <a:rPr lang="en-US" b="1" dirty="0"/>
              <a:t>AR4</a:t>
            </a:r>
          </a:p>
        </p:txBody>
      </p:sp>
      <p:sp>
        <p:nvSpPr>
          <p:cNvPr id="43" name="TextBox 42">
            <a:extLst>
              <a:ext uri="{FF2B5EF4-FFF2-40B4-BE49-F238E27FC236}">
                <a16:creationId xmlns:a16="http://schemas.microsoft.com/office/drawing/2014/main" id="{0E9DF860-4073-237B-6AA2-9B565B176B6D}"/>
              </a:ext>
            </a:extLst>
          </p:cNvPr>
          <p:cNvSpPr txBox="1"/>
          <p:nvPr/>
        </p:nvSpPr>
        <p:spPr>
          <a:xfrm>
            <a:off x="1883577" y="3536721"/>
            <a:ext cx="543739" cy="307777"/>
          </a:xfrm>
          <a:prstGeom prst="rect">
            <a:avLst/>
          </a:prstGeom>
          <a:noFill/>
        </p:spPr>
        <p:txBody>
          <a:bodyPr wrap="none" rtlCol="0">
            <a:spAutoFit/>
          </a:bodyPr>
          <a:lstStyle/>
          <a:p>
            <a:r>
              <a:rPr lang="en-US" b="1" dirty="0"/>
              <a:t>AR5</a:t>
            </a:r>
          </a:p>
        </p:txBody>
      </p:sp>
      <p:sp>
        <p:nvSpPr>
          <p:cNvPr id="44" name="TextBox 43">
            <a:extLst>
              <a:ext uri="{FF2B5EF4-FFF2-40B4-BE49-F238E27FC236}">
                <a16:creationId xmlns:a16="http://schemas.microsoft.com/office/drawing/2014/main" id="{ACFB1DAA-4414-21FC-2E0B-1006B635D18F}"/>
              </a:ext>
            </a:extLst>
          </p:cNvPr>
          <p:cNvSpPr txBox="1"/>
          <p:nvPr/>
        </p:nvSpPr>
        <p:spPr>
          <a:xfrm>
            <a:off x="4590768" y="4804084"/>
            <a:ext cx="543739" cy="307777"/>
          </a:xfrm>
          <a:prstGeom prst="rect">
            <a:avLst/>
          </a:prstGeom>
          <a:noFill/>
        </p:spPr>
        <p:txBody>
          <a:bodyPr wrap="none" rtlCol="0">
            <a:spAutoFit/>
          </a:bodyPr>
          <a:lstStyle/>
          <a:p>
            <a:r>
              <a:rPr lang="en-US" b="1" dirty="0"/>
              <a:t>AR1</a:t>
            </a:r>
          </a:p>
        </p:txBody>
      </p:sp>
      <p:sp>
        <p:nvSpPr>
          <p:cNvPr id="45" name="TextBox 44">
            <a:extLst>
              <a:ext uri="{FF2B5EF4-FFF2-40B4-BE49-F238E27FC236}">
                <a16:creationId xmlns:a16="http://schemas.microsoft.com/office/drawing/2014/main" id="{70BAFF5C-10FA-7C75-AAF5-C6197189C204}"/>
              </a:ext>
            </a:extLst>
          </p:cNvPr>
          <p:cNvSpPr txBox="1"/>
          <p:nvPr/>
        </p:nvSpPr>
        <p:spPr>
          <a:xfrm>
            <a:off x="5151636" y="4674108"/>
            <a:ext cx="543739" cy="307777"/>
          </a:xfrm>
          <a:prstGeom prst="rect">
            <a:avLst/>
          </a:prstGeom>
          <a:noFill/>
        </p:spPr>
        <p:txBody>
          <a:bodyPr wrap="none" rtlCol="0">
            <a:spAutoFit/>
          </a:bodyPr>
          <a:lstStyle/>
          <a:p>
            <a:r>
              <a:rPr lang="en-US" b="1" dirty="0"/>
              <a:t>AR1</a:t>
            </a:r>
          </a:p>
        </p:txBody>
      </p:sp>
      <p:sp>
        <p:nvSpPr>
          <p:cNvPr id="2" name="Rectangle 1">
            <a:extLst>
              <a:ext uri="{FF2B5EF4-FFF2-40B4-BE49-F238E27FC236}">
                <a16:creationId xmlns:a16="http://schemas.microsoft.com/office/drawing/2014/main" id="{D231831D-459C-3028-C163-DDC78AF47892}"/>
              </a:ext>
            </a:extLst>
          </p:cNvPr>
          <p:cNvSpPr/>
          <p:nvPr/>
        </p:nvSpPr>
        <p:spPr>
          <a:xfrm>
            <a:off x="1649648" y="923646"/>
            <a:ext cx="54864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FA8E2D-3745-834D-8E4C-C6B0810A3A61}"/>
              </a:ext>
            </a:extLst>
          </p:cNvPr>
          <p:cNvSpPr/>
          <p:nvPr/>
        </p:nvSpPr>
        <p:spPr>
          <a:xfrm>
            <a:off x="1643625" y="3590425"/>
            <a:ext cx="54864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6AB4F07-6181-9877-D2C6-F2A20B325327}"/>
              </a:ext>
            </a:extLst>
          </p:cNvPr>
          <p:cNvSpPr/>
          <p:nvPr/>
        </p:nvSpPr>
        <p:spPr>
          <a:xfrm>
            <a:off x="10857093" y="3417794"/>
            <a:ext cx="1141407" cy="215016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3B2B43-5495-E665-4CFE-5667A01AE2E6}"/>
              </a:ext>
            </a:extLst>
          </p:cNvPr>
          <p:cNvSpPr/>
          <p:nvPr/>
        </p:nvSpPr>
        <p:spPr>
          <a:xfrm>
            <a:off x="10961914" y="3553114"/>
            <a:ext cx="332509" cy="317110"/>
          </a:xfrm>
          <a:prstGeom prst="rect">
            <a:avLst/>
          </a:prstGeom>
          <a:solidFill>
            <a:srgbClr val="2483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CF96CA-708C-93C0-AE2E-526AEFF6D23B}"/>
              </a:ext>
            </a:extLst>
          </p:cNvPr>
          <p:cNvSpPr/>
          <p:nvPr/>
        </p:nvSpPr>
        <p:spPr>
          <a:xfrm>
            <a:off x="10961914" y="3937139"/>
            <a:ext cx="332509" cy="317110"/>
          </a:xfrm>
          <a:prstGeom prst="rect">
            <a:avLst/>
          </a:prstGeom>
          <a:solidFill>
            <a:srgbClr val="41A9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FFD43E-9F92-9B4C-5E7E-6EAE68498D36}"/>
              </a:ext>
            </a:extLst>
          </p:cNvPr>
          <p:cNvSpPr/>
          <p:nvPr/>
        </p:nvSpPr>
        <p:spPr>
          <a:xfrm>
            <a:off x="10961914" y="4321164"/>
            <a:ext cx="332509" cy="31711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79EE0D-EEE0-B0E4-3AE2-11216F1CC126}"/>
              </a:ext>
            </a:extLst>
          </p:cNvPr>
          <p:cNvSpPr/>
          <p:nvPr/>
        </p:nvSpPr>
        <p:spPr>
          <a:xfrm>
            <a:off x="10961914" y="4705189"/>
            <a:ext cx="332509" cy="31711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A4DC8AA-4ED9-7260-E766-D785AA0E56DB}"/>
              </a:ext>
            </a:extLst>
          </p:cNvPr>
          <p:cNvSpPr/>
          <p:nvPr/>
        </p:nvSpPr>
        <p:spPr>
          <a:xfrm>
            <a:off x="10961914" y="5089214"/>
            <a:ext cx="332509" cy="31711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ECA767-1B55-73B5-C959-8D12CA45EC99}"/>
              </a:ext>
            </a:extLst>
          </p:cNvPr>
          <p:cNvSpPr txBox="1"/>
          <p:nvPr/>
        </p:nvSpPr>
        <p:spPr>
          <a:xfrm>
            <a:off x="11328986" y="3562447"/>
            <a:ext cx="534121" cy="307777"/>
          </a:xfrm>
          <a:prstGeom prst="rect">
            <a:avLst/>
          </a:prstGeom>
          <a:noFill/>
        </p:spPr>
        <p:txBody>
          <a:bodyPr wrap="none" rtlCol="0">
            <a:spAutoFit/>
          </a:bodyPr>
          <a:lstStyle/>
          <a:p>
            <a:r>
              <a:rPr lang="en-US" dirty="0"/>
              <a:t>AR1</a:t>
            </a:r>
          </a:p>
        </p:txBody>
      </p:sp>
      <p:sp>
        <p:nvSpPr>
          <p:cNvPr id="13" name="TextBox 12">
            <a:extLst>
              <a:ext uri="{FF2B5EF4-FFF2-40B4-BE49-F238E27FC236}">
                <a16:creationId xmlns:a16="http://schemas.microsoft.com/office/drawing/2014/main" id="{8BAB2906-2665-B401-D9D3-E348C7D8CFDB}"/>
              </a:ext>
            </a:extLst>
          </p:cNvPr>
          <p:cNvSpPr txBox="1"/>
          <p:nvPr/>
        </p:nvSpPr>
        <p:spPr>
          <a:xfrm>
            <a:off x="11328986" y="3932074"/>
            <a:ext cx="534121" cy="307777"/>
          </a:xfrm>
          <a:prstGeom prst="rect">
            <a:avLst/>
          </a:prstGeom>
          <a:noFill/>
        </p:spPr>
        <p:txBody>
          <a:bodyPr wrap="none" rtlCol="0">
            <a:spAutoFit/>
          </a:bodyPr>
          <a:lstStyle/>
          <a:p>
            <a:r>
              <a:rPr lang="en-US" dirty="0"/>
              <a:t>AR2</a:t>
            </a:r>
          </a:p>
        </p:txBody>
      </p:sp>
      <p:sp>
        <p:nvSpPr>
          <p:cNvPr id="14" name="TextBox 13">
            <a:extLst>
              <a:ext uri="{FF2B5EF4-FFF2-40B4-BE49-F238E27FC236}">
                <a16:creationId xmlns:a16="http://schemas.microsoft.com/office/drawing/2014/main" id="{0D0855C9-03BE-B8F9-B76A-1571A87A27D1}"/>
              </a:ext>
            </a:extLst>
          </p:cNvPr>
          <p:cNvSpPr txBox="1"/>
          <p:nvPr/>
        </p:nvSpPr>
        <p:spPr>
          <a:xfrm>
            <a:off x="11328986" y="4331937"/>
            <a:ext cx="534121" cy="307777"/>
          </a:xfrm>
          <a:prstGeom prst="rect">
            <a:avLst/>
          </a:prstGeom>
          <a:noFill/>
        </p:spPr>
        <p:txBody>
          <a:bodyPr wrap="none" rtlCol="0">
            <a:spAutoFit/>
          </a:bodyPr>
          <a:lstStyle/>
          <a:p>
            <a:r>
              <a:rPr lang="en-US" dirty="0"/>
              <a:t>AR3</a:t>
            </a:r>
          </a:p>
        </p:txBody>
      </p:sp>
      <p:sp>
        <p:nvSpPr>
          <p:cNvPr id="16" name="TextBox 15">
            <a:extLst>
              <a:ext uri="{FF2B5EF4-FFF2-40B4-BE49-F238E27FC236}">
                <a16:creationId xmlns:a16="http://schemas.microsoft.com/office/drawing/2014/main" id="{838D95D8-D59D-5026-F80A-C46BCE877635}"/>
              </a:ext>
            </a:extLst>
          </p:cNvPr>
          <p:cNvSpPr txBox="1"/>
          <p:nvPr/>
        </p:nvSpPr>
        <p:spPr>
          <a:xfrm>
            <a:off x="11328986" y="4701564"/>
            <a:ext cx="534121" cy="307777"/>
          </a:xfrm>
          <a:prstGeom prst="rect">
            <a:avLst/>
          </a:prstGeom>
          <a:noFill/>
        </p:spPr>
        <p:txBody>
          <a:bodyPr wrap="none" rtlCol="0">
            <a:spAutoFit/>
          </a:bodyPr>
          <a:lstStyle/>
          <a:p>
            <a:r>
              <a:rPr lang="en-US" dirty="0"/>
              <a:t>AR4</a:t>
            </a:r>
          </a:p>
        </p:txBody>
      </p:sp>
      <p:sp>
        <p:nvSpPr>
          <p:cNvPr id="18" name="TextBox 17">
            <a:extLst>
              <a:ext uri="{FF2B5EF4-FFF2-40B4-BE49-F238E27FC236}">
                <a16:creationId xmlns:a16="http://schemas.microsoft.com/office/drawing/2014/main" id="{316C16B9-3091-3074-AE74-ED0B954B3241}"/>
              </a:ext>
            </a:extLst>
          </p:cNvPr>
          <p:cNvSpPr txBox="1"/>
          <p:nvPr/>
        </p:nvSpPr>
        <p:spPr>
          <a:xfrm>
            <a:off x="11328986" y="5071191"/>
            <a:ext cx="534121" cy="307777"/>
          </a:xfrm>
          <a:prstGeom prst="rect">
            <a:avLst/>
          </a:prstGeom>
          <a:noFill/>
        </p:spPr>
        <p:txBody>
          <a:bodyPr wrap="none" rtlCol="0">
            <a:spAutoFit/>
          </a:bodyPr>
          <a:lstStyle/>
          <a:p>
            <a:r>
              <a:rPr lang="en-US" dirty="0"/>
              <a:t>AR5</a:t>
            </a:r>
          </a:p>
        </p:txBody>
      </p:sp>
      <p:sp>
        <p:nvSpPr>
          <p:cNvPr id="19" name="TextBox 18">
            <a:extLst>
              <a:ext uri="{FF2B5EF4-FFF2-40B4-BE49-F238E27FC236}">
                <a16:creationId xmlns:a16="http://schemas.microsoft.com/office/drawing/2014/main" id="{D6DC5632-518E-BEE1-FB86-1F91819CCD33}"/>
              </a:ext>
            </a:extLst>
          </p:cNvPr>
          <p:cNvSpPr txBox="1"/>
          <p:nvPr/>
        </p:nvSpPr>
        <p:spPr>
          <a:xfrm>
            <a:off x="5787950" y="665621"/>
            <a:ext cx="5211683" cy="276999"/>
          </a:xfrm>
          <a:prstGeom prst="rect">
            <a:avLst/>
          </a:prstGeom>
          <a:noFill/>
        </p:spPr>
        <p:txBody>
          <a:bodyPr wrap="none" rtlCol="0">
            <a:spAutoFit/>
          </a:bodyPr>
          <a:lstStyle/>
          <a:p>
            <a:r>
              <a:rPr lang="en-US" sz="1200" dirty="0"/>
              <a:t>c. AR Scale for events containing the date/time of </a:t>
            </a:r>
            <a:r>
              <a:rPr lang="en-US" sz="1200" b="1" dirty="0"/>
              <a:t>1200 UTC 18 Dec 2023</a:t>
            </a:r>
          </a:p>
        </p:txBody>
      </p:sp>
      <p:sp>
        <p:nvSpPr>
          <p:cNvPr id="20" name="TextBox 19">
            <a:extLst>
              <a:ext uri="{FF2B5EF4-FFF2-40B4-BE49-F238E27FC236}">
                <a16:creationId xmlns:a16="http://schemas.microsoft.com/office/drawing/2014/main" id="{53C4CB79-F5F5-BE00-B1C4-BB395EE25AE4}"/>
              </a:ext>
            </a:extLst>
          </p:cNvPr>
          <p:cNvSpPr txBox="1"/>
          <p:nvPr/>
        </p:nvSpPr>
        <p:spPr>
          <a:xfrm rot="16200000">
            <a:off x="-634434" y="1851225"/>
            <a:ext cx="1476686" cy="246221"/>
          </a:xfrm>
          <a:prstGeom prst="rect">
            <a:avLst/>
          </a:prstGeom>
          <a:noFill/>
        </p:spPr>
        <p:txBody>
          <a:bodyPr wrap="none" rtlCol="0">
            <a:spAutoFit/>
          </a:bodyPr>
          <a:lstStyle/>
          <a:p>
            <a:r>
              <a:rPr lang="en-US" sz="1000" dirty="0"/>
              <a:t>IVT magnitude (kg/ms)</a:t>
            </a:r>
          </a:p>
        </p:txBody>
      </p:sp>
      <p:sp>
        <p:nvSpPr>
          <p:cNvPr id="38" name="TextBox 37">
            <a:extLst>
              <a:ext uri="{FF2B5EF4-FFF2-40B4-BE49-F238E27FC236}">
                <a16:creationId xmlns:a16="http://schemas.microsoft.com/office/drawing/2014/main" id="{BDB0D9F9-1B64-32F1-520D-EDCD64E2A809}"/>
              </a:ext>
            </a:extLst>
          </p:cNvPr>
          <p:cNvSpPr txBox="1"/>
          <p:nvPr/>
        </p:nvSpPr>
        <p:spPr>
          <a:xfrm rot="16200000">
            <a:off x="-634435" y="4478955"/>
            <a:ext cx="1476686" cy="246221"/>
          </a:xfrm>
          <a:prstGeom prst="rect">
            <a:avLst/>
          </a:prstGeom>
          <a:noFill/>
        </p:spPr>
        <p:txBody>
          <a:bodyPr wrap="none" rtlCol="0">
            <a:spAutoFit/>
          </a:bodyPr>
          <a:lstStyle/>
          <a:p>
            <a:r>
              <a:rPr lang="en-US" sz="1000" dirty="0"/>
              <a:t>IVT magnitude (kg/ms)</a:t>
            </a:r>
          </a:p>
        </p:txBody>
      </p:sp>
    </p:spTree>
    <p:extLst>
      <p:ext uri="{BB962C8B-B14F-4D97-AF65-F5344CB8AC3E}">
        <p14:creationId xmlns:p14="http://schemas.microsoft.com/office/powerpoint/2010/main" val="1695084303"/>
      </p:ext>
    </p:extLst>
  </p:cSld>
  <p:clrMapOvr>
    <a:masterClrMapping/>
  </p:clrMapOvr>
</p:sld>
</file>

<file path=ppt/theme/theme1.xml><?xml version="1.0" encoding="utf-8"?>
<a:theme xmlns:a="http://schemas.openxmlformats.org/drawingml/2006/main" name="Office Theme">
  <a:themeElements>
    <a:clrScheme name="CW3">
      <a:dk1>
        <a:srgbClr val="000000"/>
      </a:dk1>
      <a:lt1>
        <a:srgbClr val="FFFFFF"/>
      </a:lt1>
      <a:dk2>
        <a:srgbClr val="236A8A"/>
      </a:dk2>
      <a:lt2>
        <a:srgbClr val="E7E6E6"/>
      </a:lt2>
      <a:accent1>
        <a:srgbClr val="236A8A"/>
      </a:accent1>
      <a:accent2>
        <a:srgbClr val="F79521"/>
      </a:accent2>
      <a:accent3>
        <a:srgbClr val="2078A4"/>
      </a:accent3>
      <a:accent4>
        <a:srgbClr val="C8771D"/>
      </a:accent4>
      <a:accent5>
        <a:srgbClr val="2D793E"/>
      </a:accent5>
      <a:accent6>
        <a:srgbClr val="39994F"/>
      </a:accent6>
      <a:hlink>
        <a:srgbClr val="2078A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12978</TotalTime>
  <Words>2179</Words>
  <Application>Microsoft Macintosh PowerPoint</Application>
  <PresentationFormat>Widescreen</PresentationFormat>
  <Paragraphs>315</Paragraphs>
  <Slides>21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 Sears</dc:creator>
  <cp:lastModifiedBy>Jason Cordeira</cp:lastModifiedBy>
  <cp:revision>59</cp:revision>
  <dcterms:created xsi:type="dcterms:W3CDTF">2020-04-02T19:38:16Z</dcterms:created>
  <dcterms:modified xsi:type="dcterms:W3CDTF">2024-09-17T18:27:38Z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0x010100F39D629950D97D4CA0A23057177E7187</vt:lpwstr>
  </property>
</Properties>
</file>