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535" r:id="rId2"/>
    <p:sldId id="285" r:id="rId3"/>
    <p:sldId id="751" r:id="rId4"/>
    <p:sldId id="752" r:id="rId5"/>
    <p:sldId id="307" r:id="rId6"/>
    <p:sldId id="258" r:id="rId7"/>
    <p:sldId id="259" r:id="rId8"/>
    <p:sldId id="270" r:id="rId9"/>
    <p:sldId id="710" r:id="rId10"/>
    <p:sldId id="755" r:id="rId11"/>
    <p:sldId id="299" r:id="rId12"/>
    <p:sldId id="295" r:id="rId13"/>
    <p:sldId id="296" r:id="rId14"/>
    <p:sldId id="297" r:id="rId15"/>
    <p:sldId id="303" r:id="rId16"/>
    <p:sldId id="300" r:id="rId17"/>
    <p:sldId id="756" r:id="rId18"/>
    <p:sldId id="757" r:id="rId19"/>
    <p:sldId id="758" r:id="rId20"/>
    <p:sldId id="759" r:id="rId21"/>
    <p:sldId id="274" r:id="rId22"/>
    <p:sldId id="306" r:id="rId23"/>
    <p:sldId id="305" r:id="rId24"/>
    <p:sldId id="304" r:id="rId25"/>
    <p:sldId id="74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705"/>
    <p:restoredTop sz="94674"/>
  </p:normalViewPr>
  <p:slideViewPr>
    <p:cSldViewPr snapToGrid="0" snapToObjects="1">
      <p:cViewPr varScale="1">
        <p:scale>
          <a:sx n="179" d="100"/>
          <a:sy n="179" d="100"/>
        </p:scale>
        <p:origin x="216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BFCE-C04B-4744-BD7A-2ADD950EFB3A}" type="datetimeFigureOut">
              <a:rPr lang="en-US" smtClean="0"/>
              <a:t>9/7/24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0DE0B-15C1-9646-9BFE-451305480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2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B0AFEB-7DAC-5840-A762-F32D12476ED5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8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7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52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5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9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3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0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A5DD-95CB-4947-962F-4F7AABEA0429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AFD61-7F7E-C647-9713-1B068CB27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22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>
            <a:extLst>
              <a:ext uri="{FF2B5EF4-FFF2-40B4-BE49-F238E27FC236}">
                <a16:creationId xmlns:a16="http://schemas.microsoft.com/office/drawing/2014/main" id="{490267EA-68C9-6C40-97F4-AA1E98507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8"/>
            <a:ext cx="91440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0501493C-AF72-604A-9D7D-A0B6ECFA3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992688"/>
            <a:ext cx="163353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B8F26027-8032-114F-8741-1DA56BF2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5321300"/>
            <a:ext cx="2252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Bradley Hand" pitchFamily="2" charset="77"/>
              </a:rPr>
              <a:t>Science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Insect-vectored diseases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Malaria</a:t>
            </a:r>
          </a:p>
          <a:p>
            <a:r>
              <a:rPr lang="en-US" dirty="0"/>
              <a:t>Dengue</a:t>
            </a:r>
          </a:p>
          <a:p>
            <a:r>
              <a:rPr lang="en-US" dirty="0" err="1"/>
              <a:t>Zika</a:t>
            </a:r>
            <a:endParaRPr lang="en-US" dirty="0"/>
          </a:p>
          <a:p>
            <a:r>
              <a:rPr lang="en-US" dirty="0"/>
              <a:t>Yellow fever</a:t>
            </a:r>
          </a:p>
        </p:txBody>
      </p:sp>
    </p:spTree>
    <p:extLst>
      <p:ext uri="{BB962C8B-B14F-4D97-AF65-F5344CB8AC3E}">
        <p14:creationId xmlns:p14="http://schemas.microsoft.com/office/powerpoint/2010/main" val="42854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267830-701D-F5D7-D58D-217A08E56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3" y="193350"/>
            <a:ext cx="7361382" cy="63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9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borniwith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6" y="468091"/>
            <a:ext cx="8892654" cy="619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ariacycle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3" y="260350"/>
            <a:ext cx="88900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3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Malaria is transmitted where: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Anopheles </a:t>
            </a:r>
            <a:r>
              <a:rPr lang="en-US" dirty="0"/>
              <a:t>can survive and reproduce</a:t>
            </a:r>
          </a:p>
          <a:p>
            <a:r>
              <a:rPr lang="en-US" i="1" dirty="0"/>
              <a:t>Plasmodium </a:t>
            </a:r>
            <a:r>
              <a:rPr lang="en-US" dirty="0"/>
              <a:t>can complete its growth cycle in mosquitoes</a:t>
            </a:r>
          </a:p>
        </p:txBody>
      </p:sp>
    </p:spTree>
    <p:extLst>
      <p:ext uri="{BB962C8B-B14F-4D97-AF65-F5344CB8AC3E}">
        <p14:creationId xmlns:p14="http://schemas.microsoft.com/office/powerpoint/2010/main" val="40198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/>
              <a:t>Aedes</a:t>
            </a:r>
            <a:r>
              <a:rPr lang="en-US" dirty="0"/>
              <a:t> species may carry: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dengue fever</a:t>
            </a:r>
          </a:p>
          <a:p>
            <a:r>
              <a:rPr lang="en-US" dirty="0"/>
              <a:t>yellow fever </a:t>
            </a:r>
          </a:p>
          <a:p>
            <a:r>
              <a:rPr lang="en-US" dirty="0"/>
              <a:t>Zika virus</a:t>
            </a:r>
          </a:p>
          <a:p>
            <a:r>
              <a:rPr lang="en-US" dirty="0" err="1"/>
              <a:t>chikungunya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3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Dengue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Carried by </a:t>
            </a:r>
            <a:r>
              <a:rPr lang="en-US" i="1" dirty="0" err="1"/>
              <a:t>Aedes</a:t>
            </a:r>
            <a:r>
              <a:rPr lang="en-US" i="1" dirty="0"/>
              <a:t> </a:t>
            </a:r>
            <a:r>
              <a:rPr lang="en-US" i="1" dirty="0" err="1"/>
              <a:t>aegypti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A. </a:t>
            </a:r>
            <a:r>
              <a:rPr lang="en-US" i="1" dirty="0" err="1"/>
              <a:t>albopictus</a:t>
            </a:r>
            <a:r>
              <a:rPr lang="en-US" dirty="0"/>
              <a:t>. </a:t>
            </a:r>
          </a:p>
          <a:p>
            <a:r>
              <a:rPr lang="en-US" dirty="0"/>
              <a:t>Incidence affected by </a:t>
            </a:r>
          </a:p>
          <a:p>
            <a:pPr lvl="1"/>
            <a:r>
              <a:rPr lang="en-US" dirty="0"/>
              <a:t>Temperature</a:t>
            </a:r>
          </a:p>
          <a:p>
            <a:pPr lvl="1"/>
            <a:r>
              <a:rPr lang="en-US" dirty="0"/>
              <a:t>Moisture</a:t>
            </a:r>
          </a:p>
          <a:p>
            <a:pPr lvl="1"/>
            <a:r>
              <a:rPr lang="en-US" dirty="0"/>
              <a:t>presence of water containers</a:t>
            </a:r>
          </a:p>
        </p:txBody>
      </p:sp>
    </p:spTree>
    <p:extLst>
      <p:ext uri="{BB962C8B-B14F-4D97-AF65-F5344CB8AC3E}">
        <p14:creationId xmlns:p14="http://schemas.microsoft.com/office/powerpoint/2010/main" val="9587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g on a map&#10;&#10;Description automatically generated">
            <a:extLst>
              <a:ext uri="{FF2B5EF4-FFF2-40B4-BE49-F238E27FC236}">
                <a16:creationId xmlns:a16="http://schemas.microsoft.com/office/drawing/2014/main" id="{42C30D47-37F7-AE3A-2198-E28B36F9B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8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E5BE23-2ADB-CEDC-2707-8AAFD53AAF40}"/>
              </a:ext>
            </a:extLst>
          </p:cNvPr>
          <p:cNvSpPr txBox="1"/>
          <p:nvPr/>
        </p:nvSpPr>
        <p:spPr>
          <a:xfrm>
            <a:off x="6282000" y="590913"/>
            <a:ext cx="29033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effectLst/>
                <a:latin typeface="Helvetica" pitchFamily="2" charset="0"/>
              </a:rPr>
              <a:t>The black-legged tick,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also known as a deer tick,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is responsible for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spreading anaplasmosis,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babesiosis, ehrlichiosis,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Lyme disease, Borrelia </a:t>
            </a:r>
          </a:p>
          <a:p>
            <a:r>
              <a:rPr lang="en-US" b="0" i="0" u="none" strike="noStrike" dirty="0" err="1">
                <a:effectLst/>
                <a:latin typeface="Helvetica" pitchFamily="2" charset="0"/>
              </a:rPr>
              <a:t>miyamotoi</a:t>
            </a:r>
            <a:r>
              <a:rPr lang="en-US" b="0" i="0" u="none" strike="noStrike" dirty="0">
                <a:effectLst/>
                <a:latin typeface="Helvetica" pitchFamily="2" charset="0"/>
              </a:rPr>
              <a:t> disease and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Powassan virus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g on a map&#10;&#10;Description automatically generated">
            <a:extLst>
              <a:ext uri="{FF2B5EF4-FFF2-40B4-BE49-F238E27FC236}">
                <a16:creationId xmlns:a16="http://schemas.microsoft.com/office/drawing/2014/main" id="{B6B4F19B-45E9-4209-623B-C9C16ABE4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9248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846F8E-F2A5-0BE8-15E4-E4C617505792}"/>
              </a:ext>
            </a:extLst>
          </p:cNvPr>
          <p:cNvSpPr txBox="1"/>
          <p:nvPr/>
        </p:nvSpPr>
        <p:spPr>
          <a:xfrm>
            <a:off x="6349191" y="524540"/>
            <a:ext cx="25957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effectLst/>
                <a:latin typeface="Helvetica" pitchFamily="2" charset="0"/>
              </a:rPr>
              <a:t>The American dog tick,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also known as a wood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tick, is responsible for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spreading Rocky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Mountain spotted fever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and tularemia.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g on a map&#10;&#10;Description automatically generated">
            <a:extLst>
              <a:ext uri="{FF2B5EF4-FFF2-40B4-BE49-F238E27FC236}">
                <a16:creationId xmlns:a16="http://schemas.microsoft.com/office/drawing/2014/main" id="{1466E2D6-A657-4558-66D2-31498EC1E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8557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AEE506-D16F-906A-118D-D2C6CDC921CF}"/>
              </a:ext>
            </a:extLst>
          </p:cNvPr>
          <p:cNvSpPr txBox="1"/>
          <p:nvPr/>
        </p:nvSpPr>
        <p:spPr>
          <a:xfrm>
            <a:off x="6485579" y="723014"/>
            <a:ext cx="27366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effectLst/>
                <a:latin typeface="Helvetica" pitchFamily="2" charset="0"/>
              </a:rPr>
              <a:t>The Lone Star tick is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responsible for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spreading ehrlichiosis,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Heartland virus disease,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southern tick-associated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rash illness (STARI),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Bourbon virus disease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and tularemia. Bites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from the Lone Star tick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can sometimes lead to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alpha-gal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8382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g on a map&#10;&#10;Description automatically generated">
            <a:extLst>
              <a:ext uri="{FF2B5EF4-FFF2-40B4-BE49-F238E27FC236}">
                <a16:creationId xmlns:a16="http://schemas.microsoft.com/office/drawing/2014/main" id="{1EFCDD58-8FA3-1826-E8CF-E7A858165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3618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9137A-A7D6-86AC-DAFE-CB2FA53E5FD2}"/>
              </a:ext>
            </a:extLst>
          </p:cNvPr>
          <p:cNvSpPr txBox="1"/>
          <p:nvPr/>
        </p:nvSpPr>
        <p:spPr>
          <a:xfrm>
            <a:off x="6236184" y="829339"/>
            <a:ext cx="300191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u="none" strike="noStrike" dirty="0">
                <a:effectLst/>
                <a:latin typeface="Helvetica" pitchFamily="2" charset="0"/>
              </a:rPr>
              <a:t>The Asian </a:t>
            </a:r>
            <a:r>
              <a:rPr lang="en-US" b="0" i="0" u="none" strike="noStrike" dirty="0" err="1">
                <a:effectLst/>
                <a:latin typeface="Helvetica" pitchFamily="2" charset="0"/>
              </a:rPr>
              <a:t>longhorned</a:t>
            </a:r>
            <a:r>
              <a:rPr lang="en-US" b="0" i="0" u="none" strike="noStrike" dirty="0">
                <a:effectLst/>
                <a:latin typeface="Helvetica" pitchFamily="2" charset="0"/>
              </a:rPr>
              <a:t> tick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is usually located in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countries in eastern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Asia. Since 2017, the tick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has been found in several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eastern states in the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United States. The tick can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potentially cause serious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human diseases, such as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anaplasmosis, babesiosis,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ehrlichiosis and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rickettsiosis, but the risk to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humans in the United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States from this tick is still </a:t>
            </a:r>
          </a:p>
          <a:p>
            <a:r>
              <a:rPr lang="en-US" b="0" i="0" u="none" strike="noStrike" dirty="0">
                <a:effectLst/>
                <a:latin typeface="Helvetica" pitchFamily="2" charset="0"/>
              </a:rPr>
              <a:t>unknown.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Anthrax Outbreak in 2016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27" b="8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723" r="-672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Repeated outbreaks of anthrax in Siberia in the early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r>
              <a:rPr lang="en-US" dirty="0"/>
              <a:t>More than a million reindeer killed</a:t>
            </a:r>
          </a:p>
          <a:p>
            <a:r>
              <a:rPr lang="en-US" dirty="0"/>
              <a:t>7000 burial grounds with infected carcasses</a:t>
            </a:r>
          </a:p>
        </p:txBody>
      </p:sp>
    </p:spTree>
    <p:extLst>
      <p:ext uri="{BB962C8B-B14F-4D97-AF65-F5344CB8AC3E}">
        <p14:creationId xmlns:p14="http://schemas.microsoft.com/office/powerpoint/2010/main" val="12910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Carcasses of reindeer killed by anthrax bacteria frozen in permafrost for 75 years </a:t>
            </a:r>
          </a:p>
          <a:p>
            <a:r>
              <a:rPr lang="en-US" dirty="0"/>
              <a:t>Thawed in 2016 during a heat wave</a:t>
            </a:r>
          </a:p>
          <a:p>
            <a:r>
              <a:rPr lang="en-US" dirty="0"/>
              <a:t>Anthrax reactivated</a:t>
            </a:r>
          </a:p>
          <a:p>
            <a:pPr lvl="1"/>
            <a:r>
              <a:rPr lang="en-US" dirty="0"/>
              <a:t>2000 reindeer infected</a:t>
            </a:r>
          </a:p>
          <a:p>
            <a:pPr lvl="1"/>
            <a:r>
              <a:rPr lang="en-US" dirty="0"/>
              <a:t>Dozens of people hospitalized, 1 child died.</a:t>
            </a:r>
          </a:p>
        </p:txBody>
      </p:sp>
    </p:spTree>
    <p:extLst>
      <p:ext uri="{BB962C8B-B14F-4D97-AF65-F5344CB8AC3E}">
        <p14:creationId xmlns:p14="http://schemas.microsoft.com/office/powerpoint/2010/main" val="14563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5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814925-8ACA-63B3-9E23-14334A632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7" y="360785"/>
            <a:ext cx="9080417" cy="6151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7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650EFD-B6DF-A64A-9DB4-34245D6550C9}"/>
              </a:ext>
            </a:extLst>
          </p:cNvPr>
          <p:cNvSpPr txBox="1"/>
          <p:nvPr/>
        </p:nvSpPr>
        <p:spPr>
          <a:xfrm>
            <a:off x="191278" y="10983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15D28-3A29-204C-80E0-34D62826A67B}"/>
              </a:ext>
            </a:extLst>
          </p:cNvPr>
          <p:cNvSpPr txBox="1"/>
          <p:nvPr/>
        </p:nvSpPr>
        <p:spPr>
          <a:xfrm>
            <a:off x="6920799" y="6283394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Baseline: 1991–2020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A3BAC0-BA57-7B77-1D2E-217C3184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" y="659363"/>
            <a:ext cx="9114196" cy="5536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1.png">
            <a:extLst>
              <a:ext uri="{FF2B5EF4-FFF2-40B4-BE49-F238E27FC236}">
                <a16:creationId xmlns:a16="http://schemas.microsoft.com/office/drawing/2014/main" id="{FF76A685-1748-3E41-AA62-8770E6178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0" y="168166"/>
            <a:ext cx="911402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1BDE084-CFAB-D444-8945-2B9A2CDFA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121"/>
            <a:ext cx="9144000" cy="5925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279ED-113B-2146-A2D4-586B77EEA289}"/>
              </a:ext>
            </a:extLst>
          </p:cNvPr>
          <p:cNvSpPr txBox="1"/>
          <p:nvPr/>
        </p:nvSpPr>
        <p:spPr>
          <a:xfrm>
            <a:off x="586486" y="218661"/>
            <a:ext cx="7971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Exposure to heat waves of infants and people over 65</a:t>
            </a:r>
          </a:p>
        </p:txBody>
      </p:sp>
    </p:spTree>
    <p:extLst>
      <p:ext uri="{BB962C8B-B14F-4D97-AF65-F5344CB8AC3E}">
        <p14:creationId xmlns:p14="http://schemas.microsoft.com/office/powerpoint/2010/main" val="29404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EDC69AA-5798-3144-90DD-C252B5E2B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5305"/>
            <a:ext cx="9144000" cy="4103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266080-FCCF-8241-AC2E-2BC15B74EC44}"/>
              </a:ext>
            </a:extLst>
          </p:cNvPr>
          <p:cNvSpPr txBox="1"/>
          <p:nvPr/>
        </p:nvSpPr>
        <p:spPr>
          <a:xfrm>
            <a:off x="1433544" y="545860"/>
            <a:ext cx="6276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Heat-related deaths of those 65 and older</a:t>
            </a:r>
          </a:p>
        </p:txBody>
      </p:sp>
    </p:spTree>
    <p:extLst>
      <p:ext uri="{BB962C8B-B14F-4D97-AF65-F5344CB8AC3E}">
        <p14:creationId xmlns:p14="http://schemas.microsoft.com/office/powerpoint/2010/main" val="188074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C23C-4CFC-CD4A-A13D-66CB6A369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Wet-bulb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55559-C3D7-5F4C-8121-7AFA267C4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33°C : Onset of heat stress for healthy, acclimatized humans at rest </a:t>
            </a:r>
          </a:p>
          <a:p>
            <a:r>
              <a:rPr lang="en-US" dirty="0"/>
              <a:t>35°C : Risk of death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8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85DE1-11DC-7748-91EC-A42EA3B9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Warming is favorable to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CD6F-3B0D-4C48-90F9-6C5AB897D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Mosquitos</a:t>
            </a:r>
          </a:p>
          <a:p>
            <a:pPr lvl="1"/>
            <a:r>
              <a:rPr lang="en-US" dirty="0"/>
              <a:t>Yellow fever</a:t>
            </a:r>
          </a:p>
          <a:p>
            <a:pPr lvl="1"/>
            <a:r>
              <a:rPr lang="en-US" dirty="0"/>
              <a:t>Eastern Equine Encephalitis, West Nile</a:t>
            </a:r>
          </a:p>
          <a:p>
            <a:r>
              <a:rPr lang="en-US" dirty="0"/>
              <a:t>Ticks</a:t>
            </a:r>
          </a:p>
          <a:p>
            <a:pPr lvl="1"/>
            <a:r>
              <a:rPr lang="en-US" dirty="0"/>
              <a:t>Lyme</a:t>
            </a:r>
          </a:p>
          <a:p>
            <a:pPr lvl="1"/>
            <a:r>
              <a:rPr lang="en-US" dirty="0"/>
              <a:t>Babesiosis</a:t>
            </a:r>
          </a:p>
          <a:p>
            <a:pPr lvl="1"/>
            <a:r>
              <a:rPr lang="en-US" dirty="0"/>
              <a:t>Powassan, Anaplasmosis, Ehrlichiosis, Rocky Mountain spotted fever…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4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353</Words>
  <Application>Microsoft Macintosh PowerPoint</Application>
  <PresentationFormat>On-screen Show (4:3)</PresentationFormat>
  <Paragraphs>85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Bradley Hand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Wet-bulb Temperature</vt:lpstr>
      <vt:lpstr>Warming is favorable to vectors</vt:lpstr>
      <vt:lpstr>Insect-vectored diseases</vt:lpstr>
      <vt:lpstr>PowerPoint Presentation</vt:lpstr>
      <vt:lpstr>PowerPoint Presentation</vt:lpstr>
      <vt:lpstr>PowerPoint Presentation</vt:lpstr>
      <vt:lpstr>Malaria is transmitted where:</vt:lpstr>
      <vt:lpstr>Aedes species may carry:</vt:lpstr>
      <vt:lpstr>Dengue Fever</vt:lpstr>
      <vt:lpstr>PowerPoint Presentation</vt:lpstr>
      <vt:lpstr>PowerPoint Presentation</vt:lpstr>
      <vt:lpstr>PowerPoint Presentation</vt:lpstr>
      <vt:lpstr>PowerPoint Presentation</vt:lpstr>
      <vt:lpstr>Anthrax Outbreak in 2016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(Mitch) Wagener</dc:creator>
  <cp:lastModifiedBy>Stephen Wagener</cp:lastModifiedBy>
  <cp:revision>20</cp:revision>
  <dcterms:created xsi:type="dcterms:W3CDTF">2018-09-14T19:17:27Z</dcterms:created>
  <dcterms:modified xsi:type="dcterms:W3CDTF">2024-09-07T13:41:13Z</dcterms:modified>
</cp:coreProperties>
</file>