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Nunito"/>
      <p:regular r:id="rId39"/>
      <p:bold r:id="rId40"/>
      <p:italic r:id="rId41"/>
      <p:boldItalic r:id="rId42"/>
    </p:embeddedFont>
    <p:embeddedFont>
      <p:font typeface="Saira Condensed Medium"/>
      <p:regular r:id="rId43"/>
      <p:bold r:id="rId44"/>
    </p:embeddedFont>
    <p:embeddedFont>
      <p:font typeface="Arial Narrow"/>
      <p:regular r:id="rId45"/>
      <p:bold r:id="rId46"/>
      <p:italic r:id="rId47"/>
      <p:boldItalic r:id="rId48"/>
    </p:embeddedFont>
    <p:embeddedFont>
      <p:font typeface="Saira Condensed"/>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1" roundtripDataSignature="AMtx7mh9OrrTg/I8/yFK7jS/kWw9Qt/E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fntdata"/><Relationship Id="rId42" Type="http://schemas.openxmlformats.org/officeDocument/2006/relationships/font" Target="fonts/Nunito-boldItalic.fntdata"/><Relationship Id="rId41" Type="http://schemas.openxmlformats.org/officeDocument/2006/relationships/font" Target="fonts/Nunito-italic.fntdata"/><Relationship Id="rId44" Type="http://schemas.openxmlformats.org/officeDocument/2006/relationships/font" Target="fonts/SairaCondensedMedium-bold.fntdata"/><Relationship Id="rId43" Type="http://schemas.openxmlformats.org/officeDocument/2006/relationships/font" Target="fonts/SairaCondensedMedium-regular.fntdata"/><Relationship Id="rId46" Type="http://schemas.openxmlformats.org/officeDocument/2006/relationships/font" Target="fonts/ArialNarrow-bold.fntdata"/><Relationship Id="rId45" Type="http://schemas.openxmlformats.org/officeDocument/2006/relationships/font" Target="fonts/ArialNarrow-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rialNarrow-boldItalic.fntdata"/><Relationship Id="rId47" Type="http://schemas.openxmlformats.org/officeDocument/2006/relationships/font" Target="fonts/ArialNarrow-italic.fntdata"/><Relationship Id="rId49" Type="http://schemas.openxmlformats.org/officeDocument/2006/relationships/font" Target="fonts/SairaCondense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Nunito-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font" Target="fonts/SairaCondense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Dark blue: 1e4e79</a:t>
            </a:r>
            <a:endParaRPr/>
          </a:p>
          <a:p>
            <a:pPr indent="0" lvl="0" marL="0" rtl="0" algn="l">
              <a:lnSpc>
                <a:spcPct val="100000"/>
              </a:lnSpc>
              <a:spcBef>
                <a:spcPts val="0"/>
              </a:spcBef>
              <a:spcAft>
                <a:spcPts val="0"/>
              </a:spcAft>
              <a:buSzPts val="1100"/>
              <a:buNone/>
            </a:pPr>
            <a:r>
              <a:rPr lang="en"/>
              <a:t>Light blue: 8ba6ca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af6a8123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28af6a8123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8af6a8123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28af6a81230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8af6a81230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8af6a81230_0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8af6a81230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28af6a81230_0_3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af6a81230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28af6a81230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8af6a81230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28af6a81230_0_6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fac44e8ed3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g2fac44e8ed3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d7ca5756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2fd7ca5756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7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Font typeface="Nunito"/>
              <a:buNone/>
              <a:defRPr sz="5200">
                <a:latin typeface="Nunito"/>
                <a:ea typeface="Nunito"/>
                <a:cs typeface="Nunito"/>
                <a:sym typeface="Nunito"/>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 name="Google Shape;18;p7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Nunito"/>
              <a:buNone/>
              <a:defRPr sz="2800">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A7B17"/>
          </p15:clr>
        </p15:guide>
        <p15:guide id="2" pos="1908">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8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8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4" name="Google Shape;54;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90"/>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rmAutofit/>
          </a:bodyPr>
          <a:lstStyle>
            <a:lvl1pPr lvl="0" marR="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9" name="Google Shape;59;p90"/>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rm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0 1">
  <p:cSld name="Slide #20_1">
    <p:spTree>
      <p:nvGrpSpPr>
        <p:cNvPr id="60" name="Shape 60"/>
        <p:cNvGrpSpPr/>
        <p:nvPr/>
      </p:nvGrpSpPr>
      <p:grpSpPr>
        <a:xfrm>
          <a:off x="0" y="0"/>
          <a:ext cx="0" cy="0"/>
          <a:chOff x="0" y="0"/>
          <a:chExt cx="0" cy="0"/>
        </a:xfrm>
      </p:grpSpPr>
      <p:sp>
        <p:nvSpPr>
          <p:cNvPr id="61" name="Google Shape;61;p91"/>
          <p:cNvSpPr txBox="1"/>
          <p:nvPr>
            <p:ph idx="12" type="sldNum"/>
          </p:nvPr>
        </p:nvSpPr>
        <p:spPr>
          <a:xfrm>
            <a:off x="8502005" y="238125"/>
            <a:ext cx="403800" cy="214200"/>
          </a:xfrm>
          <a:prstGeom prst="rect">
            <a:avLst/>
          </a:prstGeom>
          <a:solidFill>
            <a:srgbClr val="53585F"/>
          </a:solidFill>
          <a:ln>
            <a:noFill/>
          </a:ln>
        </p:spPr>
        <p:txBody>
          <a:bodyPr anchorCtr="0" anchor="t" bIns="19050" lIns="19050" spcFirstLastPara="1" rIns="19050" wrap="square" tIns="19050">
            <a:normAutofit/>
          </a:bodyPr>
          <a:lstStyle>
            <a:lvl1pPr indent="0" lvl="0"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FFFFFF"/>
              </a:buClr>
              <a:buSzPts val="1100"/>
              <a:buFont typeface="Montserrat"/>
              <a:buNone/>
              <a:defRPr b="0" i="0" sz="11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92"/>
          <p:cNvSpPr txBox="1"/>
          <p:nvPr>
            <p:ph type="title"/>
          </p:nvPr>
        </p:nvSpPr>
        <p:spPr>
          <a:xfrm>
            <a:off x="457200" y="285750"/>
            <a:ext cx="8229600" cy="1028700"/>
          </a:xfrm>
          <a:prstGeom prst="rect">
            <a:avLst/>
          </a:prstGeom>
          <a:noFill/>
          <a:ln>
            <a:noFill/>
          </a:ln>
        </p:spPr>
        <p:txBody>
          <a:bodyPr anchorCtr="0" anchor="ctr" bIns="34275" lIns="68550" spcFirstLastPara="1" rIns="68550" wrap="square" tIns="3427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4" name="Google Shape;64;p92"/>
          <p:cNvSpPr txBox="1"/>
          <p:nvPr>
            <p:ph idx="1" type="body"/>
          </p:nvPr>
        </p:nvSpPr>
        <p:spPr>
          <a:xfrm>
            <a:off x="457200" y="1485900"/>
            <a:ext cx="4038600" cy="3086100"/>
          </a:xfrm>
          <a:prstGeom prst="rect">
            <a:avLst/>
          </a:prstGeom>
          <a:noFill/>
          <a:ln>
            <a:noFill/>
          </a:ln>
        </p:spPr>
        <p:txBody>
          <a:bodyPr anchorCtr="0" anchor="t" bIns="34275" lIns="68550" spcFirstLastPara="1" rIns="68550" wrap="square" tIns="34275">
            <a:normAutofit/>
          </a:bodyPr>
          <a:lstStyle>
            <a:lvl1pPr indent="-317500" lvl="0" marL="457200" algn="l">
              <a:lnSpc>
                <a:spcPct val="115000"/>
              </a:lnSpc>
              <a:spcBef>
                <a:spcPts val="400"/>
              </a:spcBef>
              <a:spcAft>
                <a:spcPts val="0"/>
              </a:spcAft>
              <a:buSzPts val="1400"/>
              <a:buChar char="●"/>
              <a:defRPr sz="2100"/>
            </a:lvl1pPr>
            <a:lvl2pPr indent="-304800" lvl="1" marL="914400" algn="l">
              <a:lnSpc>
                <a:spcPct val="115000"/>
              </a:lnSpc>
              <a:spcBef>
                <a:spcPts val="400"/>
              </a:spcBef>
              <a:spcAft>
                <a:spcPts val="0"/>
              </a:spcAft>
              <a:buSzPts val="1200"/>
              <a:buChar char="○"/>
              <a:defRPr sz="1800"/>
            </a:lvl2pPr>
            <a:lvl3pPr indent="-292100" lvl="2" marL="1371600" algn="l">
              <a:lnSpc>
                <a:spcPct val="115000"/>
              </a:lnSpc>
              <a:spcBef>
                <a:spcPts val="300"/>
              </a:spcBef>
              <a:spcAft>
                <a:spcPts val="0"/>
              </a:spcAft>
              <a:buSzPts val="1000"/>
              <a:buChar char="■"/>
              <a:defRPr sz="1500"/>
            </a:lvl3pPr>
            <a:lvl4pPr indent="-285750" lvl="3" marL="1828800" algn="l">
              <a:lnSpc>
                <a:spcPct val="115000"/>
              </a:lnSpc>
              <a:spcBef>
                <a:spcPts val="300"/>
              </a:spcBef>
              <a:spcAft>
                <a:spcPts val="0"/>
              </a:spcAft>
              <a:buSzPts val="900"/>
              <a:buChar char="●"/>
              <a:defRPr sz="1400"/>
            </a:lvl4pPr>
            <a:lvl5pPr indent="-285750" lvl="4" marL="2286000" algn="l">
              <a:lnSpc>
                <a:spcPct val="115000"/>
              </a:lnSpc>
              <a:spcBef>
                <a:spcPts val="300"/>
              </a:spcBef>
              <a:spcAft>
                <a:spcPts val="0"/>
              </a:spcAft>
              <a:buSzPts val="900"/>
              <a:buChar char="○"/>
              <a:defRPr sz="1400"/>
            </a:lvl5pPr>
            <a:lvl6pPr indent="-285750" lvl="5" marL="2743200" algn="l">
              <a:lnSpc>
                <a:spcPct val="115000"/>
              </a:lnSpc>
              <a:spcBef>
                <a:spcPts val="300"/>
              </a:spcBef>
              <a:spcAft>
                <a:spcPts val="0"/>
              </a:spcAft>
              <a:buSzPts val="900"/>
              <a:buChar char="■"/>
              <a:defRPr sz="1400"/>
            </a:lvl6pPr>
            <a:lvl7pPr indent="-285750" lvl="6" marL="3200400" algn="l">
              <a:lnSpc>
                <a:spcPct val="115000"/>
              </a:lnSpc>
              <a:spcBef>
                <a:spcPts val="300"/>
              </a:spcBef>
              <a:spcAft>
                <a:spcPts val="0"/>
              </a:spcAft>
              <a:buSzPts val="900"/>
              <a:buChar char="●"/>
              <a:defRPr sz="1400"/>
            </a:lvl7pPr>
            <a:lvl8pPr indent="-285750" lvl="7" marL="3657600" algn="l">
              <a:lnSpc>
                <a:spcPct val="115000"/>
              </a:lnSpc>
              <a:spcBef>
                <a:spcPts val="300"/>
              </a:spcBef>
              <a:spcAft>
                <a:spcPts val="0"/>
              </a:spcAft>
              <a:buSzPts val="900"/>
              <a:buChar char="○"/>
              <a:defRPr sz="1400"/>
            </a:lvl8pPr>
            <a:lvl9pPr indent="-285750" lvl="8" marL="4114800" algn="l">
              <a:lnSpc>
                <a:spcPct val="115000"/>
              </a:lnSpc>
              <a:spcBef>
                <a:spcPts val="300"/>
              </a:spcBef>
              <a:spcAft>
                <a:spcPts val="0"/>
              </a:spcAft>
              <a:buSzPts val="900"/>
              <a:buChar char="■"/>
              <a:defRPr sz="1400"/>
            </a:lvl9pPr>
          </a:lstStyle>
          <a:p/>
        </p:txBody>
      </p:sp>
      <p:sp>
        <p:nvSpPr>
          <p:cNvPr id="65" name="Google Shape;65;p92"/>
          <p:cNvSpPr txBox="1"/>
          <p:nvPr>
            <p:ph idx="2" type="body"/>
          </p:nvPr>
        </p:nvSpPr>
        <p:spPr>
          <a:xfrm>
            <a:off x="4648200" y="1485900"/>
            <a:ext cx="4038600" cy="3086100"/>
          </a:xfrm>
          <a:prstGeom prst="rect">
            <a:avLst/>
          </a:prstGeom>
          <a:noFill/>
          <a:ln>
            <a:noFill/>
          </a:ln>
        </p:spPr>
        <p:txBody>
          <a:bodyPr anchorCtr="0" anchor="t" bIns="34275" lIns="68550" spcFirstLastPara="1" rIns="68550" wrap="square" tIns="34275">
            <a:normAutofit/>
          </a:bodyPr>
          <a:lstStyle>
            <a:lvl1pPr indent="-317500" lvl="0" marL="457200" algn="l">
              <a:lnSpc>
                <a:spcPct val="115000"/>
              </a:lnSpc>
              <a:spcBef>
                <a:spcPts val="400"/>
              </a:spcBef>
              <a:spcAft>
                <a:spcPts val="0"/>
              </a:spcAft>
              <a:buSzPts val="1400"/>
              <a:buChar char="●"/>
              <a:defRPr sz="2100"/>
            </a:lvl1pPr>
            <a:lvl2pPr indent="-304800" lvl="1" marL="914400" algn="l">
              <a:lnSpc>
                <a:spcPct val="115000"/>
              </a:lnSpc>
              <a:spcBef>
                <a:spcPts val="400"/>
              </a:spcBef>
              <a:spcAft>
                <a:spcPts val="0"/>
              </a:spcAft>
              <a:buSzPts val="1200"/>
              <a:buChar char="○"/>
              <a:defRPr sz="1800"/>
            </a:lvl2pPr>
            <a:lvl3pPr indent="-292100" lvl="2" marL="1371600" algn="l">
              <a:lnSpc>
                <a:spcPct val="115000"/>
              </a:lnSpc>
              <a:spcBef>
                <a:spcPts val="300"/>
              </a:spcBef>
              <a:spcAft>
                <a:spcPts val="0"/>
              </a:spcAft>
              <a:buSzPts val="1000"/>
              <a:buChar char="■"/>
              <a:defRPr sz="1500"/>
            </a:lvl3pPr>
            <a:lvl4pPr indent="-285750" lvl="3" marL="1828800" algn="l">
              <a:lnSpc>
                <a:spcPct val="115000"/>
              </a:lnSpc>
              <a:spcBef>
                <a:spcPts val="300"/>
              </a:spcBef>
              <a:spcAft>
                <a:spcPts val="0"/>
              </a:spcAft>
              <a:buSzPts val="900"/>
              <a:buChar char="●"/>
              <a:defRPr sz="1400"/>
            </a:lvl4pPr>
            <a:lvl5pPr indent="-285750" lvl="4" marL="2286000" algn="l">
              <a:lnSpc>
                <a:spcPct val="115000"/>
              </a:lnSpc>
              <a:spcBef>
                <a:spcPts val="300"/>
              </a:spcBef>
              <a:spcAft>
                <a:spcPts val="0"/>
              </a:spcAft>
              <a:buSzPts val="900"/>
              <a:buChar char="○"/>
              <a:defRPr sz="1400"/>
            </a:lvl5pPr>
            <a:lvl6pPr indent="-285750" lvl="5" marL="2743200" algn="l">
              <a:lnSpc>
                <a:spcPct val="115000"/>
              </a:lnSpc>
              <a:spcBef>
                <a:spcPts val="300"/>
              </a:spcBef>
              <a:spcAft>
                <a:spcPts val="0"/>
              </a:spcAft>
              <a:buSzPts val="900"/>
              <a:buChar char="■"/>
              <a:defRPr sz="1400"/>
            </a:lvl6pPr>
            <a:lvl7pPr indent="-285750" lvl="6" marL="3200400" algn="l">
              <a:lnSpc>
                <a:spcPct val="115000"/>
              </a:lnSpc>
              <a:spcBef>
                <a:spcPts val="300"/>
              </a:spcBef>
              <a:spcAft>
                <a:spcPts val="0"/>
              </a:spcAft>
              <a:buSzPts val="900"/>
              <a:buChar char="●"/>
              <a:defRPr sz="1400"/>
            </a:lvl7pPr>
            <a:lvl8pPr indent="-285750" lvl="7" marL="3657600" algn="l">
              <a:lnSpc>
                <a:spcPct val="115000"/>
              </a:lnSpc>
              <a:spcBef>
                <a:spcPts val="300"/>
              </a:spcBef>
              <a:spcAft>
                <a:spcPts val="0"/>
              </a:spcAft>
              <a:buSzPts val="900"/>
              <a:buChar char="○"/>
              <a:defRPr sz="1400"/>
            </a:lvl8pPr>
            <a:lvl9pPr indent="-285750" lvl="8" marL="4114800" algn="l">
              <a:lnSpc>
                <a:spcPct val="115000"/>
              </a:lnSpc>
              <a:spcBef>
                <a:spcPts val="300"/>
              </a:spcBef>
              <a:spcAft>
                <a:spcPts val="0"/>
              </a:spcAft>
              <a:buSzPts val="900"/>
              <a:buChar char="■"/>
              <a:defRPr sz="1400"/>
            </a:lvl9pPr>
          </a:lstStyle>
          <a:p/>
        </p:txBody>
      </p:sp>
      <p:sp>
        <p:nvSpPr>
          <p:cNvPr id="66" name="Google Shape;66;p92"/>
          <p:cNvSpPr txBox="1"/>
          <p:nvPr>
            <p:ph idx="10" type="dt"/>
          </p:nvPr>
        </p:nvSpPr>
        <p:spPr>
          <a:xfrm>
            <a:off x="457200" y="4683919"/>
            <a:ext cx="2133600" cy="357000"/>
          </a:xfrm>
          <a:prstGeom prst="rect">
            <a:avLst/>
          </a:prstGeom>
          <a:noFill/>
          <a:ln>
            <a:noFill/>
          </a:ln>
        </p:spPr>
        <p:txBody>
          <a:bodyPr anchorCtr="0" anchor="b" bIns="34275" lIns="68550" spcFirstLastPara="1" rIns="68550"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7" name="Google Shape;67;p92"/>
          <p:cNvSpPr txBox="1"/>
          <p:nvPr>
            <p:ph idx="11" type="ftr"/>
          </p:nvPr>
        </p:nvSpPr>
        <p:spPr>
          <a:xfrm>
            <a:off x="3124200" y="4683919"/>
            <a:ext cx="2895600" cy="357000"/>
          </a:xfrm>
          <a:prstGeom prst="rect">
            <a:avLst/>
          </a:prstGeom>
          <a:noFill/>
          <a:ln>
            <a:noFill/>
          </a:ln>
        </p:spPr>
        <p:txBody>
          <a:bodyPr anchorCtr="0" anchor="b" bIns="34275" lIns="68550" spcFirstLastPara="1" rIns="68550"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 name="Google Shape;68;p92"/>
          <p:cNvSpPr txBox="1"/>
          <p:nvPr>
            <p:ph idx="12" type="sldNum"/>
          </p:nvPr>
        </p:nvSpPr>
        <p:spPr>
          <a:xfrm>
            <a:off x="6553200" y="4683919"/>
            <a:ext cx="2133600" cy="357000"/>
          </a:xfrm>
          <a:prstGeom prst="rect">
            <a:avLst/>
          </a:prstGeom>
          <a:noFill/>
          <a:ln>
            <a:noFill/>
          </a:ln>
        </p:spPr>
        <p:txBody>
          <a:bodyPr anchorCtr="0" anchor="b" bIns="34275" lIns="68550" spcFirstLastPara="1" rIns="68550" wrap="square" tIns="34275">
            <a:norm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69" name="Shape 69"/>
        <p:cNvGrpSpPr/>
        <p:nvPr/>
      </p:nvGrpSpPr>
      <p:grpSpPr>
        <a:xfrm>
          <a:off x="0" y="0"/>
          <a:ext cx="0" cy="0"/>
          <a:chOff x="0" y="0"/>
          <a:chExt cx="0" cy="0"/>
        </a:xfrm>
      </p:grpSpPr>
      <p:sp>
        <p:nvSpPr>
          <p:cNvPr id="70" name="Google Shape;70;p93"/>
          <p:cNvSpPr txBox="1"/>
          <p:nvPr>
            <p:ph type="title"/>
          </p:nvPr>
        </p:nvSpPr>
        <p:spPr>
          <a:xfrm>
            <a:off x="457200" y="285750"/>
            <a:ext cx="8229600" cy="1028700"/>
          </a:xfrm>
          <a:prstGeom prst="rect">
            <a:avLst/>
          </a:prstGeom>
          <a:noFill/>
          <a:ln>
            <a:noFill/>
          </a:ln>
        </p:spPr>
        <p:txBody>
          <a:bodyPr anchorCtr="0" anchor="ctr" bIns="34275" lIns="68550" spcFirstLastPara="1" rIns="68550" wrap="square" tIns="3427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1" name="Google Shape;71;p93"/>
          <p:cNvSpPr txBox="1"/>
          <p:nvPr>
            <p:ph idx="1" type="body"/>
          </p:nvPr>
        </p:nvSpPr>
        <p:spPr>
          <a:xfrm>
            <a:off x="457200" y="1485900"/>
            <a:ext cx="4038600" cy="3086100"/>
          </a:xfrm>
          <a:prstGeom prst="rect">
            <a:avLst/>
          </a:prstGeom>
          <a:noFill/>
          <a:ln>
            <a:noFill/>
          </a:ln>
        </p:spPr>
        <p:txBody>
          <a:bodyPr anchorCtr="0" anchor="t" bIns="34275" lIns="68550" spcFirstLastPara="1" rIns="68550" wrap="square" tIns="34275">
            <a:normAutofit/>
          </a:bodyPr>
          <a:lstStyle>
            <a:lvl1pPr indent="-285750" lvl="0" marL="457200" algn="l">
              <a:lnSpc>
                <a:spcPct val="115000"/>
              </a:lnSpc>
              <a:spcBef>
                <a:spcPts val="300"/>
              </a:spcBef>
              <a:spcAft>
                <a:spcPts val="0"/>
              </a:spcAft>
              <a:buSzPts val="900"/>
              <a:buChar char="●"/>
              <a:defRPr/>
            </a:lvl1pPr>
            <a:lvl2pPr indent="-285750" lvl="1" marL="914400" algn="l">
              <a:lnSpc>
                <a:spcPct val="115000"/>
              </a:lnSpc>
              <a:spcBef>
                <a:spcPts val="300"/>
              </a:spcBef>
              <a:spcAft>
                <a:spcPts val="0"/>
              </a:spcAft>
              <a:buSzPts val="900"/>
              <a:buChar char="○"/>
              <a:defRPr/>
            </a:lvl2pPr>
            <a:lvl3pPr indent="-285750" lvl="2" marL="1371600" algn="l">
              <a:lnSpc>
                <a:spcPct val="115000"/>
              </a:lnSpc>
              <a:spcBef>
                <a:spcPts val="300"/>
              </a:spcBef>
              <a:spcAft>
                <a:spcPts val="0"/>
              </a:spcAft>
              <a:buSzPts val="900"/>
              <a:buChar char="■"/>
              <a:defRPr/>
            </a:lvl3pPr>
            <a:lvl4pPr indent="-285750" lvl="3" marL="1828800" algn="l">
              <a:lnSpc>
                <a:spcPct val="115000"/>
              </a:lnSpc>
              <a:spcBef>
                <a:spcPts val="300"/>
              </a:spcBef>
              <a:spcAft>
                <a:spcPts val="0"/>
              </a:spcAft>
              <a:buSzPts val="900"/>
              <a:buChar char="●"/>
              <a:defRPr/>
            </a:lvl4pPr>
            <a:lvl5pPr indent="-285750" lvl="4" marL="2286000" algn="l">
              <a:lnSpc>
                <a:spcPct val="115000"/>
              </a:lnSpc>
              <a:spcBef>
                <a:spcPts val="300"/>
              </a:spcBef>
              <a:spcAft>
                <a:spcPts val="0"/>
              </a:spcAft>
              <a:buSzPts val="900"/>
              <a:buChar char="○"/>
              <a:defRPr/>
            </a:lvl5pPr>
            <a:lvl6pPr indent="-285750" lvl="5" marL="2743200" algn="l">
              <a:lnSpc>
                <a:spcPct val="115000"/>
              </a:lnSpc>
              <a:spcBef>
                <a:spcPts val="300"/>
              </a:spcBef>
              <a:spcAft>
                <a:spcPts val="0"/>
              </a:spcAft>
              <a:buSzPts val="900"/>
              <a:buChar char="■"/>
              <a:defRPr/>
            </a:lvl6pPr>
            <a:lvl7pPr indent="-285750" lvl="6" marL="3200400" algn="l">
              <a:lnSpc>
                <a:spcPct val="115000"/>
              </a:lnSpc>
              <a:spcBef>
                <a:spcPts val="300"/>
              </a:spcBef>
              <a:spcAft>
                <a:spcPts val="0"/>
              </a:spcAft>
              <a:buSzPts val="900"/>
              <a:buChar char="●"/>
              <a:defRPr/>
            </a:lvl7pPr>
            <a:lvl8pPr indent="-285750" lvl="7" marL="3657600" algn="l">
              <a:lnSpc>
                <a:spcPct val="115000"/>
              </a:lnSpc>
              <a:spcBef>
                <a:spcPts val="300"/>
              </a:spcBef>
              <a:spcAft>
                <a:spcPts val="0"/>
              </a:spcAft>
              <a:buSzPts val="900"/>
              <a:buChar char="○"/>
              <a:defRPr/>
            </a:lvl8pPr>
            <a:lvl9pPr indent="-285750" lvl="8" marL="4114800" algn="l">
              <a:lnSpc>
                <a:spcPct val="115000"/>
              </a:lnSpc>
              <a:spcBef>
                <a:spcPts val="300"/>
              </a:spcBef>
              <a:spcAft>
                <a:spcPts val="0"/>
              </a:spcAft>
              <a:buSzPts val="900"/>
              <a:buChar char="■"/>
              <a:defRPr/>
            </a:lvl9pPr>
          </a:lstStyle>
          <a:p/>
        </p:txBody>
      </p:sp>
      <p:sp>
        <p:nvSpPr>
          <p:cNvPr id="72" name="Google Shape;72;p93"/>
          <p:cNvSpPr txBox="1"/>
          <p:nvPr>
            <p:ph idx="2" type="body"/>
          </p:nvPr>
        </p:nvSpPr>
        <p:spPr>
          <a:xfrm>
            <a:off x="4648200" y="1485900"/>
            <a:ext cx="4038600" cy="3086100"/>
          </a:xfrm>
          <a:prstGeom prst="rect">
            <a:avLst/>
          </a:prstGeom>
          <a:noFill/>
          <a:ln>
            <a:noFill/>
          </a:ln>
        </p:spPr>
        <p:txBody>
          <a:bodyPr anchorCtr="0" anchor="t" bIns="34275" lIns="68550" spcFirstLastPara="1" rIns="68550" wrap="square" tIns="34275">
            <a:normAutofit/>
          </a:bodyPr>
          <a:lstStyle>
            <a:lvl1pPr indent="-285750" lvl="0" marL="457200" algn="l">
              <a:lnSpc>
                <a:spcPct val="115000"/>
              </a:lnSpc>
              <a:spcBef>
                <a:spcPts val="300"/>
              </a:spcBef>
              <a:spcAft>
                <a:spcPts val="0"/>
              </a:spcAft>
              <a:buSzPts val="900"/>
              <a:buChar char="●"/>
              <a:defRPr/>
            </a:lvl1pPr>
            <a:lvl2pPr indent="-285750" lvl="1" marL="914400" algn="l">
              <a:lnSpc>
                <a:spcPct val="115000"/>
              </a:lnSpc>
              <a:spcBef>
                <a:spcPts val="300"/>
              </a:spcBef>
              <a:spcAft>
                <a:spcPts val="0"/>
              </a:spcAft>
              <a:buSzPts val="900"/>
              <a:buChar char="○"/>
              <a:defRPr/>
            </a:lvl2pPr>
            <a:lvl3pPr indent="-285750" lvl="2" marL="1371600" algn="l">
              <a:lnSpc>
                <a:spcPct val="115000"/>
              </a:lnSpc>
              <a:spcBef>
                <a:spcPts val="300"/>
              </a:spcBef>
              <a:spcAft>
                <a:spcPts val="0"/>
              </a:spcAft>
              <a:buSzPts val="900"/>
              <a:buChar char="■"/>
              <a:defRPr/>
            </a:lvl3pPr>
            <a:lvl4pPr indent="-285750" lvl="3" marL="1828800" algn="l">
              <a:lnSpc>
                <a:spcPct val="115000"/>
              </a:lnSpc>
              <a:spcBef>
                <a:spcPts val="300"/>
              </a:spcBef>
              <a:spcAft>
                <a:spcPts val="0"/>
              </a:spcAft>
              <a:buSzPts val="900"/>
              <a:buChar char="●"/>
              <a:defRPr/>
            </a:lvl4pPr>
            <a:lvl5pPr indent="-285750" lvl="4" marL="2286000" algn="l">
              <a:lnSpc>
                <a:spcPct val="115000"/>
              </a:lnSpc>
              <a:spcBef>
                <a:spcPts val="300"/>
              </a:spcBef>
              <a:spcAft>
                <a:spcPts val="0"/>
              </a:spcAft>
              <a:buSzPts val="900"/>
              <a:buChar char="○"/>
              <a:defRPr/>
            </a:lvl5pPr>
            <a:lvl6pPr indent="-285750" lvl="5" marL="2743200" algn="l">
              <a:lnSpc>
                <a:spcPct val="115000"/>
              </a:lnSpc>
              <a:spcBef>
                <a:spcPts val="300"/>
              </a:spcBef>
              <a:spcAft>
                <a:spcPts val="0"/>
              </a:spcAft>
              <a:buSzPts val="900"/>
              <a:buChar char="■"/>
              <a:defRPr/>
            </a:lvl6pPr>
            <a:lvl7pPr indent="-285750" lvl="6" marL="3200400" algn="l">
              <a:lnSpc>
                <a:spcPct val="115000"/>
              </a:lnSpc>
              <a:spcBef>
                <a:spcPts val="300"/>
              </a:spcBef>
              <a:spcAft>
                <a:spcPts val="0"/>
              </a:spcAft>
              <a:buSzPts val="900"/>
              <a:buChar char="●"/>
              <a:defRPr/>
            </a:lvl7pPr>
            <a:lvl8pPr indent="-285750" lvl="7" marL="3657600" algn="l">
              <a:lnSpc>
                <a:spcPct val="115000"/>
              </a:lnSpc>
              <a:spcBef>
                <a:spcPts val="300"/>
              </a:spcBef>
              <a:spcAft>
                <a:spcPts val="0"/>
              </a:spcAft>
              <a:buSzPts val="900"/>
              <a:buChar char="○"/>
              <a:defRPr/>
            </a:lvl8pPr>
            <a:lvl9pPr indent="-285750" lvl="8" marL="4114800" algn="l">
              <a:lnSpc>
                <a:spcPct val="115000"/>
              </a:lnSpc>
              <a:spcBef>
                <a:spcPts val="300"/>
              </a:spcBef>
              <a:spcAft>
                <a:spcPts val="0"/>
              </a:spcAft>
              <a:buSzPts val="900"/>
              <a:buChar char="■"/>
              <a:defRPr/>
            </a:lvl9pPr>
          </a:lstStyle>
          <a:p/>
        </p:txBody>
      </p:sp>
      <p:sp>
        <p:nvSpPr>
          <p:cNvPr id="73" name="Google Shape;73;p93"/>
          <p:cNvSpPr txBox="1"/>
          <p:nvPr>
            <p:ph idx="10" type="dt"/>
          </p:nvPr>
        </p:nvSpPr>
        <p:spPr>
          <a:xfrm>
            <a:off x="457200" y="4683919"/>
            <a:ext cx="2133600" cy="357000"/>
          </a:xfrm>
          <a:prstGeom prst="rect">
            <a:avLst/>
          </a:prstGeom>
          <a:noFill/>
          <a:ln>
            <a:noFill/>
          </a:ln>
        </p:spPr>
        <p:txBody>
          <a:bodyPr anchorCtr="0" anchor="b" bIns="34275" lIns="68550" spcFirstLastPara="1" rIns="68550"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4" name="Google Shape;74;p93"/>
          <p:cNvSpPr txBox="1"/>
          <p:nvPr>
            <p:ph idx="11" type="ftr"/>
          </p:nvPr>
        </p:nvSpPr>
        <p:spPr>
          <a:xfrm>
            <a:off x="3124200" y="4683919"/>
            <a:ext cx="2895600" cy="357000"/>
          </a:xfrm>
          <a:prstGeom prst="rect">
            <a:avLst/>
          </a:prstGeom>
          <a:noFill/>
          <a:ln>
            <a:noFill/>
          </a:ln>
        </p:spPr>
        <p:txBody>
          <a:bodyPr anchorCtr="0" anchor="b" bIns="34275" lIns="68550" spcFirstLastPara="1" rIns="68550"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5" name="Google Shape;75;p93"/>
          <p:cNvSpPr txBox="1"/>
          <p:nvPr>
            <p:ph idx="12" type="sldNum"/>
          </p:nvPr>
        </p:nvSpPr>
        <p:spPr>
          <a:xfrm>
            <a:off x="6553200" y="4683919"/>
            <a:ext cx="2133600" cy="357000"/>
          </a:xfrm>
          <a:prstGeom prst="rect">
            <a:avLst/>
          </a:prstGeom>
          <a:noFill/>
          <a:ln>
            <a:noFill/>
          </a:ln>
        </p:spPr>
        <p:txBody>
          <a:bodyPr anchorCtr="0" anchor="b" bIns="34275" lIns="68550" spcFirstLastPara="1" rIns="68550" wrap="square" tIns="34275">
            <a:norm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76" name="Shape 76"/>
        <p:cNvGrpSpPr/>
        <p:nvPr/>
      </p:nvGrpSpPr>
      <p:grpSpPr>
        <a:xfrm>
          <a:off x="0" y="0"/>
          <a:ext cx="0" cy="0"/>
          <a:chOff x="0" y="0"/>
          <a:chExt cx="0" cy="0"/>
        </a:xfrm>
      </p:grpSpPr>
      <p:sp>
        <p:nvSpPr>
          <p:cNvPr id="77" name="Google Shape;77;p94"/>
          <p:cNvSpPr txBox="1"/>
          <p:nvPr>
            <p:ph type="title"/>
          </p:nvPr>
        </p:nvSpPr>
        <p:spPr>
          <a:xfrm>
            <a:off x="457200" y="285750"/>
            <a:ext cx="8229600" cy="1028700"/>
          </a:xfrm>
          <a:prstGeom prst="rect">
            <a:avLst/>
          </a:prstGeom>
          <a:noFill/>
          <a:ln>
            <a:noFill/>
          </a:ln>
        </p:spPr>
        <p:txBody>
          <a:bodyPr anchorCtr="0" anchor="ctr" bIns="34275" lIns="68550" spcFirstLastPara="1" rIns="68550" wrap="square" tIns="3427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8" name="Google Shape;78;p94"/>
          <p:cNvSpPr txBox="1"/>
          <p:nvPr>
            <p:ph idx="1" type="body"/>
          </p:nvPr>
        </p:nvSpPr>
        <p:spPr>
          <a:xfrm>
            <a:off x="457200" y="1485900"/>
            <a:ext cx="4038600" cy="3086100"/>
          </a:xfrm>
          <a:prstGeom prst="rect">
            <a:avLst/>
          </a:prstGeom>
          <a:noFill/>
          <a:ln>
            <a:noFill/>
          </a:ln>
        </p:spPr>
        <p:txBody>
          <a:bodyPr anchorCtr="0" anchor="t" bIns="34275" lIns="68550" spcFirstLastPara="1" rIns="68550" wrap="square" tIns="34275">
            <a:normAutofit/>
          </a:bodyPr>
          <a:lstStyle>
            <a:lvl1pPr indent="-285750" lvl="0" marL="457200" algn="l">
              <a:lnSpc>
                <a:spcPct val="115000"/>
              </a:lnSpc>
              <a:spcBef>
                <a:spcPts val="300"/>
              </a:spcBef>
              <a:spcAft>
                <a:spcPts val="0"/>
              </a:spcAft>
              <a:buSzPts val="900"/>
              <a:buChar char="●"/>
              <a:defRPr/>
            </a:lvl1pPr>
            <a:lvl2pPr indent="-285750" lvl="1" marL="914400" algn="l">
              <a:lnSpc>
                <a:spcPct val="115000"/>
              </a:lnSpc>
              <a:spcBef>
                <a:spcPts val="300"/>
              </a:spcBef>
              <a:spcAft>
                <a:spcPts val="0"/>
              </a:spcAft>
              <a:buSzPts val="900"/>
              <a:buChar char="○"/>
              <a:defRPr/>
            </a:lvl2pPr>
            <a:lvl3pPr indent="-285750" lvl="2" marL="1371600" algn="l">
              <a:lnSpc>
                <a:spcPct val="115000"/>
              </a:lnSpc>
              <a:spcBef>
                <a:spcPts val="300"/>
              </a:spcBef>
              <a:spcAft>
                <a:spcPts val="0"/>
              </a:spcAft>
              <a:buSzPts val="900"/>
              <a:buChar char="■"/>
              <a:defRPr/>
            </a:lvl3pPr>
            <a:lvl4pPr indent="-285750" lvl="3" marL="1828800" algn="l">
              <a:lnSpc>
                <a:spcPct val="115000"/>
              </a:lnSpc>
              <a:spcBef>
                <a:spcPts val="300"/>
              </a:spcBef>
              <a:spcAft>
                <a:spcPts val="0"/>
              </a:spcAft>
              <a:buSzPts val="900"/>
              <a:buChar char="●"/>
              <a:defRPr/>
            </a:lvl4pPr>
            <a:lvl5pPr indent="-285750" lvl="4" marL="2286000" algn="l">
              <a:lnSpc>
                <a:spcPct val="115000"/>
              </a:lnSpc>
              <a:spcBef>
                <a:spcPts val="300"/>
              </a:spcBef>
              <a:spcAft>
                <a:spcPts val="0"/>
              </a:spcAft>
              <a:buSzPts val="900"/>
              <a:buChar char="○"/>
              <a:defRPr/>
            </a:lvl5pPr>
            <a:lvl6pPr indent="-285750" lvl="5" marL="2743200" algn="l">
              <a:lnSpc>
                <a:spcPct val="115000"/>
              </a:lnSpc>
              <a:spcBef>
                <a:spcPts val="300"/>
              </a:spcBef>
              <a:spcAft>
                <a:spcPts val="0"/>
              </a:spcAft>
              <a:buSzPts val="900"/>
              <a:buChar char="■"/>
              <a:defRPr/>
            </a:lvl6pPr>
            <a:lvl7pPr indent="-285750" lvl="6" marL="3200400" algn="l">
              <a:lnSpc>
                <a:spcPct val="115000"/>
              </a:lnSpc>
              <a:spcBef>
                <a:spcPts val="300"/>
              </a:spcBef>
              <a:spcAft>
                <a:spcPts val="0"/>
              </a:spcAft>
              <a:buSzPts val="900"/>
              <a:buChar char="●"/>
              <a:defRPr/>
            </a:lvl7pPr>
            <a:lvl8pPr indent="-285750" lvl="7" marL="3657600" algn="l">
              <a:lnSpc>
                <a:spcPct val="115000"/>
              </a:lnSpc>
              <a:spcBef>
                <a:spcPts val="300"/>
              </a:spcBef>
              <a:spcAft>
                <a:spcPts val="0"/>
              </a:spcAft>
              <a:buSzPts val="900"/>
              <a:buChar char="○"/>
              <a:defRPr/>
            </a:lvl8pPr>
            <a:lvl9pPr indent="-285750" lvl="8" marL="4114800" algn="l">
              <a:lnSpc>
                <a:spcPct val="115000"/>
              </a:lnSpc>
              <a:spcBef>
                <a:spcPts val="300"/>
              </a:spcBef>
              <a:spcAft>
                <a:spcPts val="0"/>
              </a:spcAft>
              <a:buSzPts val="900"/>
              <a:buChar char="■"/>
              <a:defRPr/>
            </a:lvl9pPr>
          </a:lstStyle>
          <a:p/>
        </p:txBody>
      </p:sp>
      <p:sp>
        <p:nvSpPr>
          <p:cNvPr id="79" name="Google Shape;79;p94"/>
          <p:cNvSpPr/>
          <p:nvPr>
            <p:ph idx="2" type="clipArt"/>
          </p:nvPr>
        </p:nvSpPr>
        <p:spPr>
          <a:xfrm>
            <a:off x="4648200" y="1485900"/>
            <a:ext cx="4038600" cy="3086100"/>
          </a:xfrm>
          <a:prstGeom prst="rect">
            <a:avLst/>
          </a:prstGeom>
          <a:noFill/>
          <a:ln>
            <a:noFill/>
          </a:ln>
        </p:spPr>
      </p:sp>
      <p:sp>
        <p:nvSpPr>
          <p:cNvPr id="80" name="Google Shape;80;p94"/>
          <p:cNvSpPr txBox="1"/>
          <p:nvPr>
            <p:ph idx="10" type="dt"/>
          </p:nvPr>
        </p:nvSpPr>
        <p:spPr>
          <a:xfrm>
            <a:off x="457200" y="4683919"/>
            <a:ext cx="2133600" cy="357000"/>
          </a:xfrm>
          <a:prstGeom prst="rect">
            <a:avLst/>
          </a:prstGeom>
          <a:noFill/>
          <a:ln>
            <a:noFill/>
          </a:ln>
        </p:spPr>
        <p:txBody>
          <a:bodyPr anchorCtr="0" anchor="b" bIns="34275" lIns="68550" spcFirstLastPara="1" rIns="68550"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1" name="Google Shape;81;p94"/>
          <p:cNvSpPr txBox="1"/>
          <p:nvPr>
            <p:ph idx="11" type="ftr"/>
          </p:nvPr>
        </p:nvSpPr>
        <p:spPr>
          <a:xfrm>
            <a:off x="3124200" y="4683919"/>
            <a:ext cx="2895600" cy="357000"/>
          </a:xfrm>
          <a:prstGeom prst="rect">
            <a:avLst/>
          </a:prstGeom>
          <a:noFill/>
          <a:ln>
            <a:noFill/>
          </a:ln>
        </p:spPr>
        <p:txBody>
          <a:bodyPr anchorCtr="0" anchor="b" bIns="34275" lIns="68550" spcFirstLastPara="1" rIns="68550"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2" name="Google Shape;82;p94"/>
          <p:cNvSpPr txBox="1"/>
          <p:nvPr>
            <p:ph idx="12" type="sldNum"/>
          </p:nvPr>
        </p:nvSpPr>
        <p:spPr>
          <a:xfrm>
            <a:off x="6553200" y="4683919"/>
            <a:ext cx="2133600" cy="357000"/>
          </a:xfrm>
          <a:prstGeom prst="rect">
            <a:avLst/>
          </a:prstGeom>
          <a:noFill/>
          <a:ln>
            <a:noFill/>
          </a:ln>
        </p:spPr>
        <p:txBody>
          <a:bodyPr anchorCtr="0" anchor="b" bIns="34275" lIns="68550" spcFirstLastPara="1" rIns="68550" wrap="square" tIns="34275">
            <a:norm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83" name="Shape 83"/>
        <p:cNvGrpSpPr/>
        <p:nvPr/>
      </p:nvGrpSpPr>
      <p:grpSpPr>
        <a:xfrm>
          <a:off x="0" y="0"/>
          <a:ext cx="0" cy="0"/>
          <a:chOff x="0" y="0"/>
          <a:chExt cx="0" cy="0"/>
        </a:xfrm>
      </p:grpSpPr>
      <p:sp>
        <p:nvSpPr>
          <p:cNvPr id="84" name="Google Shape;84;p95"/>
          <p:cNvSpPr/>
          <p:nvPr/>
        </p:nvSpPr>
        <p:spPr>
          <a:xfrm>
            <a:off x="0" y="1278"/>
            <a:ext cx="9144000" cy="491700"/>
          </a:xfrm>
          <a:prstGeom prst="rect">
            <a:avLst/>
          </a:prstGeom>
          <a:gradFill>
            <a:gsLst>
              <a:gs pos="0">
                <a:srgbClr val="FEFEFE"/>
              </a:gs>
              <a:gs pos="89000">
                <a:srgbClr val="E3ECF8"/>
              </a:gs>
              <a:gs pos="99000">
                <a:srgbClr val="CCCCCC"/>
              </a:gs>
              <a:gs pos="100000">
                <a:srgbClr val="CCCCCC"/>
              </a:gs>
            </a:gsLst>
            <a:lin ang="0" scaled="0"/>
          </a:gradFill>
          <a:ln>
            <a:noFill/>
          </a:ln>
        </p:spPr>
        <p:txBody>
          <a:bodyPr anchorCtr="0" anchor="ctr" bIns="34475" lIns="68950" spcFirstLastPara="1" rIns="68950" wrap="square" tIns="3447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Narrow"/>
              <a:ea typeface="Arial Narrow"/>
              <a:cs typeface="Arial Narrow"/>
              <a:sym typeface="Arial Narrow"/>
            </a:endParaRPr>
          </a:p>
        </p:txBody>
      </p:sp>
      <p:cxnSp>
        <p:nvCxnSpPr>
          <p:cNvPr id="85" name="Google Shape;85;p95"/>
          <p:cNvCxnSpPr/>
          <p:nvPr/>
        </p:nvCxnSpPr>
        <p:spPr>
          <a:xfrm rot="10800000">
            <a:off x="-7374" y="487346"/>
            <a:ext cx="9151200" cy="0"/>
          </a:xfrm>
          <a:prstGeom prst="straightConnector1">
            <a:avLst/>
          </a:prstGeom>
          <a:noFill/>
          <a:ln cap="flat" cmpd="sng" w="9525">
            <a:solidFill>
              <a:srgbClr val="A4BDDC"/>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86" name="Shape 86"/>
        <p:cNvGrpSpPr/>
        <p:nvPr/>
      </p:nvGrpSpPr>
      <p:grpSpPr>
        <a:xfrm>
          <a:off x="0" y="0"/>
          <a:ext cx="0" cy="0"/>
          <a:chOff x="0" y="0"/>
          <a:chExt cx="0" cy="0"/>
        </a:xfrm>
      </p:grpSpPr>
      <p:sp>
        <p:nvSpPr>
          <p:cNvPr id="87" name="Google Shape;87;p96"/>
          <p:cNvSpPr txBox="1"/>
          <p:nvPr>
            <p:ph idx="1" type="body"/>
          </p:nvPr>
        </p:nvSpPr>
        <p:spPr>
          <a:xfrm>
            <a:off x="629842"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b="1" sz="1400"/>
            </a:lvl1pPr>
            <a:lvl2pPr indent="-228600" lvl="1" marL="914400" algn="l">
              <a:lnSpc>
                <a:spcPct val="90000"/>
              </a:lnSpc>
              <a:spcBef>
                <a:spcPts val="1200"/>
              </a:spcBef>
              <a:spcAft>
                <a:spcPts val="0"/>
              </a:spcAft>
              <a:buClr>
                <a:schemeClr val="dk1"/>
              </a:buClr>
              <a:buSzPts val="1100"/>
              <a:buNone/>
              <a:defRPr b="1" sz="1100"/>
            </a:lvl2pPr>
            <a:lvl3pPr indent="-228600" lvl="2" marL="1371600" algn="l">
              <a:lnSpc>
                <a:spcPct val="90000"/>
              </a:lnSpc>
              <a:spcBef>
                <a:spcPts val="1200"/>
              </a:spcBef>
              <a:spcAft>
                <a:spcPts val="0"/>
              </a:spcAft>
              <a:buClr>
                <a:schemeClr val="dk1"/>
              </a:buClr>
              <a:buSzPts val="1000"/>
              <a:buNone/>
              <a:defRPr b="1" sz="1000"/>
            </a:lvl3pPr>
            <a:lvl4pPr indent="-228600" lvl="3" marL="1828800" algn="l">
              <a:lnSpc>
                <a:spcPct val="90000"/>
              </a:lnSpc>
              <a:spcBef>
                <a:spcPts val="1200"/>
              </a:spcBef>
              <a:spcAft>
                <a:spcPts val="0"/>
              </a:spcAft>
              <a:buClr>
                <a:schemeClr val="dk1"/>
              </a:buClr>
              <a:buSzPts val="900"/>
              <a:buNone/>
              <a:defRPr b="1" sz="900"/>
            </a:lvl4pPr>
            <a:lvl5pPr indent="-228600" lvl="4" marL="2286000" algn="l">
              <a:lnSpc>
                <a:spcPct val="90000"/>
              </a:lnSpc>
              <a:spcBef>
                <a:spcPts val="1200"/>
              </a:spcBef>
              <a:spcAft>
                <a:spcPts val="0"/>
              </a:spcAft>
              <a:buClr>
                <a:schemeClr val="dk1"/>
              </a:buClr>
              <a:buSzPts val="900"/>
              <a:buNone/>
              <a:defRPr b="1" sz="900"/>
            </a:lvl5pPr>
            <a:lvl6pPr indent="-228600" lvl="5" marL="2743200" algn="l">
              <a:lnSpc>
                <a:spcPct val="90000"/>
              </a:lnSpc>
              <a:spcBef>
                <a:spcPts val="1200"/>
              </a:spcBef>
              <a:spcAft>
                <a:spcPts val="0"/>
              </a:spcAft>
              <a:buClr>
                <a:schemeClr val="dk1"/>
              </a:buClr>
              <a:buSzPts val="900"/>
              <a:buNone/>
              <a:defRPr b="1" sz="900"/>
            </a:lvl6pPr>
            <a:lvl7pPr indent="-228600" lvl="6" marL="3200400" algn="l">
              <a:lnSpc>
                <a:spcPct val="90000"/>
              </a:lnSpc>
              <a:spcBef>
                <a:spcPts val="1200"/>
              </a:spcBef>
              <a:spcAft>
                <a:spcPts val="0"/>
              </a:spcAft>
              <a:buClr>
                <a:schemeClr val="dk1"/>
              </a:buClr>
              <a:buSzPts val="900"/>
              <a:buNone/>
              <a:defRPr b="1" sz="900"/>
            </a:lvl7pPr>
            <a:lvl8pPr indent="-228600" lvl="7" marL="3657600" algn="l">
              <a:lnSpc>
                <a:spcPct val="90000"/>
              </a:lnSpc>
              <a:spcBef>
                <a:spcPts val="1200"/>
              </a:spcBef>
              <a:spcAft>
                <a:spcPts val="0"/>
              </a:spcAft>
              <a:buClr>
                <a:schemeClr val="dk1"/>
              </a:buClr>
              <a:buSzPts val="900"/>
              <a:buNone/>
              <a:defRPr b="1" sz="900"/>
            </a:lvl8pPr>
            <a:lvl9pPr indent="-228600" lvl="8" marL="4114800" algn="l">
              <a:lnSpc>
                <a:spcPct val="90000"/>
              </a:lnSpc>
              <a:spcBef>
                <a:spcPts val="1200"/>
              </a:spcBef>
              <a:spcAft>
                <a:spcPts val="1200"/>
              </a:spcAft>
              <a:buClr>
                <a:schemeClr val="dk1"/>
              </a:buClr>
              <a:buSzPts val="900"/>
              <a:buNone/>
              <a:defRPr b="1" sz="900"/>
            </a:lvl9pPr>
          </a:lstStyle>
          <a:p/>
        </p:txBody>
      </p:sp>
      <p:sp>
        <p:nvSpPr>
          <p:cNvPr id="88" name="Google Shape;88;p96"/>
          <p:cNvSpPr txBox="1"/>
          <p:nvPr>
            <p:ph idx="2" type="body"/>
          </p:nvPr>
        </p:nvSpPr>
        <p:spPr>
          <a:xfrm>
            <a:off x="629842"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89" name="Google Shape;89;p96"/>
          <p:cNvSpPr txBox="1"/>
          <p:nvPr>
            <p:ph idx="3" type="body"/>
          </p:nvPr>
        </p:nvSpPr>
        <p:spPr>
          <a:xfrm>
            <a:off x="4629151"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b="1" sz="1400"/>
            </a:lvl1pPr>
            <a:lvl2pPr indent="-228600" lvl="1" marL="914400" algn="l">
              <a:lnSpc>
                <a:spcPct val="90000"/>
              </a:lnSpc>
              <a:spcBef>
                <a:spcPts val="1200"/>
              </a:spcBef>
              <a:spcAft>
                <a:spcPts val="0"/>
              </a:spcAft>
              <a:buClr>
                <a:schemeClr val="dk1"/>
              </a:buClr>
              <a:buSzPts val="1100"/>
              <a:buNone/>
              <a:defRPr b="1" sz="1100"/>
            </a:lvl2pPr>
            <a:lvl3pPr indent="-228600" lvl="2" marL="1371600" algn="l">
              <a:lnSpc>
                <a:spcPct val="90000"/>
              </a:lnSpc>
              <a:spcBef>
                <a:spcPts val="1200"/>
              </a:spcBef>
              <a:spcAft>
                <a:spcPts val="0"/>
              </a:spcAft>
              <a:buClr>
                <a:schemeClr val="dk1"/>
              </a:buClr>
              <a:buSzPts val="1000"/>
              <a:buNone/>
              <a:defRPr b="1" sz="1000"/>
            </a:lvl3pPr>
            <a:lvl4pPr indent="-228600" lvl="3" marL="1828800" algn="l">
              <a:lnSpc>
                <a:spcPct val="90000"/>
              </a:lnSpc>
              <a:spcBef>
                <a:spcPts val="1200"/>
              </a:spcBef>
              <a:spcAft>
                <a:spcPts val="0"/>
              </a:spcAft>
              <a:buClr>
                <a:schemeClr val="dk1"/>
              </a:buClr>
              <a:buSzPts val="900"/>
              <a:buNone/>
              <a:defRPr b="1" sz="900"/>
            </a:lvl4pPr>
            <a:lvl5pPr indent="-228600" lvl="4" marL="2286000" algn="l">
              <a:lnSpc>
                <a:spcPct val="90000"/>
              </a:lnSpc>
              <a:spcBef>
                <a:spcPts val="1200"/>
              </a:spcBef>
              <a:spcAft>
                <a:spcPts val="0"/>
              </a:spcAft>
              <a:buClr>
                <a:schemeClr val="dk1"/>
              </a:buClr>
              <a:buSzPts val="900"/>
              <a:buNone/>
              <a:defRPr b="1" sz="900"/>
            </a:lvl5pPr>
            <a:lvl6pPr indent="-228600" lvl="5" marL="2743200" algn="l">
              <a:lnSpc>
                <a:spcPct val="90000"/>
              </a:lnSpc>
              <a:spcBef>
                <a:spcPts val="1200"/>
              </a:spcBef>
              <a:spcAft>
                <a:spcPts val="0"/>
              </a:spcAft>
              <a:buClr>
                <a:schemeClr val="dk1"/>
              </a:buClr>
              <a:buSzPts val="900"/>
              <a:buNone/>
              <a:defRPr b="1" sz="900"/>
            </a:lvl6pPr>
            <a:lvl7pPr indent="-228600" lvl="6" marL="3200400" algn="l">
              <a:lnSpc>
                <a:spcPct val="90000"/>
              </a:lnSpc>
              <a:spcBef>
                <a:spcPts val="1200"/>
              </a:spcBef>
              <a:spcAft>
                <a:spcPts val="0"/>
              </a:spcAft>
              <a:buClr>
                <a:schemeClr val="dk1"/>
              </a:buClr>
              <a:buSzPts val="900"/>
              <a:buNone/>
              <a:defRPr b="1" sz="900"/>
            </a:lvl7pPr>
            <a:lvl8pPr indent="-228600" lvl="7" marL="3657600" algn="l">
              <a:lnSpc>
                <a:spcPct val="90000"/>
              </a:lnSpc>
              <a:spcBef>
                <a:spcPts val="1200"/>
              </a:spcBef>
              <a:spcAft>
                <a:spcPts val="0"/>
              </a:spcAft>
              <a:buClr>
                <a:schemeClr val="dk1"/>
              </a:buClr>
              <a:buSzPts val="900"/>
              <a:buNone/>
              <a:defRPr b="1" sz="900"/>
            </a:lvl8pPr>
            <a:lvl9pPr indent="-228600" lvl="8" marL="4114800" algn="l">
              <a:lnSpc>
                <a:spcPct val="90000"/>
              </a:lnSpc>
              <a:spcBef>
                <a:spcPts val="1200"/>
              </a:spcBef>
              <a:spcAft>
                <a:spcPts val="1200"/>
              </a:spcAft>
              <a:buClr>
                <a:schemeClr val="dk1"/>
              </a:buClr>
              <a:buSzPts val="900"/>
              <a:buNone/>
              <a:defRPr b="1" sz="900"/>
            </a:lvl9pPr>
          </a:lstStyle>
          <a:p/>
        </p:txBody>
      </p:sp>
      <p:sp>
        <p:nvSpPr>
          <p:cNvPr id="90" name="Google Shape;90;p96"/>
          <p:cNvSpPr txBox="1"/>
          <p:nvPr>
            <p:ph idx="4" type="body"/>
          </p:nvPr>
        </p:nvSpPr>
        <p:spPr>
          <a:xfrm>
            <a:off x="4629151"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91" name="Google Shape;91;p9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2" name="Google Shape;92;p9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3" name="Google Shape;93;p9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96"/>
          <p:cNvSpPr/>
          <p:nvPr/>
        </p:nvSpPr>
        <p:spPr>
          <a:xfrm>
            <a:off x="0" y="1277"/>
            <a:ext cx="9144000" cy="491700"/>
          </a:xfrm>
          <a:prstGeom prst="rect">
            <a:avLst/>
          </a:prstGeom>
          <a:gradFill>
            <a:gsLst>
              <a:gs pos="0">
                <a:srgbClr val="FEFEFE"/>
              </a:gs>
              <a:gs pos="89000">
                <a:srgbClr val="E3ECF8"/>
              </a:gs>
              <a:gs pos="99000">
                <a:srgbClr val="D5DBE5"/>
              </a:gs>
              <a:gs pos="100000">
                <a:srgbClr val="D5DBE5"/>
              </a:gs>
            </a:gsLst>
            <a:lin ang="0" scaled="0"/>
          </a:gradFill>
          <a:ln>
            <a:noFill/>
          </a:ln>
        </p:spPr>
        <p:txBody>
          <a:bodyPr anchorCtr="0" anchor="ctr" bIns="34475" lIns="68950" spcFirstLastPara="1" rIns="68950" wrap="square" tIns="344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Narrow"/>
              <a:ea typeface="Arial Narrow"/>
              <a:cs typeface="Arial Narrow"/>
              <a:sym typeface="Arial Narrow"/>
            </a:endParaRPr>
          </a:p>
        </p:txBody>
      </p:sp>
      <p:cxnSp>
        <p:nvCxnSpPr>
          <p:cNvPr id="95" name="Google Shape;95;p96"/>
          <p:cNvCxnSpPr/>
          <p:nvPr/>
        </p:nvCxnSpPr>
        <p:spPr>
          <a:xfrm rot="10800000">
            <a:off x="0" y="492865"/>
            <a:ext cx="9151200" cy="0"/>
          </a:xfrm>
          <a:prstGeom prst="straightConnector1">
            <a:avLst/>
          </a:prstGeom>
          <a:noFill/>
          <a:ln cap="flat" cmpd="sng" w="9525">
            <a:solidFill>
              <a:srgbClr val="A4BDDC"/>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x">
  <p:cSld name="tx">
    <p:spTree>
      <p:nvGrpSpPr>
        <p:cNvPr id="96" name="Shape 96"/>
        <p:cNvGrpSpPr/>
        <p:nvPr/>
      </p:nvGrpSpPr>
      <p:grpSpPr>
        <a:xfrm>
          <a:off x="0" y="0"/>
          <a:ext cx="0" cy="0"/>
          <a:chOff x="0" y="0"/>
          <a:chExt cx="0" cy="0"/>
        </a:xfrm>
      </p:grpSpPr>
      <p:sp>
        <p:nvSpPr>
          <p:cNvPr id="97" name="Google Shape;97;p97"/>
          <p:cNvSpPr txBox="1"/>
          <p:nvPr>
            <p:ph idx="1" type="body"/>
          </p:nvPr>
        </p:nvSpPr>
        <p:spPr>
          <a:xfrm>
            <a:off x="304800" y="1028700"/>
            <a:ext cx="8534400" cy="3429000"/>
          </a:xfrm>
          <a:prstGeom prst="rect">
            <a:avLst/>
          </a:prstGeom>
          <a:noFill/>
          <a:ln>
            <a:noFill/>
          </a:ln>
        </p:spPr>
        <p:txBody>
          <a:bodyPr anchorCtr="0" anchor="t" bIns="34275" lIns="68575" spcFirstLastPara="1" rIns="68575" wrap="square" tIns="34275">
            <a:normAutofit/>
          </a:bodyPr>
          <a:lstStyle>
            <a:lvl1pPr indent="-342900" lvl="0" marL="457200" marR="0" algn="l">
              <a:lnSpc>
                <a:spcPct val="100000"/>
              </a:lnSpc>
              <a:spcBef>
                <a:spcPts val="0"/>
              </a:spcBef>
              <a:spcAft>
                <a:spcPts val="0"/>
              </a:spcAft>
              <a:buClr>
                <a:srgbClr val="000000"/>
              </a:buClr>
              <a:buSzPts val="1800"/>
              <a:buFont typeface="Arial"/>
              <a:buChar char="•"/>
              <a:defRPr b="1" i="0" sz="1800" u="none" cap="none" strike="noStrike">
                <a:solidFill>
                  <a:srgbClr val="000000"/>
                </a:solidFill>
                <a:latin typeface="Calibri"/>
                <a:ea typeface="Calibri"/>
                <a:cs typeface="Calibri"/>
                <a:sym typeface="Calibri"/>
              </a:defRPr>
            </a:lvl1pPr>
            <a:lvl2pPr indent="-342900" lvl="1" marL="914400" marR="0" algn="l">
              <a:lnSpc>
                <a:spcPct val="100000"/>
              </a:lnSpc>
              <a:spcBef>
                <a:spcPts val="0"/>
              </a:spcBef>
              <a:spcAft>
                <a:spcPts val="0"/>
              </a:spcAft>
              <a:buClr>
                <a:srgbClr val="000000"/>
              </a:buClr>
              <a:buSzPts val="1800"/>
              <a:buFont typeface="Arial"/>
              <a:buChar char="•"/>
              <a:defRPr b="1" i="0" sz="1800" u="none" cap="none" strike="noStrike">
                <a:solidFill>
                  <a:srgbClr val="000000"/>
                </a:solidFill>
                <a:latin typeface="Calibri"/>
                <a:ea typeface="Calibri"/>
                <a:cs typeface="Calibri"/>
                <a:sym typeface="Calibri"/>
              </a:defRPr>
            </a:lvl2pPr>
            <a:lvl3pPr indent="-342900" lvl="2" marL="1371600" marR="0" algn="l">
              <a:lnSpc>
                <a:spcPct val="100000"/>
              </a:lnSpc>
              <a:spcBef>
                <a:spcPts val="0"/>
              </a:spcBef>
              <a:spcAft>
                <a:spcPts val="0"/>
              </a:spcAft>
              <a:buClr>
                <a:srgbClr val="000000"/>
              </a:buClr>
              <a:buSzPts val="1800"/>
              <a:buFont typeface="Arial"/>
              <a:buChar char="•"/>
              <a:defRPr b="1" i="0" sz="1800" u="none" cap="none" strike="noStrike">
                <a:solidFill>
                  <a:srgbClr val="000000"/>
                </a:solidFill>
                <a:latin typeface="Calibri"/>
                <a:ea typeface="Calibri"/>
                <a:cs typeface="Calibri"/>
                <a:sym typeface="Calibri"/>
              </a:defRPr>
            </a:lvl3pPr>
            <a:lvl4pPr indent="-342900" lvl="3" marL="1828800" marR="0" algn="l">
              <a:lnSpc>
                <a:spcPct val="100000"/>
              </a:lnSpc>
              <a:spcBef>
                <a:spcPts val="0"/>
              </a:spcBef>
              <a:spcAft>
                <a:spcPts val="0"/>
              </a:spcAft>
              <a:buClr>
                <a:srgbClr val="000000"/>
              </a:buClr>
              <a:buSzPts val="1800"/>
              <a:buFont typeface="Arial"/>
              <a:buChar char="•"/>
              <a:defRPr b="1" i="0" sz="1800" u="none" cap="none" strike="noStrike">
                <a:solidFill>
                  <a:srgbClr val="000000"/>
                </a:solidFill>
                <a:latin typeface="Calibri"/>
                <a:ea typeface="Calibri"/>
                <a:cs typeface="Calibri"/>
                <a:sym typeface="Calibri"/>
              </a:defRPr>
            </a:lvl4pPr>
            <a:lvl5pPr indent="-342900" lvl="4" marL="2286000" marR="0" algn="l">
              <a:lnSpc>
                <a:spcPct val="100000"/>
              </a:lnSpc>
              <a:spcBef>
                <a:spcPts val="0"/>
              </a:spcBef>
              <a:spcAft>
                <a:spcPts val="0"/>
              </a:spcAft>
              <a:buClr>
                <a:srgbClr val="000000"/>
              </a:buClr>
              <a:buSzPts val="1800"/>
              <a:buFont typeface="Arial"/>
              <a:buChar char="•"/>
              <a:defRPr b="1"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8" name="Google Shape;98;p97"/>
          <p:cNvSpPr txBox="1"/>
          <p:nvPr>
            <p:ph type="ctrTitle"/>
          </p:nvPr>
        </p:nvSpPr>
        <p:spPr>
          <a:xfrm>
            <a:off x="1066800" y="57150"/>
            <a:ext cx="7010400" cy="400200"/>
          </a:xfrm>
          <a:prstGeom prst="rect">
            <a:avLst/>
          </a:prstGeom>
          <a:noFill/>
          <a:ln>
            <a:noFill/>
          </a:ln>
        </p:spPr>
        <p:txBody>
          <a:bodyPr anchorCtr="0" anchor="ctr" bIns="68575" lIns="68575" spcFirstLastPara="1" rIns="68575" wrap="square" tIns="68575">
            <a:normAutofit/>
          </a:bodyPr>
          <a:lstStyle>
            <a:lvl1pPr lvl="0" marR="0" algn="ctr">
              <a:lnSpc>
                <a:spcPct val="100000"/>
              </a:lnSpc>
              <a:spcBef>
                <a:spcPts val="0"/>
              </a:spcBef>
              <a:spcAft>
                <a:spcPts val="0"/>
              </a:spcAft>
              <a:buClr>
                <a:schemeClr val="dk1"/>
              </a:buClr>
              <a:buSzPts val="2700"/>
              <a:buFont typeface="Arial"/>
              <a:buNone/>
              <a:defRPr b="1" i="0" sz="2700" u="none" cap="none" strike="noStrike">
                <a:solidFill>
                  <a:srgbClr val="FFFFFF"/>
                </a:solidFill>
                <a:latin typeface="Calibri"/>
                <a:ea typeface="Calibri"/>
                <a:cs typeface="Calibri"/>
                <a:sym typeface="Calibri"/>
              </a:defRPr>
            </a:lvl1pPr>
            <a:lvl2pPr lvl="1" marR="0"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99" name="Google Shape;99;p97"/>
          <p:cNvSpPr txBox="1"/>
          <p:nvPr>
            <p:ph idx="2" type="subTitle"/>
          </p:nvPr>
        </p:nvSpPr>
        <p:spPr>
          <a:xfrm>
            <a:off x="1066800" y="457200"/>
            <a:ext cx="7010400" cy="285900"/>
          </a:xfrm>
          <a:prstGeom prst="rect">
            <a:avLst/>
          </a:prstGeom>
          <a:noFill/>
          <a:ln>
            <a:noFill/>
          </a:ln>
        </p:spPr>
        <p:txBody>
          <a:bodyPr anchorCtr="0" anchor="ctr" bIns="68575" lIns="68575" spcFirstLastPara="1" rIns="68575" wrap="square" tIns="68575">
            <a:normAutofit/>
          </a:bodyPr>
          <a:lstStyle>
            <a:lvl1pPr lvl="0" marR="0" algn="ctr">
              <a:lnSpc>
                <a:spcPct val="100000"/>
              </a:lnSpc>
              <a:spcBef>
                <a:spcPts val="0"/>
              </a:spcBef>
              <a:spcAft>
                <a:spcPts val="0"/>
              </a:spcAft>
              <a:buClr>
                <a:schemeClr val="dk2"/>
              </a:buClr>
              <a:buSzPts val="2100"/>
              <a:buFont typeface="Arial"/>
              <a:buNone/>
              <a:defRPr b="0" i="0" sz="21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80"/>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80"/>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3" name="Google Shape;23;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p:cSld name="titleOnly">
    <p:spTree>
      <p:nvGrpSpPr>
        <p:cNvPr id="100" name="Shape 100"/>
        <p:cNvGrpSpPr/>
        <p:nvPr/>
      </p:nvGrpSpPr>
      <p:grpSpPr>
        <a:xfrm>
          <a:off x="0" y="0"/>
          <a:ext cx="0" cy="0"/>
          <a:chOff x="0" y="0"/>
          <a:chExt cx="0" cy="0"/>
        </a:xfrm>
      </p:grpSpPr>
      <p:sp>
        <p:nvSpPr>
          <p:cNvPr id="101" name="Google Shape;101;p98"/>
          <p:cNvSpPr txBox="1"/>
          <p:nvPr>
            <p:ph idx="1" type="subTitle"/>
          </p:nvPr>
        </p:nvSpPr>
        <p:spPr>
          <a:xfrm>
            <a:off x="1066800" y="457200"/>
            <a:ext cx="7010400" cy="285900"/>
          </a:xfrm>
          <a:prstGeom prst="rect">
            <a:avLst/>
          </a:prstGeom>
          <a:noFill/>
          <a:ln>
            <a:noFill/>
          </a:ln>
        </p:spPr>
        <p:txBody>
          <a:bodyPr anchorCtr="0" anchor="ctr" bIns="68575" lIns="68575" spcFirstLastPara="1" rIns="68575" wrap="square" tIns="68575">
            <a:noAutofit/>
          </a:bodyPr>
          <a:lstStyle>
            <a:lvl1pPr lvl="0" algn="ctr">
              <a:lnSpc>
                <a:spcPct val="100000"/>
              </a:lnSpc>
              <a:spcBef>
                <a:spcPts val="0"/>
              </a:spcBef>
              <a:spcAft>
                <a:spcPts val="0"/>
              </a:spcAft>
              <a:buClr>
                <a:schemeClr val="dk2"/>
              </a:buClr>
              <a:buSzPts val="2100"/>
              <a:buFont typeface="Arial"/>
              <a:buNone/>
              <a:defRPr b="0" i="0" sz="2100" u="none" cap="none" strike="noStrike">
                <a:solidFill>
                  <a:srgbClr val="FFFFFF"/>
                </a:solidFill>
                <a:latin typeface="Arial"/>
                <a:ea typeface="Arial"/>
                <a:cs typeface="Arial"/>
                <a:sym typeface="Arial"/>
              </a:defRPr>
            </a:lvl1pPr>
            <a:lvl2pPr lvl="1"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2pPr>
            <a:lvl3pPr lvl="2"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3pPr>
            <a:lvl4pPr lvl="3"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4pPr>
            <a:lvl5pPr lvl="4"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5pPr>
            <a:lvl6pPr lvl="5"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6pPr>
            <a:lvl7pPr lvl="6"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7pPr>
            <a:lvl8pPr lvl="7"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8pPr>
            <a:lvl9pPr lvl="8" algn="ctr">
              <a:lnSpc>
                <a:spcPct val="100000"/>
              </a:lnSpc>
              <a:spcBef>
                <a:spcPts val="0"/>
              </a:spcBef>
              <a:spcAft>
                <a:spcPts val="0"/>
              </a:spcAft>
              <a:buClr>
                <a:schemeClr val="dk2"/>
              </a:buClr>
              <a:buSzPts val="2300"/>
              <a:buFont typeface="Arial"/>
              <a:buNone/>
              <a:defRPr b="0" i="0" sz="2300" u="none" cap="none" strike="noStrike">
                <a:solidFill>
                  <a:schemeClr val="dk2"/>
                </a:solidFill>
                <a:latin typeface="Arial"/>
                <a:ea typeface="Arial"/>
                <a:cs typeface="Arial"/>
                <a:sym typeface="Arial"/>
              </a:defRPr>
            </a:lvl9pPr>
          </a:lstStyle>
          <a:p/>
        </p:txBody>
      </p:sp>
      <p:sp>
        <p:nvSpPr>
          <p:cNvPr id="102" name="Google Shape;102;p98"/>
          <p:cNvSpPr txBox="1"/>
          <p:nvPr>
            <p:ph type="ctrTitle"/>
          </p:nvPr>
        </p:nvSpPr>
        <p:spPr>
          <a:xfrm>
            <a:off x="1066800" y="57150"/>
            <a:ext cx="7010400" cy="400200"/>
          </a:xfrm>
          <a:prstGeom prst="rect">
            <a:avLst/>
          </a:prstGeom>
          <a:noFill/>
          <a:ln>
            <a:noFill/>
          </a:ln>
        </p:spPr>
        <p:txBody>
          <a:bodyPr anchorCtr="0" anchor="ctr" bIns="68575" lIns="68575" spcFirstLastPara="1" rIns="68575" wrap="square" tIns="68575">
            <a:noAutofit/>
          </a:bodyPr>
          <a:lstStyle>
            <a:lvl1pPr lvl="0" algn="ctr">
              <a:lnSpc>
                <a:spcPct val="100000"/>
              </a:lnSpc>
              <a:spcBef>
                <a:spcPts val="0"/>
              </a:spcBef>
              <a:spcAft>
                <a:spcPts val="0"/>
              </a:spcAft>
              <a:buClr>
                <a:schemeClr val="dk1"/>
              </a:buClr>
              <a:buSzPts val="2700"/>
              <a:buFont typeface="Arial"/>
              <a:buNone/>
              <a:defRPr b="1" i="0" sz="2700" u="none" cap="none" strike="noStrike">
                <a:solidFill>
                  <a:srgbClr val="FFFFFF"/>
                </a:solidFill>
                <a:latin typeface="Calibri"/>
                <a:ea typeface="Calibri"/>
                <a:cs typeface="Calibri"/>
                <a:sym typeface="Calibri"/>
              </a:defRPr>
            </a:lvl1pPr>
            <a:lvl2pPr lvl="1"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algn="ctr">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03" name="Shape 103"/>
        <p:cNvGrpSpPr/>
        <p:nvPr/>
      </p:nvGrpSpPr>
      <p:grpSpPr>
        <a:xfrm>
          <a:off x="0" y="0"/>
          <a:ext cx="0" cy="0"/>
          <a:chOff x="0" y="0"/>
          <a:chExt cx="0" cy="0"/>
        </a:xfrm>
      </p:grpSpPr>
      <p:sp>
        <p:nvSpPr>
          <p:cNvPr id="104" name="Google Shape;104;p99"/>
          <p:cNvSpPr txBox="1"/>
          <p:nvPr>
            <p:ph idx="1" type="body"/>
          </p:nvPr>
        </p:nvSpPr>
        <p:spPr>
          <a:xfrm>
            <a:off x="469900" y="971550"/>
            <a:ext cx="8305800" cy="36639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400"/>
              </a:spcBef>
              <a:spcAft>
                <a:spcPts val="0"/>
              </a:spcAft>
              <a:buClr>
                <a:schemeClr val="dk1"/>
              </a:buClr>
              <a:buSzPts val="1400"/>
              <a:buChar char="•"/>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0"/>
              </a:spcAft>
              <a:buClr>
                <a:schemeClr val="dk1"/>
              </a:buClr>
              <a:buSzPts val="1400"/>
              <a:buChar char="•"/>
              <a:defRPr/>
            </a:lvl9pPr>
          </a:lstStyle>
          <a:p/>
        </p:txBody>
      </p:sp>
      <p:sp>
        <p:nvSpPr>
          <p:cNvPr id="105" name="Google Shape;105;p99"/>
          <p:cNvSpPr txBox="1"/>
          <p:nvPr>
            <p:ph type="title"/>
          </p:nvPr>
        </p:nvSpPr>
        <p:spPr>
          <a:xfrm>
            <a:off x="457200" y="205979"/>
            <a:ext cx="8229600" cy="857400"/>
          </a:xfrm>
          <a:prstGeom prst="rect">
            <a:avLst/>
          </a:prstGeom>
          <a:noFill/>
          <a:ln>
            <a:noFill/>
          </a:ln>
        </p:spPr>
        <p:txBody>
          <a:bodyPr anchorCtr="0" anchor="ctr" bIns="25700" lIns="51425" spcFirstLastPara="1" rIns="51425" wrap="square" tIns="25700">
            <a:noAutofit/>
          </a:bodyPr>
          <a:lstStyle>
            <a:lvl1pPr lvl="0" algn="ctr">
              <a:lnSpc>
                <a:spcPct val="100000"/>
              </a:lnSpc>
              <a:spcBef>
                <a:spcPts val="0"/>
              </a:spcBef>
              <a:spcAft>
                <a:spcPts val="0"/>
              </a:spcAft>
              <a:buSzPts val="25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106" name="Shape 106"/>
        <p:cNvGrpSpPr/>
        <p:nvPr/>
      </p:nvGrpSpPr>
      <p:grpSpPr>
        <a:xfrm>
          <a:off x="0" y="0"/>
          <a:ext cx="0" cy="0"/>
          <a:chOff x="0" y="0"/>
          <a:chExt cx="0" cy="0"/>
        </a:xfrm>
      </p:grpSpPr>
      <p:sp>
        <p:nvSpPr>
          <p:cNvPr id="107" name="Google Shape;107;p100"/>
          <p:cNvSpPr txBox="1"/>
          <p:nvPr>
            <p:ph type="title"/>
          </p:nvPr>
        </p:nvSpPr>
        <p:spPr>
          <a:xfrm>
            <a:off x="605088" y="1179441"/>
            <a:ext cx="7933800" cy="594300"/>
          </a:xfrm>
          <a:prstGeom prst="rect">
            <a:avLst/>
          </a:prstGeom>
          <a:noFill/>
          <a:ln>
            <a:noFill/>
          </a:ln>
        </p:spPr>
        <p:txBody>
          <a:bodyPr anchorCtr="0" anchor="t" bIns="68575" lIns="68575" spcFirstLastPara="1" rIns="68575" wrap="square" tIns="68575">
            <a:noAutofit/>
          </a:bodyPr>
          <a:lstStyle>
            <a:lvl1pPr lvl="0" algn="l">
              <a:lnSpc>
                <a:spcPct val="100000"/>
              </a:lnSpc>
              <a:spcBef>
                <a:spcPts val="0"/>
              </a:spcBef>
              <a:spcAft>
                <a:spcPts val="0"/>
              </a:spcAft>
              <a:buSzPts val="2400"/>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100"/>
          <p:cNvSpPr/>
          <p:nvPr/>
        </p:nvSpPr>
        <p:spPr>
          <a:xfrm>
            <a:off x="0" y="-40312"/>
            <a:ext cx="9144000" cy="983400"/>
          </a:xfrm>
          <a:prstGeom prst="rect">
            <a:avLst/>
          </a:prstGeom>
          <a:solidFill>
            <a:srgbClr val="30313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p100"/>
          <p:cNvPicPr preferRelativeResize="0"/>
          <p:nvPr/>
        </p:nvPicPr>
        <p:blipFill rotWithShape="1">
          <a:blip r:embed="rId2">
            <a:alphaModFix/>
          </a:blip>
          <a:srcRect b="0" l="0" r="0" t="0"/>
          <a:stretch/>
        </p:blipFill>
        <p:spPr>
          <a:xfrm>
            <a:off x="94275" y="16124"/>
            <a:ext cx="838444" cy="838444"/>
          </a:xfrm>
          <a:prstGeom prst="rect">
            <a:avLst/>
          </a:prstGeom>
          <a:noFill/>
          <a:ln>
            <a:noFill/>
          </a:ln>
        </p:spPr>
      </p:pic>
      <p:pic>
        <p:nvPicPr>
          <p:cNvPr id="110" name="Google Shape;110;p100"/>
          <p:cNvPicPr preferRelativeResize="0"/>
          <p:nvPr/>
        </p:nvPicPr>
        <p:blipFill rotWithShape="1">
          <a:blip r:embed="rId3">
            <a:alphaModFix/>
          </a:blip>
          <a:srcRect b="0" l="0" r="0" t="0"/>
          <a:stretch/>
        </p:blipFill>
        <p:spPr>
          <a:xfrm>
            <a:off x="8184704" y="22976"/>
            <a:ext cx="906890" cy="838444"/>
          </a:xfrm>
          <a:prstGeom prst="rect">
            <a:avLst/>
          </a:prstGeom>
          <a:noFill/>
          <a:ln>
            <a:noFill/>
          </a:ln>
        </p:spPr>
      </p:pic>
      <p:sp>
        <p:nvSpPr>
          <p:cNvPr id="111" name="Google Shape;111;p100"/>
          <p:cNvSpPr txBox="1"/>
          <p:nvPr/>
        </p:nvSpPr>
        <p:spPr>
          <a:xfrm>
            <a:off x="932719" y="16124"/>
            <a:ext cx="7236000" cy="83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2000" u="none" cap="none" strike="noStrike">
                <a:solidFill>
                  <a:srgbClr val="FFFFFF"/>
                </a:solidFill>
                <a:latin typeface="Arial"/>
                <a:ea typeface="Arial"/>
                <a:cs typeface="Arial"/>
                <a:sym typeface="Arial"/>
              </a:rPr>
              <a:t>NATIONAL WEATHER SERVICE </a:t>
            </a:r>
            <a:endParaRPr b="1" i="0" sz="2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 sz="1800" u="none" cap="none" strike="noStrike">
                <a:solidFill>
                  <a:srgbClr val="FFFFFF"/>
                </a:solidFill>
                <a:latin typeface="Arial"/>
                <a:ea typeface="Arial"/>
                <a:cs typeface="Arial"/>
                <a:sym typeface="Arial"/>
              </a:rPr>
              <a:t>Protecting Lives and Property for Over 150 Years</a:t>
            </a:r>
            <a:endParaRPr b="0" i="1"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cxnSp>
        <p:nvCxnSpPr>
          <p:cNvPr id="112" name="Google Shape;112;p100"/>
          <p:cNvCxnSpPr/>
          <p:nvPr/>
        </p:nvCxnSpPr>
        <p:spPr>
          <a:xfrm>
            <a:off x="-12600" y="967426"/>
            <a:ext cx="9169200" cy="0"/>
          </a:xfrm>
          <a:prstGeom prst="straightConnector1">
            <a:avLst/>
          </a:prstGeom>
          <a:noFill/>
          <a:ln cap="flat" cmpd="sng" w="38100">
            <a:solidFill>
              <a:srgbClr val="59AFDC"/>
            </a:solidFill>
            <a:prstDash val="solid"/>
            <a:round/>
            <a:headEnd len="sm" w="sm" type="none"/>
            <a:tailEnd len="sm" w="sm" type="none"/>
          </a:ln>
        </p:spPr>
      </p:cxnSp>
      <p:sp>
        <p:nvSpPr>
          <p:cNvPr id="113" name="Google Shape;113;p100"/>
          <p:cNvSpPr/>
          <p:nvPr/>
        </p:nvSpPr>
        <p:spPr>
          <a:xfrm>
            <a:off x="0" y="4601700"/>
            <a:ext cx="9144000" cy="541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114" name="Shape 114"/>
        <p:cNvGrpSpPr/>
        <p:nvPr/>
      </p:nvGrpSpPr>
      <p:grpSpPr>
        <a:xfrm>
          <a:off x="0" y="0"/>
          <a:ext cx="0" cy="0"/>
          <a:chOff x="0" y="0"/>
          <a:chExt cx="0" cy="0"/>
        </a:xfrm>
      </p:grpSpPr>
      <p:sp>
        <p:nvSpPr>
          <p:cNvPr id="115" name="Google Shape;115;p101"/>
          <p:cNvSpPr/>
          <p:nvPr>
            <p:ph idx="2" type="pic"/>
          </p:nvPr>
        </p:nvSpPr>
        <p:spPr>
          <a:xfrm>
            <a:off x="762000" y="914400"/>
            <a:ext cx="2590800" cy="3714900"/>
          </a:xfrm>
          <a:prstGeom prst="rect">
            <a:avLst/>
          </a:prstGeom>
          <a:solidFill>
            <a:srgbClr val="F2F2F2"/>
          </a:solidFill>
          <a:ln>
            <a:noFill/>
          </a:ln>
        </p:spPr>
      </p:sp>
      <p:sp>
        <p:nvSpPr>
          <p:cNvPr id="116" name="Google Shape;116;p101"/>
          <p:cNvSpPr txBox="1"/>
          <p:nvPr>
            <p:ph idx="1" type="body"/>
          </p:nvPr>
        </p:nvSpPr>
        <p:spPr>
          <a:xfrm>
            <a:off x="3505200" y="914400"/>
            <a:ext cx="51906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117" name="Google Shape;117;p101"/>
          <p:cNvSpPr txBox="1"/>
          <p:nvPr>
            <p:ph type="title"/>
          </p:nvPr>
        </p:nvSpPr>
        <p:spPr>
          <a:xfrm>
            <a:off x="605088" y="205978"/>
            <a:ext cx="7933800" cy="594300"/>
          </a:xfrm>
          <a:prstGeom prst="rect">
            <a:avLst/>
          </a:prstGeom>
          <a:noFill/>
          <a:ln>
            <a:noFill/>
          </a:ln>
        </p:spPr>
        <p:txBody>
          <a:bodyPr anchorCtr="0" anchor="ctr" bIns="68575" lIns="68575" spcFirstLastPara="1" rIns="68575" wrap="square" tIns="68575">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1">
  <p:cSld name="titleOnly_1">
    <p:spTree>
      <p:nvGrpSpPr>
        <p:cNvPr id="118" name="Shape 118"/>
        <p:cNvGrpSpPr/>
        <p:nvPr/>
      </p:nvGrpSpPr>
      <p:grpSpPr>
        <a:xfrm>
          <a:off x="0" y="0"/>
          <a:ext cx="0" cy="0"/>
          <a:chOff x="0" y="0"/>
          <a:chExt cx="0" cy="0"/>
        </a:xfrm>
      </p:grpSpPr>
      <p:sp>
        <p:nvSpPr>
          <p:cNvPr id="119" name="Google Shape;119;p102"/>
          <p:cNvSpPr txBox="1"/>
          <p:nvPr>
            <p:ph idx="1" type="subTitle"/>
          </p:nvPr>
        </p:nvSpPr>
        <p:spPr>
          <a:xfrm>
            <a:off x="1066800" y="457200"/>
            <a:ext cx="7010400" cy="285900"/>
          </a:xfrm>
          <a:prstGeom prst="rect">
            <a:avLst/>
          </a:prstGeom>
          <a:noFill/>
          <a:ln>
            <a:noFill/>
          </a:ln>
        </p:spPr>
        <p:txBody>
          <a:bodyPr anchorCtr="0" anchor="ctr" bIns="68575" lIns="68575" spcFirstLastPara="1" rIns="68575" wrap="square" tIns="68575">
            <a:noAutofit/>
          </a:bodyPr>
          <a:lstStyle>
            <a:lvl1pPr lvl="0" algn="ctr">
              <a:lnSpc>
                <a:spcPct val="100000"/>
              </a:lnSpc>
              <a:spcBef>
                <a:spcPts val="0"/>
              </a:spcBef>
              <a:spcAft>
                <a:spcPts val="0"/>
              </a:spcAft>
              <a:buClr>
                <a:schemeClr val="dk2"/>
              </a:buClr>
              <a:buSzPts val="1600"/>
              <a:buFont typeface="Arial"/>
              <a:buNone/>
              <a:defRPr b="0" i="0" sz="2100" u="none" cap="none" strike="noStrike">
                <a:solidFill>
                  <a:srgbClr val="FFFFFF"/>
                </a:solidFill>
                <a:latin typeface="Arial"/>
                <a:ea typeface="Arial"/>
                <a:cs typeface="Arial"/>
                <a:sym typeface="Arial"/>
              </a:defRPr>
            </a:lvl1pPr>
            <a:lvl2pPr lvl="1"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2pPr>
            <a:lvl3pPr lvl="2"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3pPr>
            <a:lvl4pPr lvl="3"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4pPr>
            <a:lvl5pPr lvl="4"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5pPr>
            <a:lvl6pPr lvl="5"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6pPr>
            <a:lvl7pPr lvl="6"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7pPr>
            <a:lvl8pPr lvl="7"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8pPr>
            <a:lvl9pPr lvl="8" algn="ctr">
              <a:lnSpc>
                <a:spcPct val="100000"/>
              </a:lnSpc>
              <a:spcBef>
                <a:spcPts val="0"/>
              </a:spcBef>
              <a:spcAft>
                <a:spcPts val="0"/>
              </a:spcAft>
              <a:buClr>
                <a:schemeClr val="dk2"/>
              </a:buClr>
              <a:buSzPts val="1700"/>
              <a:buFont typeface="Arial"/>
              <a:buNone/>
              <a:defRPr b="0" i="0" sz="2300" u="none" cap="none" strike="noStrike">
                <a:solidFill>
                  <a:schemeClr val="dk2"/>
                </a:solidFill>
                <a:latin typeface="Arial"/>
                <a:ea typeface="Arial"/>
                <a:cs typeface="Arial"/>
                <a:sym typeface="Arial"/>
              </a:defRPr>
            </a:lvl9pPr>
          </a:lstStyle>
          <a:p/>
        </p:txBody>
      </p:sp>
      <p:sp>
        <p:nvSpPr>
          <p:cNvPr id="120" name="Google Shape;120;p102"/>
          <p:cNvSpPr txBox="1"/>
          <p:nvPr>
            <p:ph type="ctrTitle"/>
          </p:nvPr>
        </p:nvSpPr>
        <p:spPr>
          <a:xfrm>
            <a:off x="1066800" y="57150"/>
            <a:ext cx="7010400" cy="400200"/>
          </a:xfrm>
          <a:prstGeom prst="rect">
            <a:avLst/>
          </a:prstGeom>
          <a:noFill/>
          <a:ln>
            <a:noFill/>
          </a:ln>
        </p:spPr>
        <p:txBody>
          <a:bodyPr anchorCtr="0" anchor="ctr" bIns="68575" lIns="68575" spcFirstLastPara="1" rIns="68575" wrap="square" tIns="68575">
            <a:noAutofit/>
          </a:bodyPr>
          <a:lstStyle>
            <a:lvl1pPr lvl="0" algn="ctr">
              <a:lnSpc>
                <a:spcPct val="100000"/>
              </a:lnSpc>
              <a:spcBef>
                <a:spcPts val="0"/>
              </a:spcBef>
              <a:spcAft>
                <a:spcPts val="0"/>
              </a:spcAft>
              <a:buClr>
                <a:schemeClr val="dk1"/>
              </a:buClr>
              <a:buSzPts val="2000"/>
              <a:buFont typeface="Arial"/>
              <a:buNone/>
              <a:defRPr b="1" i="0" sz="2700" u="none" cap="none" strike="noStrike">
                <a:solidFill>
                  <a:srgbClr val="FFFFFF"/>
                </a:solidFill>
                <a:latin typeface="Calibri"/>
                <a:ea typeface="Calibri"/>
                <a:cs typeface="Calibri"/>
                <a:sym typeface="Calibri"/>
              </a:defRPr>
            </a:lvl1pPr>
            <a:lvl2pPr lvl="1"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2pPr>
            <a:lvl3pPr lvl="2"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3pPr>
            <a:lvl4pPr lvl="3"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4pPr>
            <a:lvl5pPr lvl="4"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5pPr>
            <a:lvl6pPr lvl="5"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6pPr>
            <a:lvl7pPr lvl="6"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7pPr>
            <a:lvl8pPr lvl="7"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8pPr>
            <a:lvl9pPr lvl="8" algn="ctr">
              <a:lnSpc>
                <a:spcPct val="100000"/>
              </a:lnSpc>
              <a:spcBef>
                <a:spcPts val="0"/>
              </a:spcBef>
              <a:spcAft>
                <a:spcPts val="0"/>
              </a:spcAft>
              <a:buClr>
                <a:schemeClr val="dk1"/>
              </a:buClr>
              <a:buSzPts val="2700"/>
              <a:buFont typeface="Arial"/>
              <a:buNone/>
              <a:defRPr b="1" i="0" sz="3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1_Title and Content_1">
    <p:spTree>
      <p:nvGrpSpPr>
        <p:cNvPr id="121" name="Shape 121"/>
        <p:cNvGrpSpPr/>
        <p:nvPr/>
      </p:nvGrpSpPr>
      <p:grpSpPr>
        <a:xfrm>
          <a:off x="0" y="0"/>
          <a:ext cx="0" cy="0"/>
          <a:chOff x="0" y="0"/>
          <a:chExt cx="0" cy="0"/>
        </a:xfrm>
      </p:grpSpPr>
      <p:sp>
        <p:nvSpPr>
          <p:cNvPr id="122" name="Google Shape;122;p103"/>
          <p:cNvSpPr txBox="1"/>
          <p:nvPr>
            <p:ph idx="1" type="body"/>
          </p:nvPr>
        </p:nvSpPr>
        <p:spPr>
          <a:xfrm>
            <a:off x="469900" y="971550"/>
            <a:ext cx="8305800" cy="36639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400"/>
              </a:spcBef>
              <a:spcAft>
                <a:spcPts val="0"/>
              </a:spcAft>
              <a:buClr>
                <a:schemeClr val="dk1"/>
              </a:buClr>
              <a:buSzPts val="1400"/>
              <a:buChar char="•"/>
              <a:defRPr/>
            </a:lvl1pPr>
            <a:lvl2pPr indent="-317500" lvl="1" marL="914400" algn="l">
              <a:lnSpc>
                <a:spcPct val="100000"/>
              </a:lnSpc>
              <a:spcBef>
                <a:spcPts val="400"/>
              </a:spcBef>
              <a:spcAft>
                <a:spcPts val="0"/>
              </a:spcAft>
              <a:buClr>
                <a:schemeClr val="dk1"/>
              </a:buClr>
              <a:buSzPts val="1400"/>
              <a:buChar char="•"/>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0"/>
              </a:spcAft>
              <a:buClr>
                <a:schemeClr val="dk1"/>
              </a:buClr>
              <a:buSzPts val="1400"/>
              <a:buChar char="•"/>
              <a:defRPr/>
            </a:lvl9pPr>
          </a:lstStyle>
          <a:p/>
        </p:txBody>
      </p:sp>
      <p:sp>
        <p:nvSpPr>
          <p:cNvPr id="123" name="Google Shape;123;p103"/>
          <p:cNvSpPr txBox="1"/>
          <p:nvPr>
            <p:ph type="title"/>
          </p:nvPr>
        </p:nvSpPr>
        <p:spPr>
          <a:xfrm>
            <a:off x="605088" y="205978"/>
            <a:ext cx="7933800" cy="594300"/>
          </a:xfrm>
          <a:prstGeom prst="rect">
            <a:avLst/>
          </a:prstGeom>
          <a:noFill/>
          <a:ln>
            <a:noFill/>
          </a:ln>
        </p:spPr>
        <p:txBody>
          <a:bodyPr anchorCtr="0" anchor="ctr" bIns="68575" lIns="68575" spcFirstLastPara="1" rIns="68575" wrap="square" tIns="68575">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8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6" name="Google Shape;26;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82"/>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8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p8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83"/>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8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7" name="Google Shape;37;p8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8" name="Google Shape;38;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1" name="Google Shape;41;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8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8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5" name="Google Shape;45;p8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8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 name="Google Shape;47;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8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0" name="Google Shape;50;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theme" Target="../theme/theme2.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78"/>
          <p:cNvSpPr txBox="1"/>
          <p:nvPr/>
        </p:nvSpPr>
        <p:spPr>
          <a:xfrm>
            <a:off x="0" y="0"/>
            <a:ext cx="9144000" cy="457200"/>
          </a:xfrm>
          <a:prstGeom prst="rect">
            <a:avLst/>
          </a:prstGeom>
          <a:solidFill>
            <a:srgbClr val="0A4595"/>
          </a:solidFill>
          <a:ln>
            <a:noFill/>
          </a:ln>
        </p:spPr>
        <p:txBody>
          <a:bodyPr anchorCtr="0" anchor="ctr" bIns="91425" lIns="91425" spcFirstLastPara="1" rIns="91425" wrap="square" tIns="91425">
            <a:noAutofit/>
          </a:bodyPr>
          <a:lstStyle/>
          <a:p>
            <a:pPr indent="0" lvl="0" marL="731520" marR="0" rtl="0" algn="l">
              <a:lnSpc>
                <a:spcPct val="80000"/>
              </a:lnSpc>
              <a:spcBef>
                <a:spcPts val="0"/>
              </a:spcBef>
              <a:spcAft>
                <a:spcPts val="0"/>
              </a:spcAft>
              <a:buClr>
                <a:srgbClr val="000000"/>
              </a:buClr>
              <a:buSzPts val="935"/>
              <a:buFont typeface="Arial"/>
              <a:buNone/>
            </a:pPr>
            <a:r>
              <a:t/>
            </a:r>
            <a:endParaRPr b="1" i="0" sz="2440" u="none" cap="none" strike="noStrike">
              <a:solidFill>
                <a:srgbClr val="FFFFFF"/>
              </a:solidFill>
              <a:latin typeface="Nunito"/>
              <a:ea typeface="Nunito"/>
              <a:cs typeface="Nunito"/>
              <a:sym typeface="Nunito"/>
            </a:endParaRPr>
          </a:p>
        </p:txBody>
      </p:sp>
      <p:sp>
        <p:nvSpPr>
          <p:cNvPr id="7" name="Google Shape;7;p78"/>
          <p:cNvSpPr txBox="1"/>
          <p:nvPr/>
        </p:nvSpPr>
        <p:spPr>
          <a:xfrm>
            <a:off x="100" y="457375"/>
            <a:ext cx="9144000" cy="228600"/>
          </a:xfrm>
          <a:prstGeom prst="rect">
            <a:avLst/>
          </a:prstGeom>
          <a:solidFill>
            <a:srgbClr val="D9D9D9"/>
          </a:solidFill>
          <a:ln>
            <a:noFill/>
          </a:ln>
        </p:spPr>
        <p:txBody>
          <a:bodyPr anchorCtr="0" anchor="ctr" bIns="0" lIns="91425" spcFirstLastPara="1" rIns="0" wrap="square" tIns="0">
            <a:noAutofit/>
          </a:bodyPr>
          <a:lstStyle/>
          <a:p>
            <a:pPr indent="0" lvl="0" marL="731520" marR="0" rtl="0" algn="l">
              <a:lnSpc>
                <a:spcPct val="100000"/>
              </a:lnSpc>
              <a:spcBef>
                <a:spcPts val="0"/>
              </a:spcBef>
              <a:spcAft>
                <a:spcPts val="0"/>
              </a:spcAft>
              <a:buClr>
                <a:schemeClr val="dk1"/>
              </a:buClr>
              <a:buSzPts val="1200"/>
              <a:buFont typeface="Arial"/>
              <a:buNone/>
            </a:pPr>
            <a:r>
              <a:t/>
            </a:r>
            <a:endParaRPr b="1" i="0" sz="1200" u="none" cap="none" strike="noStrike">
              <a:solidFill>
                <a:srgbClr val="1E4E79"/>
              </a:solidFill>
              <a:latin typeface="Nunito"/>
              <a:ea typeface="Nunito"/>
              <a:cs typeface="Nunito"/>
              <a:sym typeface="Nunito"/>
            </a:endParaRPr>
          </a:p>
        </p:txBody>
      </p:sp>
      <p:pic>
        <p:nvPicPr>
          <p:cNvPr id="8" name="Google Shape;8;p78"/>
          <p:cNvPicPr preferRelativeResize="0"/>
          <p:nvPr/>
        </p:nvPicPr>
        <p:blipFill rotWithShape="1">
          <a:blip r:embed="rId1">
            <a:alphaModFix/>
          </a:blip>
          <a:srcRect b="0" l="0" r="0" t="0"/>
          <a:stretch/>
        </p:blipFill>
        <p:spPr>
          <a:xfrm>
            <a:off x="91440" y="6581"/>
            <a:ext cx="685800" cy="685800"/>
          </a:xfrm>
          <a:prstGeom prst="rect">
            <a:avLst/>
          </a:prstGeom>
          <a:noFill/>
          <a:ln>
            <a:noFill/>
          </a:ln>
        </p:spPr>
      </p:pic>
      <p:sp>
        <p:nvSpPr>
          <p:cNvPr id="9" name="Google Shape;9;p78"/>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FFFFFF"/>
              </a:buClr>
              <a:buSzPts val="2400"/>
              <a:buFont typeface="Saira Condensed"/>
              <a:buNone/>
              <a:defRPr b="0" i="0" sz="2400" u="none" cap="none" strike="noStrike">
                <a:solidFill>
                  <a:srgbClr val="FFFFFF"/>
                </a:solidFill>
                <a:latin typeface="Saira Condensed"/>
                <a:ea typeface="Saira Condensed"/>
                <a:cs typeface="Saira Condensed"/>
                <a:sym typeface="Saira Condense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 name="Google Shape;10;p78"/>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Nunito"/>
              <a:buChar char="●"/>
              <a:defRPr b="0" i="0" sz="1800" u="none" cap="none" strike="noStrike">
                <a:solidFill>
                  <a:schemeClr val="dk2"/>
                </a:solidFill>
                <a:latin typeface="Nunito"/>
                <a:ea typeface="Nunito"/>
                <a:cs typeface="Nunito"/>
                <a:sym typeface="Nunito"/>
              </a:defRPr>
            </a:lvl1pPr>
            <a:lvl2pPr indent="-317500" lvl="1" marL="9144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2pPr>
            <a:lvl3pPr indent="-317500" lvl="2" marL="13716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3pPr>
            <a:lvl4pPr indent="-317500" lvl="3" marL="18288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4pPr>
            <a:lvl5pPr indent="-317500" lvl="4" marL="22860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5pPr>
            <a:lvl6pPr indent="-317500" lvl="5" marL="27432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6pPr>
            <a:lvl7pPr indent="-317500" lvl="6" marL="32004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7pPr>
            <a:lvl8pPr indent="-317500" lvl="7" marL="36576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8pPr>
            <a:lvl9pPr indent="-317500" lvl="8" marL="4114800" marR="0" rtl="0" algn="l">
              <a:lnSpc>
                <a:spcPct val="115000"/>
              </a:lnSpc>
              <a:spcBef>
                <a:spcPts val="0"/>
              </a:spcBef>
              <a:spcAft>
                <a:spcPts val="0"/>
              </a:spcAft>
              <a:buClr>
                <a:schemeClr val="dk2"/>
              </a:buClr>
              <a:buSzPts val="1400"/>
              <a:buFont typeface="Nunito"/>
              <a:buChar char="■"/>
              <a:defRPr b="0" i="0" sz="1400" u="none" cap="none" strike="noStrike">
                <a:solidFill>
                  <a:schemeClr val="dk2"/>
                </a:solidFill>
                <a:latin typeface="Nunito"/>
                <a:ea typeface="Nunito"/>
                <a:cs typeface="Nunito"/>
                <a:sym typeface="Nunito"/>
              </a:defRPr>
            </a:lvl9pPr>
          </a:lstStyle>
          <a:p/>
        </p:txBody>
      </p:sp>
      <p:sp>
        <p:nvSpPr>
          <p:cNvPr id="11" name="Google Shape;11;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 name="Google Shape;12;p78"/>
          <p:cNvSpPr txBox="1"/>
          <p:nvPr/>
        </p:nvSpPr>
        <p:spPr>
          <a:xfrm>
            <a:off x="0" y="4741718"/>
            <a:ext cx="9144000" cy="4026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80000"/>
              </a:lnSpc>
              <a:spcBef>
                <a:spcPts val="0"/>
              </a:spcBef>
              <a:spcAft>
                <a:spcPts val="0"/>
              </a:spcAft>
              <a:buClr>
                <a:srgbClr val="000000"/>
              </a:buClr>
              <a:buSzPts val="935"/>
              <a:buFont typeface="Arial"/>
              <a:buNone/>
            </a:pPr>
            <a:r>
              <a:t/>
            </a:r>
            <a:endParaRPr b="1" i="0" sz="2440" u="none" cap="none" strike="noStrike">
              <a:solidFill>
                <a:srgbClr val="FFFFFF"/>
              </a:solidFill>
              <a:latin typeface="Nunito"/>
              <a:ea typeface="Nunito"/>
              <a:cs typeface="Nunito"/>
              <a:sym typeface="Nunito"/>
            </a:endParaRPr>
          </a:p>
        </p:txBody>
      </p:sp>
      <p:pic>
        <p:nvPicPr>
          <p:cNvPr id="13" name="Google Shape;13;p78"/>
          <p:cNvPicPr preferRelativeResize="0"/>
          <p:nvPr/>
        </p:nvPicPr>
        <p:blipFill rotWithShape="1">
          <a:blip r:embed="rId2">
            <a:alphaModFix/>
          </a:blip>
          <a:srcRect b="0" l="0" r="0" t="0"/>
          <a:stretch/>
        </p:blipFill>
        <p:spPr>
          <a:xfrm>
            <a:off x="93091" y="4746880"/>
            <a:ext cx="1890979" cy="402336"/>
          </a:xfrm>
          <a:prstGeom prst="rect">
            <a:avLst/>
          </a:prstGeom>
          <a:noFill/>
          <a:ln>
            <a:noFill/>
          </a:ln>
        </p:spPr>
      </p:pic>
      <p:sp>
        <p:nvSpPr>
          <p:cNvPr id="14" name="Google Shape;14;p78"/>
          <p:cNvSpPr txBox="1"/>
          <p:nvPr/>
        </p:nvSpPr>
        <p:spPr>
          <a:xfrm>
            <a:off x="5980175" y="4758375"/>
            <a:ext cx="3164100" cy="384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Saira Condensed"/>
                <a:ea typeface="Saira Condensed"/>
                <a:cs typeface="Saira Condensed"/>
                <a:sym typeface="Saira Condensed"/>
              </a:rPr>
              <a:t>Boston Weather Forecast Office</a:t>
            </a:r>
            <a:endParaRPr b="0" i="0" sz="1300" u="none" cap="none" strike="noStrike">
              <a:solidFill>
                <a:schemeClr val="lt1"/>
              </a:solidFill>
              <a:latin typeface="Saira Condensed"/>
              <a:ea typeface="Saira Condensed"/>
              <a:cs typeface="Saira Condensed"/>
              <a:sym typeface="Saira Condensed"/>
            </a:endParaRPr>
          </a:p>
        </p:txBody>
      </p:sp>
      <p:sp>
        <p:nvSpPr>
          <p:cNvPr id="15" name="Google Shape;15;p78"/>
          <p:cNvSpPr txBox="1"/>
          <p:nvPr>
            <p:ph idx="2" type="title"/>
          </p:nvPr>
        </p:nvSpPr>
        <p:spPr>
          <a:xfrm>
            <a:off x="925771" y="351068"/>
            <a:ext cx="8202300" cy="4572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1E4E79"/>
              </a:buClr>
              <a:buSzPts val="1500"/>
              <a:buFont typeface="Saira Condensed"/>
              <a:buNone/>
              <a:defRPr b="1" i="0" sz="1500" u="none" cap="none" strike="noStrike">
                <a:solidFill>
                  <a:srgbClr val="1E4E79"/>
                </a:solidFill>
                <a:latin typeface="Saira Condensed"/>
                <a:ea typeface="Saira Condensed"/>
                <a:cs typeface="Saira Condensed"/>
                <a:sym typeface="Saira Condense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
          <p15:clr>
            <a:srgbClr val="EA4335"/>
          </p15:clr>
        </p15:guide>
        <p15:guide id="2" pos="420">
          <p15:clr>
            <a:srgbClr val="EA4335"/>
          </p15:clr>
        </p15:guide>
        <p15:guide id="3" pos="478">
          <p15:clr>
            <a:srgbClr val="EA4335"/>
          </p15:clr>
        </p15:guide>
        <p15:guide id="4" pos="536">
          <p15:clr>
            <a:srgbClr val="EA4335"/>
          </p15:clr>
        </p15:guide>
        <p15:guide id="5" pos="899">
          <p15:clr>
            <a:srgbClr val="EA4335"/>
          </p15:clr>
        </p15:guide>
        <p15:guide id="6" pos="956">
          <p15:clr>
            <a:srgbClr val="EA4335"/>
          </p15:clr>
        </p15:guide>
        <p15:guide id="7" pos="1014">
          <p15:clr>
            <a:srgbClr val="EA4335"/>
          </p15:clr>
        </p15:guide>
        <p15:guide id="8" pos="1377">
          <p15:clr>
            <a:srgbClr val="EA4335"/>
          </p15:clr>
        </p15:guide>
        <p15:guide id="9" pos="1434">
          <p15:clr>
            <a:srgbClr val="EA4335"/>
          </p15:clr>
        </p15:guide>
        <p15:guide id="10" pos="1492">
          <p15:clr>
            <a:srgbClr val="EA4335"/>
          </p15:clr>
        </p15:guide>
        <p15:guide id="11" pos="1855">
          <p15:clr>
            <a:srgbClr val="EA4335"/>
          </p15:clr>
        </p15:guide>
        <p15:guide id="12" pos="1912">
          <p15:clr>
            <a:srgbClr val="EA4335"/>
          </p15:clr>
        </p15:guide>
        <p15:guide id="13" pos="1970">
          <p15:clr>
            <a:srgbClr val="EA4335"/>
          </p15:clr>
        </p15:guide>
        <p15:guide id="14" pos="2333">
          <p15:clr>
            <a:srgbClr val="EA4335"/>
          </p15:clr>
        </p15:guide>
        <p15:guide id="15" pos="2390">
          <p15:clr>
            <a:srgbClr val="EA4335"/>
          </p15:clr>
        </p15:guide>
        <p15:guide id="16" pos="2448">
          <p15:clr>
            <a:srgbClr val="EA4335"/>
          </p15:clr>
        </p15:guide>
        <p15:guide id="17" pos="2811">
          <p15:clr>
            <a:srgbClr val="EA4335"/>
          </p15:clr>
        </p15:guide>
        <p15:guide id="18" pos="2868">
          <p15:clr>
            <a:srgbClr val="EA4335"/>
          </p15:clr>
        </p15:guide>
        <p15:guide id="19" pos="2926">
          <p15:clr>
            <a:srgbClr val="EA4335"/>
          </p15:clr>
        </p15:guide>
        <p15:guide id="20" pos="3289">
          <p15:clr>
            <a:srgbClr val="EA4335"/>
          </p15:clr>
        </p15:guide>
        <p15:guide id="21" pos="3347">
          <p15:clr>
            <a:srgbClr val="EA4335"/>
          </p15:clr>
        </p15:guide>
        <p15:guide id="22" pos="3404">
          <p15:clr>
            <a:srgbClr val="EA4335"/>
          </p15:clr>
        </p15:guide>
        <p15:guide id="23" pos="3767">
          <p15:clr>
            <a:srgbClr val="EA4335"/>
          </p15:clr>
        </p15:guide>
        <p15:guide id="24" pos="3825">
          <p15:clr>
            <a:srgbClr val="EA4335"/>
          </p15:clr>
        </p15:guide>
        <p15:guide id="25" pos="3882">
          <p15:clr>
            <a:srgbClr val="EA4335"/>
          </p15:clr>
        </p15:guide>
        <p15:guide id="26" pos="4245">
          <p15:clr>
            <a:srgbClr val="EA4335"/>
          </p15:clr>
        </p15:guide>
        <p15:guide id="27" pos="4303">
          <p15:clr>
            <a:srgbClr val="EA4335"/>
          </p15:clr>
        </p15:guide>
        <p15:guide id="28" pos="4360">
          <p15:clr>
            <a:srgbClr val="EA4335"/>
          </p15:clr>
        </p15:guide>
        <p15:guide id="29" pos="4723">
          <p15:clr>
            <a:srgbClr val="EA4335"/>
          </p15:clr>
        </p15:guide>
        <p15:guide id="30" pos="4781">
          <p15:clr>
            <a:srgbClr val="EA4335"/>
          </p15:clr>
        </p15:guide>
        <p15:guide id="31" pos="4838">
          <p15:clr>
            <a:srgbClr val="EA4335"/>
          </p15:clr>
        </p15:guide>
        <p15:guide id="32" pos="5201">
          <p15:clr>
            <a:srgbClr val="EA4335"/>
          </p15:clr>
        </p15:guide>
        <p15:guide id="33" pos="5259">
          <p15:clr>
            <a:srgbClr val="EA4335"/>
          </p15:clr>
        </p15:guide>
        <p15:guide id="34" pos="5316">
          <p15:clr>
            <a:srgbClr val="EA4335"/>
          </p15:clr>
        </p15:guide>
        <p15:guide id="35" pos="5702">
          <p15:clr>
            <a:srgbClr val="EA4335"/>
          </p15:clr>
        </p15:guide>
        <p15:guide id="36" orient="horz" pos="162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
          <p:cNvSpPr txBox="1"/>
          <p:nvPr>
            <p:ph type="ctrTitle"/>
          </p:nvPr>
        </p:nvSpPr>
        <p:spPr>
          <a:xfrm>
            <a:off x="800375" y="63000"/>
            <a:ext cx="7456800" cy="441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90"/>
              <a:buNone/>
            </a:pPr>
            <a:r>
              <a:rPr lang="en" sz="1800">
                <a:solidFill>
                  <a:srgbClr val="FFFFFF"/>
                </a:solidFill>
                <a:latin typeface="Saira Condensed Medium"/>
                <a:ea typeface="Saira Condensed Medium"/>
                <a:cs typeface="Saira Condensed Medium"/>
                <a:sym typeface="Saira Condensed Medium"/>
              </a:rPr>
              <a:t>National Weather Service Boston/Norton </a:t>
            </a:r>
            <a:endParaRPr sz="1800">
              <a:solidFill>
                <a:srgbClr val="FFFFFF"/>
              </a:solidFill>
              <a:latin typeface="Saira Condensed Medium"/>
              <a:ea typeface="Saira Condensed Medium"/>
              <a:cs typeface="Saira Condensed Medium"/>
              <a:sym typeface="Saira Condensed Medium"/>
            </a:endParaRPr>
          </a:p>
        </p:txBody>
      </p:sp>
      <p:sp>
        <p:nvSpPr>
          <p:cNvPr id="129" name="Google Shape;129;p1"/>
          <p:cNvSpPr txBox="1"/>
          <p:nvPr>
            <p:ph idx="1" type="subTitle"/>
          </p:nvPr>
        </p:nvSpPr>
        <p:spPr>
          <a:xfrm>
            <a:off x="37225" y="989400"/>
            <a:ext cx="3794700" cy="15825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b="1" lang="en">
                <a:solidFill>
                  <a:schemeClr val="lt1"/>
                </a:solidFill>
                <a:latin typeface="Saira Condensed"/>
                <a:ea typeface="Saira Condensed"/>
                <a:cs typeface="Saira Condensed"/>
                <a:sym typeface="Saira Condensed"/>
              </a:rPr>
              <a:t>Event Review:</a:t>
            </a:r>
            <a:endParaRPr b="1">
              <a:solidFill>
                <a:schemeClr val="lt1"/>
              </a:solidFill>
              <a:latin typeface="Saira Condensed"/>
              <a:ea typeface="Saira Condensed"/>
              <a:cs typeface="Saira Condensed"/>
              <a:sym typeface="Saira Condensed"/>
            </a:endParaRPr>
          </a:p>
          <a:p>
            <a:pPr indent="0" lvl="0" marL="0" rtl="0" algn="ctr">
              <a:lnSpc>
                <a:spcPct val="80000"/>
              </a:lnSpc>
              <a:spcBef>
                <a:spcPts val="0"/>
              </a:spcBef>
              <a:spcAft>
                <a:spcPts val="0"/>
              </a:spcAft>
              <a:buSzPts val="935"/>
              <a:buNone/>
            </a:pPr>
            <a:r>
              <a:t/>
            </a:r>
            <a:endParaRPr b="1" sz="1900">
              <a:solidFill>
                <a:srgbClr val="FF0000"/>
              </a:solidFill>
              <a:latin typeface="Saira Condensed"/>
              <a:ea typeface="Saira Condensed"/>
              <a:cs typeface="Saira Condensed"/>
              <a:sym typeface="Saira Condensed"/>
            </a:endParaRPr>
          </a:p>
          <a:p>
            <a:pPr indent="0" lvl="0" marL="0" rtl="0" algn="ctr">
              <a:lnSpc>
                <a:spcPct val="80000"/>
              </a:lnSpc>
              <a:spcBef>
                <a:spcPts val="0"/>
              </a:spcBef>
              <a:spcAft>
                <a:spcPts val="0"/>
              </a:spcAft>
              <a:buSzPts val="935"/>
              <a:buNone/>
            </a:pPr>
            <a:r>
              <a:rPr b="1" i="1" lang="en" sz="2200">
                <a:solidFill>
                  <a:srgbClr val="FF0000"/>
                </a:solidFill>
                <a:latin typeface="Saira Condensed"/>
                <a:ea typeface="Saira Condensed"/>
                <a:cs typeface="Saira Condensed"/>
                <a:sym typeface="Saira Condensed"/>
              </a:rPr>
              <a:t>February 13th, 2024</a:t>
            </a:r>
            <a:endParaRPr b="1" i="1" sz="2200">
              <a:solidFill>
                <a:srgbClr val="FF0000"/>
              </a:solidFill>
              <a:latin typeface="Saira Condensed"/>
              <a:ea typeface="Saira Condensed"/>
              <a:cs typeface="Saira Condensed"/>
              <a:sym typeface="Saira Condensed"/>
            </a:endParaRPr>
          </a:p>
          <a:p>
            <a:pPr indent="0" lvl="0" marL="0" rtl="0" algn="ctr">
              <a:lnSpc>
                <a:spcPct val="80000"/>
              </a:lnSpc>
              <a:spcBef>
                <a:spcPts val="0"/>
              </a:spcBef>
              <a:spcAft>
                <a:spcPts val="0"/>
              </a:spcAft>
              <a:buSzPts val="935"/>
              <a:buNone/>
            </a:pPr>
            <a:r>
              <a:rPr b="1" i="1" lang="en" sz="2200">
                <a:solidFill>
                  <a:srgbClr val="FF0000"/>
                </a:solidFill>
                <a:latin typeface="Saira Condensed"/>
                <a:ea typeface="Saira Condensed"/>
                <a:cs typeface="Saira Condensed"/>
                <a:sym typeface="Saira Condensed"/>
              </a:rPr>
              <a:t>Winter Storm</a:t>
            </a:r>
            <a:endParaRPr b="1" i="1" sz="2200">
              <a:solidFill>
                <a:srgbClr val="FF0000"/>
              </a:solidFill>
              <a:latin typeface="Saira Condensed"/>
              <a:ea typeface="Saira Condensed"/>
              <a:cs typeface="Saira Condensed"/>
              <a:sym typeface="Saira Condensed"/>
            </a:endParaRPr>
          </a:p>
          <a:p>
            <a:pPr indent="0" lvl="0" marL="0" rtl="0" algn="ctr">
              <a:lnSpc>
                <a:spcPct val="80000"/>
              </a:lnSpc>
              <a:spcBef>
                <a:spcPts val="0"/>
              </a:spcBef>
              <a:spcAft>
                <a:spcPts val="0"/>
              </a:spcAft>
              <a:buSzPts val="935"/>
              <a:buNone/>
            </a:pPr>
            <a:r>
              <a:t/>
            </a:r>
            <a:endParaRPr b="1" i="1" sz="1900">
              <a:solidFill>
                <a:srgbClr val="FF0000"/>
              </a:solidFill>
              <a:latin typeface="Saira Condensed"/>
              <a:ea typeface="Saira Condensed"/>
              <a:cs typeface="Saira Condensed"/>
              <a:sym typeface="Saira Condensed"/>
            </a:endParaRPr>
          </a:p>
        </p:txBody>
      </p:sp>
      <p:pic>
        <p:nvPicPr>
          <p:cNvPr id="130" name="Google Shape;130;p1"/>
          <p:cNvPicPr preferRelativeResize="0"/>
          <p:nvPr/>
        </p:nvPicPr>
        <p:blipFill rotWithShape="1">
          <a:blip r:embed="rId3">
            <a:alphaModFix/>
          </a:blip>
          <a:srcRect b="7662" l="0" r="4159" t="0"/>
          <a:stretch/>
        </p:blipFill>
        <p:spPr>
          <a:xfrm>
            <a:off x="4289600" y="701100"/>
            <a:ext cx="4854400" cy="4442400"/>
          </a:xfrm>
          <a:prstGeom prst="rect">
            <a:avLst/>
          </a:prstGeom>
          <a:noFill/>
          <a:ln>
            <a:noFill/>
          </a:ln>
        </p:spPr>
      </p:pic>
      <p:pic>
        <p:nvPicPr>
          <p:cNvPr id="131" name="Google Shape;131;p1"/>
          <p:cNvPicPr preferRelativeResize="0"/>
          <p:nvPr/>
        </p:nvPicPr>
        <p:blipFill rotWithShape="1">
          <a:blip r:embed="rId4">
            <a:alphaModFix/>
          </a:blip>
          <a:srcRect b="0" l="0" r="0" t="0"/>
          <a:stretch/>
        </p:blipFill>
        <p:spPr>
          <a:xfrm>
            <a:off x="0" y="3851375"/>
            <a:ext cx="4289600" cy="893400"/>
          </a:xfrm>
          <a:prstGeom prst="rect">
            <a:avLst/>
          </a:prstGeom>
          <a:noFill/>
          <a:ln>
            <a:noFill/>
          </a:ln>
        </p:spPr>
      </p:pic>
      <p:cxnSp>
        <p:nvCxnSpPr>
          <p:cNvPr id="132" name="Google Shape;132;p1"/>
          <p:cNvCxnSpPr/>
          <p:nvPr/>
        </p:nvCxnSpPr>
        <p:spPr>
          <a:xfrm flipH="1" rot="10800000">
            <a:off x="-3600" y="4717175"/>
            <a:ext cx="3801900" cy="2700"/>
          </a:xfrm>
          <a:prstGeom prst="straightConnector1">
            <a:avLst/>
          </a:prstGeom>
          <a:noFill/>
          <a:ln cap="flat" cmpd="sng" w="38100">
            <a:solidFill>
              <a:srgbClr val="0A4595"/>
            </a:solidFill>
            <a:prstDash val="solid"/>
            <a:round/>
            <a:headEnd len="sm" w="sm" type="none"/>
            <a:tailEnd len="sm" w="sm" type="none"/>
          </a:ln>
        </p:spPr>
      </p:cxnSp>
      <p:pic>
        <p:nvPicPr>
          <p:cNvPr id="133" name="Google Shape;133;p1"/>
          <p:cNvPicPr preferRelativeResize="0"/>
          <p:nvPr/>
        </p:nvPicPr>
        <p:blipFill rotWithShape="1">
          <a:blip r:embed="rId5">
            <a:alphaModFix/>
          </a:blip>
          <a:srcRect b="0" l="0" r="0" t="0"/>
          <a:stretch/>
        </p:blipFill>
        <p:spPr>
          <a:xfrm>
            <a:off x="0" y="2934750"/>
            <a:ext cx="1443069" cy="916625"/>
          </a:xfrm>
          <a:prstGeom prst="rect">
            <a:avLst/>
          </a:prstGeom>
          <a:noFill/>
          <a:ln cap="flat" cmpd="sng" w="9525">
            <a:solidFill>
              <a:srgbClr val="000000"/>
            </a:solidFill>
            <a:prstDash val="solid"/>
            <a:round/>
            <a:headEnd len="sm" w="sm" type="none"/>
            <a:tailEnd len="sm" w="sm" type="none"/>
          </a:ln>
        </p:spPr>
      </p:pic>
      <p:pic>
        <p:nvPicPr>
          <p:cNvPr id="134" name="Google Shape;134;p1"/>
          <p:cNvPicPr preferRelativeResize="0"/>
          <p:nvPr/>
        </p:nvPicPr>
        <p:blipFill rotWithShape="1">
          <a:blip r:embed="rId6">
            <a:alphaModFix/>
          </a:blip>
          <a:srcRect b="0" l="0" r="0" t="0"/>
          <a:stretch/>
        </p:blipFill>
        <p:spPr>
          <a:xfrm>
            <a:off x="1318164" y="2925125"/>
            <a:ext cx="1587836" cy="916625"/>
          </a:xfrm>
          <a:prstGeom prst="rect">
            <a:avLst/>
          </a:prstGeom>
          <a:noFill/>
          <a:ln cap="flat" cmpd="sng" w="9525">
            <a:solidFill>
              <a:srgbClr val="000000"/>
            </a:solidFill>
            <a:prstDash val="solid"/>
            <a:round/>
            <a:headEnd len="sm" w="sm" type="none"/>
            <a:tailEnd len="sm" w="sm" type="none"/>
          </a:ln>
        </p:spPr>
      </p:pic>
      <p:pic>
        <p:nvPicPr>
          <p:cNvPr id="135" name="Google Shape;135;p1"/>
          <p:cNvPicPr preferRelativeResize="0"/>
          <p:nvPr/>
        </p:nvPicPr>
        <p:blipFill rotWithShape="1">
          <a:blip r:embed="rId7">
            <a:alphaModFix/>
          </a:blip>
          <a:srcRect b="0" l="0" r="0" t="0"/>
          <a:stretch/>
        </p:blipFill>
        <p:spPr>
          <a:xfrm>
            <a:off x="2906000" y="2932597"/>
            <a:ext cx="1383600" cy="916627"/>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8af6a81230_0_5"/>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08" name="Google Shape;208;g28af6a81230_0_5"/>
          <p:cNvPicPr preferRelativeResize="0"/>
          <p:nvPr/>
        </p:nvPicPr>
        <p:blipFill rotWithShape="1">
          <a:blip r:embed="rId3">
            <a:alphaModFix/>
          </a:blip>
          <a:srcRect b="0" l="0" r="0" t="0"/>
          <a:stretch/>
        </p:blipFill>
        <p:spPr>
          <a:xfrm>
            <a:off x="726075" y="657924"/>
            <a:ext cx="8160350" cy="4080200"/>
          </a:xfrm>
          <a:prstGeom prst="rect">
            <a:avLst/>
          </a:prstGeom>
          <a:noFill/>
          <a:ln>
            <a:noFill/>
          </a:ln>
        </p:spPr>
      </p:pic>
      <p:sp>
        <p:nvSpPr>
          <p:cNvPr id="209" name="Google Shape;209;g28af6a81230_0_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NBM Probability of 6+”: Sun Feb 11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8af6a81230_0_135"/>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15" name="Google Shape;215;g28af6a81230_0_135"/>
          <p:cNvPicPr preferRelativeResize="0"/>
          <p:nvPr/>
        </p:nvPicPr>
        <p:blipFill rotWithShape="1">
          <a:blip r:embed="rId3">
            <a:alphaModFix/>
          </a:blip>
          <a:srcRect b="0" l="0" r="0" t="0"/>
          <a:stretch/>
        </p:blipFill>
        <p:spPr>
          <a:xfrm>
            <a:off x="758950" y="692950"/>
            <a:ext cx="8073349" cy="4036675"/>
          </a:xfrm>
          <a:prstGeom prst="rect">
            <a:avLst/>
          </a:prstGeom>
          <a:noFill/>
          <a:ln>
            <a:noFill/>
          </a:ln>
        </p:spPr>
      </p:pic>
      <p:sp>
        <p:nvSpPr>
          <p:cNvPr id="216" name="Google Shape;216;g28af6a81230_0_13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NBM Probability of 8+”: Sun Feb 11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8af6a81230_0_260"/>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22" name="Google Shape;222;g28af6a81230_0_260"/>
          <p:cNvPicPr preferRelativeResize="0"/>
          <p:nvPr/>
        </p:nvPicPr>
        <p:blipFill rotWithShape="1">
          <a:blip r:embed="rId3">
            <a:alphaModFix/>
          </a:blip>
          <a:srcRect b="0" l="0" r="0" t="0"/>
          <a:stretch/>
        </p:blipFill>
        <p:spPr>
          <a:xfrm>
            <a:off x="758950" y="672525"/>
            <a:ext cx="8070100" cy="4035050"/>
          </a:xfrm>
          <a:prstGeom prst="rect">
            <a:avLst/>
          </a:prstGeom>
          <a:noFill/>
          <a:ln>
            <a:noFill/>
          </a:ln>
        </p:spPr>
      </p:pic>
      <p:sp>
        <p:nvSpPr>
          <p:cNvPr id="223" name="Google Shape;223;g28af6a81230_0_260"/>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NBM Probability of 12+”: Sun Feb 11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5"/>
          <p:cNvPicPr preferRelativeResize="0"/>
          <p:nvPr/>
        </p:nvPicPr>
        <p:blipFill rotWithShape="1">
          <a:blip r:embed="rId3">
            <a:alphaModFix/>
          </a:blip>
          <a:srcRect b="0" l="0" r="0" t="0"/>
          <a:stretch/>
        </p:blipFill>
        <p:spPr>
          <a:xfrm>
            <a:off x="0" y="671429"/>
            <a:ext cx="5439249" cy="4103850"/>
          </a:xfrm>
          <a:prstGeom prst="rect">
            <a:avLst/>
          </a:prstGeom>
          <a:noFill/>
          <a:ln>
            <a:noFill/>
          </a:ln>
        </p:spPr>
      </p:pic>
      <p:sp>
        <p:nvSpPr>
          <p:cNvPr id="229" name="Google Shape;229;p3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GEFS: 12z Mon February 12th 2024…Day 2 Forecast! </a:t>
            </a:r>
            <a:endParaRPr/>
          </a:p>
        </p:txBody>
      </p:sp>
      <p:sp>
        <p:nvSpPr>
          <p:cNvPr id="230" name="Google Shape;230;p35"/>
          <p:cNvSpPr txBox="1"/>
          <p:nvPr/>
        </p:nvSpPr>
        <p:spPr>
          <a:xfrm>
            <a:off x="5703675" y="1000175"/>
            <a:ext cx="3238800" cy="351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Just about all of the GEFS members showed a big hit for southern New England.</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Are we still seeing an issue of underdispersement among ensemble members?</a:t>
            </a:r>
            <a:endParaRPr b="0" i="0" sz="20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2"/>
          <p:cNvSpPr txBox="1"/>
          <p:nvPr>
            <p:ph idx="1" type="body"/>
          </p:nvPr>
        </p:nvSpPr>
        <p:spPr>
          <a:xfrm>
            <a:off x="5980175" y="863550"/>
            <a:ext cx="29874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 sz="2000">
                <a:solidFill>
                  <a:srgbClr val="000000"/>
                </a:solidFill>
                <a:latin typeface="Saira Condensed"/>
                <a:ea typeface="Saira Condensed"/>
                <a:cs typeface="Saira Condensed"/>
                <a:sym typeface="Saira Condensed"/>
              </a:rPr>
              <a:t>12z Sunday UKMET further south than the GFS/ECMWF guidance…but still decent snow in the Worcester to Boston corridor.</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0"/>
              </a:spcBef>
              <a:spcAft>
                <a:spcPts val="0"/>
              </a:spcAft>
              <a:buSzPts val="1800"/>
              <a:buNone/>
            </a:pPr>
            <a:r>
              <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0"/>
              </a:spcBef>
              <a:spcAft>
                <a:spcPts val="0"/>
              </a:spcAft>
              <a:buSzPts val="1800"/>
              <a:buNone/>
            </a:pPr>
            <a:r>
              <a:rPr lang="en" sz="2000">
                <a:solidFill>
                  <a:srgbClr val="000000"/>
                </a:solidFill>
                <a:latin typeface="Saira Condensed"/>
                <a:ea typeface="Saira Condensed"/>
                <a:cs typeface="Saira Condensed"/>
                <a:sym typeface="Saira Condensed"/>
              </a:rPr>
              <a:t>Winter Storm Warnings were issued for much of the area.</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1200"/>
              </a:spcBef>
              <a:spcAft>
                <a:spcPts val="1200"/>
              </a:spcAft>
              <a:buSzPts val="1800"/>
              <a:buNone/>
            </a:pPr>
            <a:r>
              <a:t/>
            </a:r>
            <a:endParaRPr sz="2000">
              <a:solidFill>
                <a:srgbClr val="000000"/>
              </a:solidFill>
              <a:latin typeface="Saira Condensed"/>
              <a:ea typeface="Saira Condensed"/>
              <a:cs typeface="Saira Condensed"/>
              <a:sym typeface="Saira Condensed"/>
            </a:endParaRPr>
          </a:p>
        </p:txBody>
      </p:sp>
      <p:pic>
        <p:nvPicPr>
          <p:cNvPr id="236" name="Google Shape;236;p42"/>
          <p:cNvPicPr preferRelativeResize="0"/>
          <p:nvPr/>
        </p:nvPicPr>
        <p:blipFill rotWithShape="1">
          <a:blip r:embed="rId3">
            <a:alphaModFix/>
          </a:blip>
          <a:srcRect b="0" l="0" r="0" t="0"/>
          <a:stretch/>
        </p:blipFill>
        <p:spPr>
          <a:xfrm>
            <a:off x="758950" y="847158"/>
            <a:ext cx="5068825" cy="3916817"/>
          </a:xfrm>
          <a:prstGeom prst="rect">
            <a:avLst/>
          </a:prstGeom>
          <a:noFill/>
          <a:ln>
            <a:noFill/>
          </a:ln>
        </p:spPr>
      </p:pic>
      <p:sp>
        <p:nvSpPr>
          <p:cNvPr id="237" name="Google Shape;237;p42"/>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UKMET Forecast: Day 3 Forecast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3"/>
          <p:cNvSpPr txBox="1"/>
          <p:nvPr>
            <p:ph idx="1" type="body"/>
          </p:nvPr>
        </p:nvSpPr>
        <p:spPr>
          <a:xfrm>
            <a:off x="5578600" y="974600"/>
            <a:ext cx="3254100" cy="36867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959"/>
              <a:buNone/>
            </a:pPr>
            <a:r>
              <a:rPr lang="en" sz="1765">
                <a:solidFill>
                  <a:srgbClr val="000000"/>
                </a:solidFill>
                <a:latin typeface="Saira Condensed"/>
                <a:ea typeface="Saira Condensed"/>
                <a:cs typeface="Saira Condensed"/>
                <a:sym typeface="Saira Condensed"/>
              </a:rPr>
              <a:t>12z Monday UKMET too suppressed with its QPF  especially across CT with 12+ inches of snow observed, but continues with a southern solution.  </a:t>
            </a:r>
            <a:endParaRPr sz="1765">
              <a:solidFill>
                <a:srgbClr val="000000"/>
              </a:solidFill>
              <a:latin typeface="Saira Condensed"/>
              <a:ea typeface="Saira Condensed"/>
              <a:cs typeface="Saira Condensed"/>
              <a:sym typeface="Saira Condensed"/>
            </a:endParaRPr>
          </a:p>
          <a:p>
            <a:pPr indent="0" lvl="0" marL="0" rtl="0" algn="l">
              <a:lnSpc>
                <a:spcPct val="95000"/>
              </a:lnSpc>
              <a:spcBef>
                <a:spcPts val="1200"/>
              </a:spcBef>
              <a:spcAft>
                <a:spcPts val="1200"/>
              </a:spcAft>
              <a:buSzPts val="1959"/>
              <a:buNone/>
            </a:pPr>
            <a:r>
              <a:rPr lang="en" sz="1765">
                <a:solidFill>
                  <a:srgbClr val="000000"/>
                </a:solidFill>
                <a:latin typeface="Saira Condensed"/>
                <a:ea typeface="Saira Condensed"/>
                <a:cs typeface="Saira Condensed"/>
                <a:sym typeface="Saira Condensed"/>
              </a:rPr>
              <a:t>Hindsight is 20/20, but given the UKMET and to a lesser extent the NAM and CMC offered suppressed solutions, We probably could have done a better job messaging this in probabilistic terms and indicting a wider goal posts. </a:t>
            </a:r>
            <a:endParaRPr sz="1765">
              <a:solidFill>
                <a:srgbClr val="000000"/>
              </a:solidFill>
              <a:latin typeface="Saira Condensed"/>
              <a:ea typeface="Saira Condensed"/>
              <a:cs typeface="Saira Condensed"/>
              <a:sym typeface="Saira Condensed"/>
            </a:endParaRPr>
          </a:p>
        </p:txBody>
      </p:sp>
      <p:pic>
        <p:nvPicPr>
          <p:cNvPr id="243" name="Google Shape;243;p43"/>
          <p:cNvPicPr preferRelativeResize="0"/>
          <p:nvPr/>
        </p:nvPicPr>
        <p:blipFill rotWithShape="1">
          <a:blip r:embed="rId3">
            <a:alphaModFix/>
          </a:blip>
          <a:srcRect b="0" l="0" r="0" t="0"/>
          <a:stretch/>
        </p:blipFill>
        <p:spPr>
          <a:xfrm>
            <a:off x="258250" y="799531"/>
            <a:ext cx="4997575" cy="3861769"/>
          </a:xfrm>
          <a:prstGeom prst="rect">
            <a:avLst/>
          </a:prstGeom>
          <a:noFill/>
          <a:ln>
            <a:noFill/>
          </a:ln>
        </p:spPr>
      </p:pic>
      <p:sp>
        <p:nvSpPr>
          <p:cNvPr id="244" name="Google Shape;244;p43"/>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UKMET Forecast Trends: Day 2 Forecast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4"/>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EPS Mean Snowfall Forecast Trend: Feb 11 vs Feb 12 (12Z)</a:t>
            </a:r>
            <a:endParaRPr/>
          </a:p>
        </p:txBody>
      </p:sp>
      <p:sp>
        <p:nvSpPr>
          <p:cNvPr id="250" name="Google Shape;250;p44"/>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51" name="Google Shape;251;p44"/>
          <p:cNvPicPr preferRelativeResize="0"/>
          <p:nvPr/>
        </p:nvPicPr>
        <p:blipFill rotWithShape="1">
          <a:blip r:embed="rId3">
            <a:alphaModFix/>
          </a:blip>
          <a:srcRect b="0" l="0" r="0" t="0"/>
          <a:stretch/>
        </p:blipFill>
        <p:spPr>
          <a:xfrm>
            <a:off x="66251" y="746438"/>
            <a:ext cx="4421200" cy="3416337"/>
          </a:xfrm>
          <a:prstGeom prst="rect">
            <a:avLst/>
          </a:prstGeom>
          <a:noFill/>
          <a:ln>
            <a:noFill/>
          </a:ln>
        </p:spPr>
      </p:pic>
      <p:pic>
        <p:nvPicPr>
          <p:cNvPr id="252" name="Google Shape;252;p44"/>
          <p:cNvPicPr preferRelativeResize="0"/>
          <p:nvPr/>
        </p:nvPicPr>
        <p:blipFill rotWithShape="1">
          <a:blip r:embed="rId4">
            <a:alphaModFix/>
          </a:blip>
          <a:srcRect b="0" l="0" r="0" t="0"/>
          <a:stretch/>
        </p:blipFill>
        <p:spPr>
          <a:xfrm>
            <a:off x="4528527" y="746413"/>
            <a:ext cx="4421197" cy="3416401"/>
          </a:xfrm>
          <a:prstGeom prst="rect">
            <a:avLst/>
          </a:prstGeom>
          <a:noFill/>
          <a:ln>
            <a:noFill/>
          </a:ln>
        </p:spPr>
      </p:pic>
      <p:sp>
        <p:nvSpPr>
          <p:cNvPr id="253" name="Google Shape;253;p44"/>
          <p:cNvSpPr txBox="1"/>
          <p:nvPr/>
        </p:nvSpPr>
        <p:spPr>
          <a:xfrm>
            <a:off x="305550" y="4188125"/>
            <a:ext cx="7375500" cy="5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Similar to the UKMET, the ECMWF also trended south with its QPF axis.</a:t>
            </a:r>
            <a:endParaRPr b="0" i="0" sz="20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Rule of Thumb: UKMET and ECMWF</a:t>
            </a:r>
            <a:endParaRPr/>
          </a:p>
        </p:txBody>
      </p:sp>
      <p:sp>
        <p:nvSpPr>
          <p:cNvPr id="259" name="Google Shape;259;p45"/>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60" name="Google Shape;260;p45"/>
          <p:cNvPicPr preferRelativeResize="0"/>
          <p:nvPr/>
        </p:nvPicPr>
        <p:blipFill rotWithShape="1">
          <a:blip r:embed="rId3">
            <a:alphaModFix/>
          </a:blip>
          <a:srcRect b="0" l="0" r="0" t="0"/>
          <a:stretch/>
        </p:blipFill>
        <p:spPr>
          <a:xfrm>
            <a:off x="4528527" y="746413"/>
            <a:ext cx="4421197" cy="3416401"/>
          </a:xfrm>
          <a:prstGeom prst="rect">
            <a:avLst/>
          </a:prstGeom>
          <a:noFill/>
          <a:ln>
            <a:noFill/>
          </a:ln>
        </p:spPr>
      </p:pic>
      <p:sp>
        <p:nvSpPr>
          <p:cNvPr id="261" name="Google Shape;261;p45"/>
          <p:cNvSpPr txBox="1"/>
          <p:nvPr/>
        </p:nvSpPr>
        <p:spPr>
          <a:xfrm>
            <a:off x="774525" y="4162825"/>
            <a:ext cx="7375500" cy="5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If the UKMET and ECMWF are not on board for a big storm, be careful!</a:t>
            </a:r>
            <a:endParaRPr b="0" i="0" sz="2000" u="none" cap="none" strike="noStrike">
              <a:solidFill>
                <a:srgbClr val="000000"/>
              </a:solidFill>
              <a:latin typeface="Saira Condensed"/>
              <a:ea typeface="Saira Condensed"/>
              <a:cs typeface="Saira Condensed"/>
              <a:sym typeface="Saira Condensed"/>
            </a:endParaRPr>
          </a:p>
        </p:txBody>
      </p:sp>
      <p:pic>
        <p:nvPicPr>
          <p:cNvPr id="262" name="Google Shape;262;p45"/>
          <p:cNvPicPr preferRelativeResize="0"/>
          <p:nvPr/>
        </p:nvPicPr>
        <p:blipFill rotWithShape="1">
          <a:blip r:embed="rId4">
            <a:alphaModFix/>
          </a:blip>
          <a:srcRect b="0" l="0" r="0" t="0"/>
          <a:stretch/>
        </p:blipFill>
        <p:spPr>
          <a:xfrm>
            <a:off x="193400" y="774013"/>
            <a:ext cx="4349799" cy="3361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8af6a81230_0_390"/>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SPC HREF Trends: 48-Hour QPF</a:t>
            </a:r>
            <a:endParaRPr/>
          </a:p>
        </p:txBody>
      </p:sp>
      <p:sp>
        <p:nvSpPr>
          <p:cNvPr id="268" name="Google Shape;268;g28af6a81230_0_390"/>
          <p:cNvSpPr txBox="1"/>
          <p:nvPr>
            <p:ph idx="1" type="body"/>
          </p:nvPr>
        </p:nvSpPr>
        <p:spPr>
          <a:xfrm>
            <a:off x="169925" y="918200"/>
            <a:ext cx="35334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 sz="2000">
                <a:solidFill>
                  <a:srgbClr val="000000"/>
                </a:solidFill>
                <a:latin typeface="Saira Condensed"/>
                <a:ea typeface="Saira Condensed"/>
                <a:cs typeface="Saira Condensed"/>
                <a:sym typeface="Saira Condensed"/>
              </a:rPr>
              <a:t>Similarly, note the southward trend in QPF, eventually focusing the axis of heaviest precipitation closer to the South Coast.</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1200"/>
              </a:spcBef>
              <a:spcAft>
                <a:spcPts val="0"/>
              </a:spcAft>
              <a:buSzPts val="1800"/>
              <a:buNone/>
            </a:pPr>
            <a:r>
              <a:rPr lang="en" sz="2000">
                <a:solidFill>
                  <a:srgbClr val="000000"/>
                </a:solidFill>
                <a:latin typeface="Saira Condensed"/>
                <a:ea typeface="Saira Condensed"/>
                <a:cs typeface="Saira Condensed"/>
                <a:sym typeface="Saira Condensed"/>
              </a:rPr>
              <a:t>Since this is blended guidance which includes 5 of the 10 members from the previous run, it will be slower to show significant run to run changes.</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1200"/>
              </a:spcBef>
              <a:spcAft>
                <a:spcPts val="1200"/>
              </a:spcAft>
              <a:buSzPts val="1800"/>
              <a:buNone/>
            </a:pPr>
            <a:r>
              <a:t/>
            </a:r>
            <a:endParaRPr sz="2000">
              <a:solidFill>
                <a:srgbClr val="000000"/>
              </a:solidFill>
              <a:latin typeface="Saira Condensed"/>
              <a:ea typeface="Saira Condensed"/>
              <a:cs typeface="Saira Condensed"/>
              <a:sym typeface="Saira Condensed"/>
            </a:endParaRPr>
          </a:p>
        </p:txBody>
      </p:sp>
      <p:pic>
        <p:nvPicPr>
          <p:cNvPr id="269" name="Google Shape;269;g28af6a81230_0_390"/>
          <p:cNvPicPr preferRelativeResize="0"/>
          <p:nvPr/>
        </p:nvPicPr>
        <p:blipFill rotWithShape="1">
          <a:blip r:embed="rId3">
            <a:alphaModFix/>
          </a:blip>
          <a:srcRect b="0" l="0" r="0" t="0"/>
          <a:stretch/>
        </p:blipFill>
        <p:spPr>
          <a:xfrm>
            <a:off x="3886201" y="701651"/>
            <a:ext cx="5215725" cy="403347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9"/>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SPC HREF: Probability of 2”+/Hour Snowfall</a:t>
            </a:r>
            <a:endParaRPr/>
          </a:p>
        </p:txBody>
      </p:sp>
      <p:sp>
        <p:nvSpPr>
          <p:cNvPr id="275" name="Google Shape;275;p49"/>
          <p:cNvSpPr txBox="1"/>
          <p:nvPr>
            <p:ph idx="1" type="body"/>
          </p:nvPr>
        </p:nvSpPr>
        <p:spPr>
          <a:xfrm>
            <a:off x="169925" y="918200"/>
            <a:ext cx="35334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000">
                <a:solidFill>
                  <a:srgbClr val="000000"/>
                </a:solidFill>
                <a:latin typeface="Saira Condensed"/>
                <a:ea typeface="Saira Condensed"/>
                <a:cs typeface="Saira Condensed"/>
                <a:sym typeface="Saira Condensed"/>
              </a:rPr>
              <a:t>From the 00z Mon run, note the very high probabilities over southern New England.</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1200"/>
              </a:spcBef>
              <a:spcAft>
                <a:spcPts val="0"/>
              </a:spcAft>
              <a:buSzPts val="1800"/>
              <a:buNone/>
            </a:pPr>
            <a:r>
              <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1200"/>
              </a:spcBef>
              <a:spcAft>
                <a:spcPts val="1200"/>
              </a:spcAft>
              <a:buSzPts val="1800"/>
              <a:buNone/>
            </a:pPr>
            <a:r>
              <a:t/>
            </a:r>
            <a:endParaRPr sz="2000">
              <a:solidFill>
                <a:srgbClr val="000000"/>
              </a:solidFill>
              <a:latin typeface="Saira Condensed"/>
              <a:ea typeface="Saira Condensed"/>
              <a:cs typeface="Saira Condensed"/>
              <a:sym typeface="Saira Condensed"/>
            </a:endParaRPr>
          </a:p>
        </p:txBody>
      </p:sp>
      <p:pic>
        <p:nvPicPr>
          <p:cNvPr id="276" name="Google Shape;276;p49"/>
          <p:cNvPicPr preferRelativeResize="0"/>
          <p:nvPr/>
        </p:nvPicPr>
        <p:blipFill rotWithShape="1">
          <a:blip r:embed="rId3">
            <a:alphaModFix/>
          </a:blip>
          <a:srcRect b="0" l="0" r="0" t="0"/>
          <a:stretch/>
        </p:blipFill>
        <p:spPr>
          <a:xfrm>
            <a:off x="3886201" y="701651"/>
            <a:ext cx="5215725" cy="403347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889739" y="-7"/>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Event Review: Winter Storm (North of I-90 Bust)</a:t>
            </a:r>
            <a:endParaRPr/>
          </a:p>
        </p:txBody>
      </p:sp>
      <p:sp>
        <p:nvSpPr>
          <p:cNvPr id="141" name="Google Shape;141;p2"/>
          <p:cNvSpPr txBox="1"/>
          <p:nvPr>
            <p:ph idx="1" type="body"/>
          </p:nvPr>
        </p:nvSpPr>
        <p:spPr>
          <a:xfrm>
            <a:off x="125" y="692350"/>
            <a:ext cx="9144000" cy="3922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Saira Condensed"/>
              <a:buChar char="●"/>
            </a:pPr>
            <a:r>
              <a:rPr b="1" lang="en">
                <a:solidFill>
                  <a:srgbClr val="000000"/>
                </a:solidFill>
                <a:latin typeface="Saira Condensed"/>
                <a:ea typeface="Saira Condensed"/>
                <a:cs typeface="Saira Condensed"/>
                <a:sym typeface="Saira Condensed"/>
              </a:rPr>
              <a:t>Increasing model agreement and high ensemble probabilities for significant snow led to Watches being issued on Saturday, February 10 and Warnings on Sunday.</a:t>
            </a:r>
            <a:endParaRPr b="1">
              <a:solidFill>
                <a:srgbClr val="000000"/>
              </a:solidFill>
              <a:latin typeface="Saira Condensed"/>
              <a:ea typeface="Saira Condensed"/>
              <a:cs typeface="Saira Condensed"/>
              <a:sym typeface="Saira Condensed"/>
            </a:endParaRPr>
          </a:p>
          <a:p>
            <a:pPr indent="0" lvl="0" marL="457200" rtl="0" algn="l">
              <a:lnSpc>
                <a:spcPct val="115000"/>
              </a:lnSpc>
              <a:spcBef>
                <a:spcPts val="0"/>
              </a:spcBef>
              <a:spcAft>
                <a:spcPts val="0"/>
              </a:spcAft>
              <a:buSzPts val="1800"/>
              <a:buNone/>
            </a:pPr>
            <a:r>
              <a:t/>
            </a:r>
            <a:endParaRPr b="1">
              <a:solidFill>
                <a:srgbClr val="000000"/>
              </a:solidFill>
              <a:latin typeface="Saira Condensed"/>
              <a:ea typeface="Saira Condensed"/>
              <a:cs typeface="Saira Condensed"/>
              <a:sym typeface="Saira Condensed"/>
            </a:endParaRPr>
          </a:p>
          <a:p>
            <a:pPr indent="-342900" lvl="0" marL="457200" rtl="0" algn="l">
              <a:lnSpc>
                <a:spcPct val="115000"/>
              </a:lnSpc>
              <a:spcBef>
                <a:spcPts val="0"/>
              </a:spcBef>
              <a:spcAft>
                <a:spcPts val="0"/>
              </a:spcAft>
              <a:buClr>
                <a:srgbClr val="000000"/>
              </a:buClr>
              <a:buSzPts val="1800"/>
              <a:buFont typeface="Saira Condensed"/>
              <a:buChar char="●"/>
            </a:pPr>
            <a:r>
              <a:rPr b="1" lang="en">
                <a:solidFill>
                  <a:srgbClr val="000000"/>
                </a:solidFill>
                <a:latin typeface="Saira Condensed"/>
                <a:ea typeface="Saira Condensed"/>
                <a:cs typeface="Saira Condensed"/>
                <a:sym typeface="Saira Condensed"/>
              </a:rPr>
              <a:t>Models began to shift the storm track southward with 00z Monday runs then the higher-resolution models jumped on board with 18z Monday runs</a:t>
            </a:r>
            <a:endParaRPr b="1">
              <a:solidFill>
                <a:srgbClr val="000000"/>
              </a:solidFill>
              <a:latin typeface="Saira Condensed"/>
              <a:ea typeface="Saira Condensed"/>
              <a:cs typeface="Saira Condensed"/>
              <a:sym typeface="Saira Condensed"/>
            </a:endParaRPr>
          </a:p>
          <a:p>
            <a:pPr indent="-342900" lvl="1" marL="914400" rtl="0" algn="l">
              <a:lnSpc>
                <a:spcPct val="115000"/>
              </a:lnSpc>
              <a:spcBef>
                <a:spcPts val="0"/>
              </a:spcBef>
              <a:spcAft>
                <a:spcPts val="0"/>
              </a:spcAft>
              <a:buClr>
                <a:srgbClr val="000000"/>
              </a:buClr>
              <a:buSzPts val="1800"/>
              <a:buFont typeface="Saira Condensed"/>
              <a:buChar char="○"/>
            </a:pPr>
            <a:r>
              <a:rPr b="1" lang="en" sz="1800">
                <a:solidFill>
                  <a:srgbClr val="000000"/>
                </a:solidFill>
                <a:latin typeface="Saira Condensed"/>
                <a:ea typeface="Saira Condensed"/>
                <a:cs typeface="Saira Condensed"/>
                <a:sym typeface="Saira Condensed"/>
              </a:rPr>
              <a:t>UKMET was the first with its 12z Thu solution and ECMWF followed Sat </a:t>
            </a:r>
            <a:endParaRPr b="1" sz="1800">
              <a:solidFill>
                <a:srgbClr val="000000"/>
              </a:solidFill>
              <a:latin typeface="Saira Condensed"/>
              <a:ea typeface="Saira Condensed"/>
              <a:cs typeface="Saira Condensed"/>
              <a:sym typeface="Saira Condensed"/>
            </a:endParaRPr>
          </a:p>
          <a:p>
            <a:pPr indent="0" lvl="0" marL="914400" rtl="0" algn="l">
              <a:lnSpc>
                <a:spcPct val="115000"/>
              </a:lnSpc>
              <a:spcBef>
                <a:spcPts val="0"/>
              </a:spcBef>
              <a:spcAft>
                <a:spcPts val="0"/>
              </a:spcAft>
              <a:buSzPts val="1800"/>
              <a:buNone/>
            </a:pPr>
            <a:r>
              <a:t/>
            </a:r>
            <a:endParaRPr b="1">
              <a:solidFill>
                <a:srgbClr val="000000"/>
              </a:solidFill>
              <a:latin typeface="Saira Condensed"/>
              <a:ea typeface="Saira Condensed"/>
              <a:cs typeface="Saira Condensed"/>
              <a:sym typeface="Saira Condensed"/>
            </a:endParaRPr>
          </a:p>
          <a:p>
            <a:pPr indent="-342900" lvl="0" marL="457200" rtl="0" algn="l">
              <a:lnSpc>
                <a:spcPct val="115000"/>
              </a:lnSpc>
              <a:spcBef>
                <a:spcPts val="0"/>
              </a:spcBef>
              <a:spcAft>
                <a:spcPts val="0"/>
              </a:spcAft>
              <a:buClr>
                <a:srgbClr val="000000"/>
              </a:buClr>
              <a:buSzPts val="1800"/>
              <a:buFont typeface="Saira Condensed"/>
              <a:buChar char="●"/>
            </a:pPr>
            <a:r>
              <a:rPr b="1" lang="en">
                <a:solidFill>
                  <a:srgbClr val="000000"/>
                </a:solidFill>
                <a:latin typeface="Saira Condensed"/>
                <a:ea typeface="Saira Condensed"/>
                <a:cs typeface="Saira Condensed"/>
                <a:sym typeface="Saira Condensed"/>
              </a:rPr>
              <a:t>After forecasting 8-12 inches across all of southern New England  on Sunday, nearly everywhere north of I-90 was a shutout</a:t>
            </a:r>
            <a:endParaRPr b="1">
              <a:solidFill>
                <a:srgbClr val="000000"/>
              </a:solidFill>
              <a:latin typeface="Saira Condensed"/>
              <a:ea typeface="Saira Condensed"/>
              <a:cs typeface="Saira Condensed"/>
              <a:sym typeface="Saira Condensed"/>
            </a:endParaRPr>
          </a:p>
          <a:p>
            <a:pPr indent="0" lvl="0" marL="457200" rtl="0" algn="l">
              <a:lnSpc>
                <a:spcPct val="115000"/>
              </a:lnSpc>
              <a:spcBef>
                <a:spcPts val="0"/>
              </a:spcBef>
              <a:spcAft>
                <a:spcPts val="0"/>
              </a:spcAft>
              <a:buSzPts val="1800"/>
              <a:buNone/>
            </a:pPr>
            <a:r>
              <a:t/>
            </a:r>
            <a:endParaRPr b="1">
              <a:solidFill>
                <a:srgbClr val="000000"/>
              </a:solidFill>
              <a:latin typeface="Saira Condensed"/>
              <a:ea typeface="Saira Condensed"/>
              <a:cs typeface="Saira Condensed"/>
              <a:sym typeface="Saira Condensed"/>
            </a:endParaRPr>
          </a:p>
          <a:p>
            <a:pPr indent="-342900" lvl="0" marL="457200" rtl="0" algn="l">
              <a:lnSpc>
                <a:spcPct val="115000"/>
              </a:lnSpc>
              <a:spcBef>
                <a:spcPts val="0"/>
              </a:spcBef>
              <a:spcAft>
                <a:spcPts val="0"/>
              </a:spcAft>
              <a:buClr>
                <a:srgbClr val="000000"/>
              </a:buClr>
              <a:buSzPts val="1800"/>
              <a:buFont typeface="Saira Condensed"/>
              <a:buChar char="●"/>
            </a:pPr>
            <a:r>
              <a:rPr b="1" lang="en">
                <a:solidFill>
                  <a:srgbClr val="000000"/>
                </a:solidFill>
                <a:latin typeface="Saira Condensed"/>
                <a:ea typeface="Saira Condensed"/>
                <a:cs typeface="Saira Condensed"/>
                <a:sym typeface="Saira Condensed"/>
              </a:rPr>
              <a:t>Warnings verified in CT, RI, and Cape/Islands, with over a foot in parts of CT! </a:t>
            </a:r>
            <a:endParaRPr b="1">
              <a:solidFill>
                <a:srgbClr val="000000"/>
              </a:solidFill>
              <a:latin typeface="Saira Condensed"/>
              <a:ea typeface="Saira Condensed"/>
              <a:cs typeface="Saira Condensed"/>
              <a:sym typeface="Saira Condensed"/>
            </a:endParaRPr>
          </a:p>
          <a:p>
            <a:pPr indent="-342900" lvl="1" marL="914400" rtl="0" algn="l">
              <a:lnSpc>
                <a:spcPct val="115000"/>
              </a:lnSpc>
              <a:spcBef>
                <a:spcPts val="0"/>
              </a:spcBef>
              <a:spcAft>
                <a:spcPts val="0"/>
              </a:spcAft>
              <a:buClr>
                <a:srgbClr val="000000"/>
              </a:buClr>
              <a:buSzPts val="1800"/>
              <a:buFont typeface="Saira Condensed"/>
              <a:buChar char="○"/>
            </a:pPr>
            <a:r>
              <a:rPr b="1" lang="en" sz="1800">
                <a:solidFill>
                  <a:srgbClr val="000000"/>
                </a:solidFill>
                <a:latin typeface="Saira Condensed"/>
                <a:ea typeface="Saira Condensed"/>
                <a:cs typeface="Saira Condensed"/>
                <a:sym typeface="Saira Condensed"/>
              </a:rPr>
              <a:t>Downgrade to Advisory in Hartford County was never changed back to a Warning</a:t>
            </a:r>
            <a:endParaRPr b="1" sz="1800">
              <a:solidFill>
                <a:srgbClr val="000000"/>
              </a:solidFill>
              <a:latin typeface="Saira Condensed"/>
              <a:ea typeface="Saira Condensed"/>
              <a:cs typeface="Saira Condensed"/>
              <a:sym typeface="Saira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0"/>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SPC HREF: Probability of 2”+/Hour Snowfall</a:t>
            </a:r>
            <a:endParaRPr/>
          </a:p>
        </p:txBody>
      </p:sp>
      <p:sp>
        <p:nvSpPr>
          <p:cNvPr id="282" name="Google Shape;282;p50"/>
          <p:cNvSpPr txBox="1"/>
          <p:nvPr>
            <p:ph idx="1" type="body"/>
          </p:nvPr>
        </p:nvSpPr>
        <p:spPr>
          <a:xfrm>
            <a:off x="169925" y="918200"/>
            <a:ext cx="35334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000">
                <a:solidFill>
                  <a:srgbClr val="000000"/>
                </a:solidFill>
                <a:latin typeface="Saira Condensed"/>
                <a:ea typeface="Saira Condensed"/>
                <a:cs typeface="Saira Condensed"/>
                <a:sym typeface="Saira Condensed"/>
              </a:rPr>
              <a:t>From the 00z Tue run, the probabilities have decreased and the axis was south of the Mass Pike.</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1200"/>
              </a:spcBef>
              <a:spcAft>
                <a:spcPts val="0"/>
              </a:spcAft>
              <a:buSzPts val="1800"/>
              <a:buNone/>
            </a:pPr>
            <a:r>
              <a:t/>
            </a:r>
            <a:endParaRPr sz="2000">
              <a:solidFill>
                <a:srgbClr val="000000"/>
              </a:solidFill>
              <a:latin typeface="Saira Condensed"/>
              <a:ea typeface="Saira Condensed"/>
              <a:cs typeface="Saira Condensed"/>
              <a:sym typeface="Saira Condensed"/>
            </a:endParaRPr>
          </a:p>
          <a:p>
            <a:pPr indent="0" lvl="0" marL="0" rtl="0" algn="l">
              <a:lnSpc>
                <a:spcPct val="115000"/>
              </a:lnSpc>
              <a:spcBef>
                <a:spcPts val="1200"/>
              </a:spcBef>
              <a:spcAft>
                <a:spcPts val="1200"/>
              </a:spcAft>
              <a:buSzPts val="1800"/>
              <a:buNone/>
            </a:pPr>
            <a:r>
              <a:t/>
            </a:r>
            <a:endParaRPr sz="2000">
              <a:solidFill>
                <a:srgbClr val="000000"/>
              </a:solidFill>
              <a:latin typeface="Saira Condensed"/>
              <a:ea typeface="Saira Condensed"/>
              <a:cs typeface="Saira Condensed"/>
              <a:sym typeface="Saira Condensed"/>
            </a:endParaRPr>
          </a:p>
        </p:txBody>
      </p:sp>
      <p:pic>
        <p:nvPicPr>
          <p:cNvPr id="283" name="Google Shape;283;p50"/>
          <p:cNvPicPr preferRelativeResize="0"/>
          <p:nvPr/>
        </p:nvPicPr>
        <p:blipFill rotWithShape="1">
          <a:blip r:embed="rId3">
            <a:alphaModFix/>
          </a:blip>
          <a:srcRect b="0" l="0" r="0" t="0"/>
          <a:stretch/>
        </p:blipFill>
        <p:spPr>
          <a:xfrm>
            <a:off x="3886201" y="701651"/>
            <a:ext cx="5215725" cy="403347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1"/>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Monday Day Shift</a:t>
            </a:r>
            <a:endParaRPr/>
          </a:p>
        </p:txBody>
      </p:sp>
      <p:sp>
        <p:nvSpPr>
          <p:cNvPr id="289" name="Google Shape;289;p51"/>
          <p:cNvSpPr txBox="1"/>
          <p:nvPr/>
        </p:nvSpPr>
        <p:spPr>
          <a:xfrm>
            <a:off x="142200" y="672150"/>
            <a:ext cx="8114400" cy="40908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Saira Condensed"/>
              <a:buChar char="●"/>
            </a:pPr>
            <a:r>
              <a:rPr b="0" i="0" lang="en" sz="2000" u="none" cap="none" strike="noStrike">
                <a:solidFill>
                  <a:srgbClr val="000000"/>
                </a:solidFill>
                <a:latin typeface="Saira Condensed"/>
                <a:ea typeface="Saira Condensed"/>
                <a:cs typeface="Saira Condensed"/>
                <a:sym typeface="Saira Condensed"/>
              </a:rPr>
              <a:t>After seeing a more definitive southward shift on the 12z ECMWF and 18z NAM/HRRR, a quick collaboration call was held with WPC and neighboring offices.</a:t>
            </a:r>
            <a:endParaRPr b="0" i="0" sz="2000" u="none" cap="none" strike="noStrike">
              <a:solidFill>
                <a:srgbClr val="000000"/>
              </a:solidFill>
              <a:latin typeface="Saira Condensed"/>
              <a:ea typeface="Saira Condensed"/>
              <a:cs typeface="Saira Condensed"/>
              <a:sym typeface="Saira Condensed"/>
            </a:endParaRPr>
          </a:p>
          <a:p>
            <a:pPr indent="-355600" lvl="1" marL="914400" marR="0" rtl="0" algn="l">
              <a:lnSpc>
                <a:spcPct val="100000"/>
              </a:lnSpc>
              <a:spcBef>
                <a:spcPts val="0"/>
              </a:spcBef>
              <a:spcAft>
                <a:spcPts val="0"/>
              </a:spcAft>
              <a:buClr>
                <a:srgbClr val="000000"/>
              </a:buClr>
              <a:buSzPts val="2000"/>
              <a:buFont typeface="Saira Condensed"/>
              <a:buChar char="○"/>
            </a:pPr>
            <a:r>
              <a:rPr b="0" i="0" lang="en" sz="2000" u="none" cap="none" strike="noStrike">
                <a:solidFill>
                  <a:srgbClr val="000000"/>
                </a:solidFill>
                <a:latin typeface="Saira Condensed"/>
                <a:ea typeface="Saira Condensed"/>
                <a:cs typeface="Saira Condensed"/>
                <a:sym typeface="Saira Condensed"/>
              </a:rPr>
              <a:t>The consensus was to lower totals in the north and focus the higher snowfall totals across CT, RI, and southeast MA.</a:t>
            </a:r>
            <a:endParaRPr b="0" i="0" sz="2000" u="none" cap="none" strike="noStrike">
              <a:solidFill>
                <a:srgbClr val="000000"/>
              </a:solidFill>
              <a:latin typeface="Saira Condensed"/>
              <a:ea typeface="Saira Condensed"/>
              <a:cs typeface="Saira Condensed"/>
              <a:sym typeface="Saira Condensed"/>
            </a:endParaRPr>
          </a:p>
          <a:p>
            <a:pPr indent="0" lvl="0" marL="9144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355600" lvl="0" marL="457200" marR="0" rtl="0" algn="l">
              <a:lnSpc>
                <a:spcPct val="100000"/>
              </a:lnSpc>
              <a:spcBef>
                <a:spcPts val="0"/>
              </a:spcBef>
              <a:spcAft>
                <a:spcPts val="0"/>
              </a:spcAft>
              <a:buClr>
                <a:srgbClr val="000000"/>
              </a:buClr>
              <a:buSzPts val="2000"/>
              <a:buFont typeface="Saira Condensed"/>
              <a:buChar char="●"/>
            </a:pPr>
            <a:r>
              <a:rPr b="0" i="0" lang="en" sz="2000" u="none" cap="none" strike="noStrike">
                <a:solidFill>
                  <a:srgbClr val="000000"/>
                </a:solidFill>
                <a:latin typeface="Saira Condensed"/>
                <a:ea typeface="Saira Condensed"/>
                <a:cs typeface="Saira Condensed"/>
                <a:sym typeface="Saira Condensed"/>
              </a:rPr>
              <a:t>We were able to communicate these changes on our 2 PM EM Conference Call and with our TV met partners on Slack, as well as on social media.</a:t>
            </a:r>
            <a:endParaRPr b="0" i="0" sz="2000" u="none" cap="none" strike="noStrike">
              <a:solidFill>
                <a:srgbClr val="000000"/>
              </a:solidFill>
              <a:latin typeface="Saira Condensed"/>
              <a:ea typeface="Saira Condensed"/>
              <a:cs typeface="Saira Condensed"/>
              <a:sym typeface="Saira Condensed"/>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355600" lvl="0" marL="457200" marR="0" rtl="0" algn="l">
              <a:lnSpc>
                <a:spcPct val="100000"/>
              </a:lnSpc>
              <a:spcBef>
                <a:spcPts val="0"/>
              </a:spcBef>
              <a:spcAft>
                <a:spcPts val="0"/>
              </a:spcAft>
              <a:buClr>
                <a:srgbClr val="000000"/>
              </a:buClr>
              <a:buSzPts val="2000"/>
              <a:buFont typeface="Saira Condensed"/>
              <a:buChar char="●"/>
            </a:pPr>
            <a:r>
              <a:rPr b="0" i="0" lang="en" sz="2000" u="none" cap="none" strike="noStrike">
                <a:solidFill>
                  <a:srgbClr val="000000"/>
                </a:solidFill>
                <a:latin typeface="Saira Condensed"/>
                <a:ea typeface="Saira Condensed"/>
                <a:cs typeface="Saira Condensed"/>
                <a:sym typeface="Saira Condensed"/>
              </a:rPr>
              <a:t>Despite making these changes the day before, this still seemed late for some of our partners - especially schools which ended up closing the next day. </a:t>
            </a:r>
            <a:endParaRPr b="0" i="0" sz="2000" u="none" cap="none" strike="noStrike">
              <a:solidFill>
                <a:srgbClr val="000000"/>
              </a:solidFill>
              <a:latin typeface="Saira Condensed"/>
              <a:ea typeface="Saira Condensed"/>
              <a:cs typeface="Saira Condensed"/>
              <a:sym typeface="Saira Condensed"/>
            </a:endParaRPr>
          </a:p>
          <a:p>
            <a:pPr indent="-355600" lvl="1" marL="914400" marR="0" rtl="0" algn="l">
              <a:lnSpc>
                <a:spcPct val="100000"/>
              </a:lnSpc>
              <a:spcBef>
                <a:spcPts val="0"/>
              </a:spcBef>
              <a:spcAft>
                <a:spcPts val="0"/>
              </a:spcAft>
              <a:buClr>
                <a:srgbClr val="000000"/>
              </a:buClr>
              <a:buSzPts val="2000"/>
              <a:buFont typeface="Saira Condensed"/>
              <a:buChar char="○"/>
            </a:pPr>
            <a:r>
              <a:rPr b="0" i="0" lang="en" sz="2000" u="none" cap="none" strike="noStrike">
                <a:solidFill>
                  <a:srgbClr val="000000"/>
                </a:solidFill>
                <a:latin typeface="Saira Condensed"/>
                <a:ea typeface="Saira Condensed"/>
                <a:cs typeface="Saira Condensed"/>
                <a:sym typeface="Saira Condensed"/>
              </a:rPr>
              <a:t>Is this due to higher expectations of accurate forecasts and the fact that schools need to make these decisions the day before?</a:t>
            </a:r>
            <a:endParaRPr b="0" i="0" sz="2000" u="none" cap="none" strike="noStrike">
              <a:solidFill>
                <a:srgbClr val="000000"/>
              </a:solidFill>
              <a:latin typeface="Saira Condensed"/>
              <a:ea typeface="Saira Condensed"/>
              <a:cs typeface="Saira Condensed"/>
              <a:sym typeface="Saira Condensed"/>
            </a:endParaRPr>
          </a:p>
          <a:p>
            <a:pPr indent="-355600" lvl="0" marL="457200" marR="0" rtl="0" algn="l">
              <a:lnSpc>
                <a:spcPct val="100000"/>
              </a:lnSpc>
              <a:spcBef>
                <a:spcPts val="0"/>
              </a:spcBef>
              <a:spcAft>
                <a:spcPts val="0"/>
              </a:spcAft>
              <a:buClr>
                <a:srgbClr val="000000"/>
              </a:buClr>
              <a:buSzPts val="2000"/>
              <a:buFont typeface="Saira Condensed"/>
              <a:buChar char="●"/>
            </a:pPr>
            <a:r>
              <a:rPr b="0" i="0" lang="en" sz="2000" u="none" cap="none" strike="noStrike">
                <a:solidFill>
                  <a:srgbClr val="000000"/>
                </a:solidFill>
                <a:latin typeface="Saira Condensed"/>
                <a:ea typeface="Saira Condensed"/>
                <a:cs typeface="Saira Condensed"/>
                <a:sym typeface="Saira Condensed"/>
              </a:rPr>
              <a:t>We did emphasize that totals would probably be lowered further in later forecasts</a:t>
            </a:r>
            <a:endParaRPr b="0" i="0" sz="20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3"/>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Observed Snowfall vs Final Call</a:t>
            </a:r>
            <a:endParaRPr/>
          </a:p>
        </p:txBody>
      </p:sp>
      <p:pic>
        <p:nvPicPr>
          <p:cNvPr id="295" name="Google Shape;295;p53"/>
          <p:cNvPicPr preferRelativeResize="0"/>
          <p:nvPr/>
        </p:nvPicPr>
        <p:blipFill rotWithShape="1">
          <a:blip r:embed="rId3">
            <a:alphaModFix/>
          </a:blip>
          <a:srcRect b="0" l="0" r="0" t="0"/>
          <a:stretch/>
        </p:blipFill>
        <p:spPr>
          <a:xfrm>
            <a:off x="5221225" y="1426771"/>
            <a:ext cx="3922749" cy="2942079"/>
          </a:xfrm>
          <a:prstGeom prst="rect">
            <a:avLst/>
          </a:prstGeom>
          <a:noFill/>
          <a:ln>
            <a:noFill/>
          </a:ln>
        </p:spPr>
      </p:pic>
      <p:sp>
        <p:nvSpPr>
          <p:cNvPr id="296" name="Google Shape;296;p53"/>
          <p:cNvSpPr txBox="1"/>
          <p:nvPr/>
        </p:nvSpPr>
        <p:spPr>
          <a:xfrm>
            <a:off x="504175" y="806625"/>
            <a:ext cx="38577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Observed Snowfall</a:t>
            </a:r>
            <a:endParaRPr b="0" i="0" sz="2000" u="none" cap="none" strike="noStrike">
              <a:solidFill>
                <a:srgbClr val="000000"/>
              </a:solidFill>
              <a:latin typeface="Saira Condensed"/>
              <a:ea typeface="Saira Condensed"/>
              <a:cs typeface="Saira Condensed"/>
              <a:sym typeface="Saira Condensed"/>
            </a:endParaRPr>
          </a:p>
        </p:txBody>
      </p:sp>
      <p:sp>
        <p:nvSpPr>
          <p:cNvPr id="297" name="Google Shape;297;p53"/>
          <p:cNvSpPr txBox="1"/>
          <p:nvPr/>
        </p:nvSpPr>
        <p:spPr>
          <a:xfrm>
            <a:off x="5012750" y="806625"/>
            <a:ext cx="4039800" cy="34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Final Call (Monday Day Shift)</a:t>
            </a:r>
            <a:endParaRPr b="0" i="0" sz="2000" u="none" cap="none" strike="noStrike">
              <a:solidFill>
                <a:srgbClr val="000000"/>
              </a:solidFill>
              <a:latin typeface="Saira Condensed"/>
              <a:ea typeface="Saira Condensed"/>
              <a:cs typeface="Saira Condensed"/>
              <a:sym typeface="Saira Condensed"/>
            </a:endParaRPr>
          </a:p>
        </p:txBody>
      </p:sp>
      <p:pic>
        <p:nvPicPr>
          <p:cNvPr id="298" name="Google Shape;298;p53"/>
          <p:cNvPicPr preferRelativeResize="0"/>
          <p:nvPr/>
        </p:nvPicPr>
        <p:blipFill rotWithShape="1">
          <a:blip r:embed="rId4">
            <a:alphaModFix/>
          </a:blip>
          <a:srcRect b="24026" l="4296" r="4676" t="15571"/>
          <a:stretch/>
        </p:blipFill>
        <p:spPr>
          <a:xfrm>
            <a:off x="87775" y="1581662"/>
            <a:ext cx="5133450" cy="263229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6"/>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Sea Surface Temperatures</a:t>
            </a:r>
            <a:endParaRPr/>
          </a:p>
        </p:txBody>
      </p:sp>
      <p:pic>
        <p:nvPicPr>
          <p:cNvPr id="304" name="Google Shape;304;p56"/>
          <p:cNvPicPr preferRelativeResize="0"/>
          <p:nvPr/>
        </p:nvPicPr>
        <p:blipFill rotWithShape="1">
          <a:blip r:embed="rId3">
            <a:alphaModFix/>
          </a:blip>
          <a:srcRect b="20324" l="0" r="0" t="0"/>
          <a:stretch/>
        </p:blipFill>
        <p:spPr>
          <a:xfrm>
            <a:off x="3794750" y="681650"/>
            <a:ext cx="5256876" cy="4066674"/>
          </a:xfrm>
          <a:prstGeom prst="rect">
            <a:avLst/>
          </a:prstGeom>
          <a:noFill/>
          <a:ln cap="flat" cmpd="sng" w="9525">
            <a:solidFill>
              <a:srgbClr val="000000"/>
            </a:solidFill>
            <a:prstDash val="solid"/>
            <a:round/>
            <a:headEnd len="sm" w="sm" type="none"/>
            <a:tailEnd len="sm" w="sm" type="none"/>
          </a:ln>
        </p:spPr>
      </p:pic>
      <p:sp>
        <p:nvSpPr>
          <p:cNvPr id="305" name="Google Shape;305;p56"/>
          <p:cNvSpPr txBox="1"/>
          <p:nvPr>
            <p:ph idx="1" type="body"/>
          </p:nvPr>
        </p:nvSpPr>
        <p:spPr>
          <a:xfrm>
            <a:off x="0" y="863550"/>
            <a:ext cx="3469200" cy="3416400"/>
          </a:xfrm>
          <a:prstGeom prst="rect">
            <a:avLst/>
          </a:prstGeom>
          <a:noFill/>
          <a:ln>
            <a:noFill/>
          </a:ln>
        </p:spPr>
        <p:txBody>
          <a:bodyPr anchorCtr="0" anchor="t" bIns="91425" lIns="91425" spcFirstLastPara="1" rIns="91425" wrap="square" tIns="91425">
            <a:normAutofit lnSpcReduction="10000"/>
          </a:bodyPr>
          <a:lstStyle/>
          <a:p>
            <a:pPr indent="-355600" lvl="0" marL="457200" rtl="0" algn="l">
              <a:lnSpc>
                <a:spcPct val="115000"/>
              </a:lnSpc>
              <a:spcBef>
                <a:spcPts val="0"/>
              </a:spcBef>
              <a:spcAft>
                <a:spcPts val="0"/>
              </a:spcAft>
              <a:buClr>
                <a:schemeClr val="dk1"/>
              </a:buClr>
              <a:buSzPts val="2000"/>
              <a:buFont typeface="Saira Condensed"/>
              <a:buChar char="●"/>
            </a:pPr>
            <a:r>
              <a:rPr lang="en" sz="2000">
                <a:solidFill>
                  <a:schemeClr val="dk1"/>
                </a:solidFill>
                <a:latin typeface="Saira Condensed"/>
                <a:ea typeface="Saira Condensed"/>
                <a:cs typeface="Saira Condensed"/>
                <a:sym typeface="Saira Condensed"/>
              </a:rPr>
              <a:t>Sea surface temperatures were around 40 F, which is about 3-5 degrees above normal (inset)</a:t>
            </a:r>
            <a:endParaRPr sz="2000">
              <a:solidFill>
                <a:schemeClr val="dk1"/>
              </a:solidFill>
              <a:latin typeface="Saira Condensed"/>
              <a:ea typeface="Saira Condensed"/>
              <a:cs typeface="Saira Condensed"/>
              <a:sym typeface="Saira Condensed"/>
            </a:endParaRPr>
          </a:p>
          <a:p>
            <a:pPr indent="-355600" lvl="0" marL="457200" rtl="0" algn="l">
              <a:lnSpc>
                <a:spcPct val="115000"/>
              </a:lnSpc>
              <a:spcBef>
                <a:spcPts val="0"/>
              </a:spcBef>
              <a:spcAft>
                <a:spcPts val="0"/>
              </a:spcAft>
              <a:buClr>
                <a:schemeClr val="dk1"/>
              </a:buClr>
              <a:buSzPts val="2000"/>
              <a:buFont typeface="Saira Condensed"/>
              <a:buChar char="●"/>
            </a:pPr>
            <a:r>
              <a:rPr lang="en" sz="2000">
                <a:solidFill>
                  <a:schemeClr val="dk1"/>
                </a:solidFill>
                <a:latin typeface="Saira Condensed"/>
                <a:ea typeface="Saira Condensed"/>
                <a:cs typeface="Saira Condensed"/>
                <a:sym typeface="Saira Condensed"/>
              </a:rPr>
              <a:t>NE winds during a large part of the storm led to low level warming around Boston</a:t>
            </a:r>
            <a:endParaRPr sz="2000">
              <a:solidFill>
                <a:schemeClr val="dk1"/>
              </a:solidFill>
              <a:latin typeface="Saira Condensed"/>
              <a:ea typeface="Saira Condensed"/>
              <a:cs typeface="Saira Condensed"/>
              <a:sym typeface="Saira Condensed"/>
            </a:endParaRPr>
          </a:p>
          <a:p>
            <a:pPr indent="-355600" lvl="0" marL="457200" rtl="0" algn="l">
              <a:lnSpc>
                <a:spcPct val="115000"/>
              </a:lnSpc>
              <a:spcBef>
                <a:spcPts val="0"/>
              </a:spcBef>
              <a:spcAft>
                <a:spcPts val="0"/>
              </a:spcAft>
              <a:buClr>
                <a:schemeClr val="dk1"/>
              </a:buClr>
              <a:buSzPts val="2000"/>
              <a:buFont typeface="Saira Condensed"/>
              <a:buChar char="●"/>
            </a:pPr>
            <a:r>
              <a:rPr lang="en" sz="2000">
                <a:solidFill>
                  <a:schemeClr val="dk1"/>
                </a:solidFill>
                <a:latin typeface="Saira Condensed"/>
                <a:ea typeface="Saira Condensed"/>
                <a:cs typeface="Saira Condensed"/>
                <a:sym typeface="Saira Condensed"/>
              </a:rPr>
              <a:t>The Cape/Islands saw significant snow because they had enough intensity/duration to fully  wet bulb.  </a:t>
            </a:r>
            <a:endParaRPr sz="2000">
              <a:solidFill>
                <a:schemeClr val="dk1"/>
              </a:solidFill>
              <a:latin typeface="Saira Condensed"/>
              <a:ea typeface="Saira Condensed"/>
              <a:cs typeface="Saira Condensed"/>
              <a:sym typeface="Saira Condensed"/>
            </a:endParaRPr>
          </a:p>
        </p:txBody>
      </p:sp>
      <p:pic>
        <p:nvPicPr>
          <p:cNvPr id="306" name="Google Shape;306;p56"/>
          <p:cNvPicPr preferRelativeResize="0"/>
          <p:nvPr/>
        </p:nvPicPr>
        <p:blipFill rotWithShape="1">
          <a:blip r:embed="rId4">
            <a:alphaModFix/>
          </a:blip>
          <a:srcRect b="0" l="24490" r="17209" t="34262"/>
          <a:stretch/>
        </p:blipFill>
        <p:spPr>
          <a:xfrm>
            <a:off x="7343500" y="2965900"/>
            <a:ext cx="1596150" cy="168057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7"/>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12z Tuesday Station Plot</a:t>
            </a:r>
            <a:endParaRPr/>
          </a:p>
        </p:txBody>
      </p:sp>
      <p:pic>
        <p:nvPicPr>
          <p:cNvPr id="312" name="Google Shape;312;p57"/>
          <p:cNvPicPr preferRelativeResize="0"/>
          <p:nvPr/>
        </p:nvPicPr>
        <p:blipFill rotWithShape="1">
          <a:blip r:embed="rId3">
            <a:alphaModFix/>
          </a:blip>
          <a:srcRect b="0" l="0" r="0" t="0"/>
          <a:stretch/>
        </p:blipFill>
        <p:spPr>
          <a:xfrm>
            <a:off x="3664225" y="729600"/>
            <a:ext cx="5388324" cy="3976251"/>
          </a:xfrm>
          <a:prstGeom prst="rect">
            <a:avLst/>
          </a:prstGeom>
          <a:noFill/>
          <a:ln>
            <a:noFill/>
          </a:ln>
        </p:spPr>
      </p:pic>
      <p:sp>
        <p:nvSpPr>
          <p:cNvPr id="313" name="Google Shape;313;p57"/>
          <p:cNvSpPr txBox="1"/>
          <p:nvPr/>
        </p:nvSpPr>
        <p:spPr>
          <a:xfrm>
            <a:off x="234250" y="877950"/>
            <a:ext cx="3218400" cy="365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Note the onshore flow in eastern MA.</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Buoys reported sea surface temperatures near 40 degrees which maintained low level warming.</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Also note temperatures inland were still above freezing - lack of antecedent cold air was eventually overcome by dynamic cooling.</a:t>
            </a:r>
            <a:endParaRPr b="0" i="0" sz="18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6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Mesoscale Snow Band in Hartford: 15.7” of Snow</a:t>
            </a:r>
            <a:endParaRPr/>
          </a:p>
        </p:txBody>
      </p:sp>
      <p:pic>
        <p:nvPicPr>
          <p:cNvPr id="319" name="Google Shape;319;p65"/>
          <p:cNvPicPr preferRelativeResize="0"/>
          <p:nvPr/>
        </p:nvPicPr>
        <p:blipFill rotWithShape="1">
          <a:blip r:embed="rId3">
            <a:alphaModFix/>
          </a:blip>
          <a:srcRect b="23297" l="0" r="26707" t="5883"/>
          <a:stretch/>
        </p:blipFill>
        <p:spPr>
          <a:xfrm>
            <a:off x="2880362" y="908525"/>
            <a:ext cx="6199625" cy="3438226"/>
          </a:xfrm>
          <a:prstGeom prst="rect">
            <a:avLst/>
          </a:prstGeom>
          <a:noFill/>
          <a:ln cap="flat" cmpd="sng" w="9525">
            <a:solidFill>
              <a:srgbClr val="000000"/>
            </a:solidFill>
            <a:prstDash val="solid"/>
            <a:round/>
            <a:headEnd len="sm" w="sm" type="none"/>
            <a:tailEnd len="sm" w="sm" type="none"/>
          </a:ln>
        </p:spPr>
      </p:pic>
      <p:sp>
        <p:nvSpPr>
          <p:cNvPr id="320" name="Google Shape;320;p65"/>
          <p:cNvSpPr txBox="1"/>
          <p:nvPr/>
        </p:nvSpPr>
        <p:spPr>
          <a:xfrm>
            <a:off x="112025" y="928875"/>
            <a:ext cx="2495400" cy="354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This band of snow dumped 15.7” of snow in West Hartford, CT. </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8” of snow fell between 7:15 am and 11:15 am!</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6"/>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Mesoscale Snow Band in Hartford: 15.7” of Snow</a:t>
            </a:r>
            <a:endParaRPr/>
          </a:p>
        </p:txBody>
      </p:sp>
      <p:pic>
        <p:nvPicPr>
          <p:cNvPr id="326" name="Google Shape;326;p66"/>
          <p:cNvPicPr preferRelativeResize="0"/>
          <p:nvPr/>
        </p:nvPicPr>
        <p:blipFill rotWithShape="1">
          <a:blip r:embed="rId3">
            <a:alphaModFix/>
          </a:blip>
          <a:srcRect b="23297" l="0" r="26707" t="5883"/>
          <a:stretch/>
        </p:blipFill>
        <p:spPr>
          <a:xfrm>
            <a:off x="3995702" y="1061300"/>
            <a:ext cx="5056851" cy="2804474"/>
          </a:xfrm>
          <a:prstGeom prst="rect">
            <a:avLst/>
          </a:prstGeom>
          <a:noFill/>
          <a:ln cap="flat" cmpd="sng" w="9525">
            <a:solidFill>
              <a:srgbClr val="000000"/>
            </a:solidFill>
            <a:prstDash val="solid"/>
            <a:round/>
            <a:headEnd len="sm" w="sm" type="none"/>
            <a:tailEnd len="sm" w="sm" type="none"/>
          </a:ln>
        </p:spPr>
      </p:pic>
      <p:sp>
        <p:nvSpPr>
          <p:cNvPr id="327" name="Google Shape;327;p66"/>
          <p:cNvSpPr txBox="1"/>
          <p:nvPr/>
        </p:nvSpPr>
        <p:spPr>
          <a:xfrm>
            <a:off x="87775" y="786300"/>
            <a:ext cx="36663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In hindsight, we should have re-issued the Winter Storm Warning once we had the initial 7” report came in.</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At the time, we did not expect the band to remain quasi-stationary over the Hartford area and were not expecting to see amounts over 12”.</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This made messaging for our TV met partners difficult - something we need to remember if this occurs again!</a:t>
            </a:r>
            <a:endParaRPr b="0" i="0" sz="2000" u="none" cap="none" strike="noStrike">
              <a:solidFill>
                <a:srgbClr val="000000"/>
              </a:solidFill>
              <a:latin typeface="Saira Condensed"/>
              <a:ea typeface="Saira Condensed"/>
              <a:cs typeface="Saira Condensed"/>
              <a:sym typeface="Saira Condensed"/>
            </a:endParaRPr>
          </a:p>
        </p:txBody>
      </p:sp>
      <p:sp>
        <p:nvSpPr>
          <p:cNvPr id="328" name="Google Shape;328;p66"/>
          <p:cNvSpPr txBox="1"/>
          <p:nvPr/>
        </p:nvSpPr>
        <p:spPr>
          <a:xfrm>
            <a:off x="3973200" y="3865775"/>
            <a:ext cx="4379700" cy="70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Saira Condensed"/>
                <a:ea typeface="Saira Condensed"/>
                <a:cs typeface="Saira Condensed"/>
                <a:sym typeface="Saira Condensed"/>
              </a:rPr>
              <a:t>From Joe: We really couldn’t tell how long that band would stay in Hartford. Our thinking was another 2-3” but that turned out to be way off! My fault on that one.</a:t>
            </a:r>
            <a:endParaRPr b="0" i="0" sz="15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8af6a81230_0_51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700 mb Frontogenesis</a:t>
            </a:r>
            <a:endParaRPr/>
          </a:p>
        </p:txBody>
      </p:sp>
      <p:sp>
        <p:nvSpPr>
          <p:cNvPr id="334" name="Google Shape;334;g28af6a81230_0_515"/>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335" name="Google Shape;335;g28af6a81230_0_515"/>
          <p:cNvPicPr preferRelativeResize="0"/>
          <p:nvPr/>
        </p:nvPicPr>
        <p:blipFill rotWithShape="1">
          <a:blip r:embed="rId3">
            <a:alphaModFix/>
          </a:blip>
          <a:srcRect b="0" l="0" r="0" t="0"/>
          <a:stretch/>
        </p:blipFill>
        <p:spPr>
          <a:xfrm>
            <a:off x="-18300" y="875764"/>
            <a:ext cx="9144001" cy="2414172"/>
          </a:xfrm>
          <a:prstGeom prst="rect">
            <a:avLst/>
          </a:prstGeom>
          <a:noFill/>
          <a:ln>
            <a:noFill/>
          </a:ln>
        </p:spPr>
      </p:pic>
      <p:sp>
        <p:nvSpPr>
          <p:cNvPr id="336" name="Google Shape;336;g28af6a81230_0_515"/>
          <p:cNvSpPr txBox="1"/>
          <p:nvPr/>
        </p:nvSpPr>
        <p:spPr>
          <a:xfrm>
            <a:off x="169175" y="3450875"/>
            <a:ext cx="60603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Saira Condensed"/>
                <a:ea typeface="Saira Condensed"/>
                <a:cs typeface="Saira Condensed"/>
                <a:sym typeface="Saira Condensed"/>
              </a:rPr>
              <a:t>Frontogenesis trend picks up on the development of heavy snow band that we see on radar at 10z. Focused on 700mb vs 850mb given model guidance soundings suggesting the greater lift further aloft (700-300mb layer).</a:t>
            </a:r>
            <a:endParaRPr b="0" i="0" sz="1900" u="none" cap="none" strike="noStrike">
              <a:solidFill>
                <a:srgbClr val="000000"/>
              </a:solidFill>
              <a:latin typeface="Saira Condensed"/>
              <a:ea typeface="Saira Condensed"/>
              <a:cs typeface="Saira Condensed"/>
              <a:sym typeface="Saira Condensed"/>
            </a:endParaRPr>
          </a:p>
        </p:txBody>
      </p:sp>
      <p:pic>
        <p:nvPicPr>
          <p:cNvPr id="337" name="Google Shape;337;g28af6a81230_0_515"/>
          <p:cNvPicPr preferRelativeResize="0"/>
          <p:nvPr/>
        </p:nvPicPr>
        <p:blipFill rotWithShape="1">
          <a:blip r:embed="rId4">
            <a:alphaModFix/>
          </a:blip>
          <a:srcRect b="0" l="0" r="0" t="0"/>
          <a:stretch/>
        </p:blipFill>
        <p:spPr>
          <a:xfrm>
            <a:off x="6163050" y="3188608"/>
            <a:ext cx="2301199" cy="14855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8af6a81230_0_647"/>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700 mb and 850 mb Thermal Advection</a:t>
            </a:r>
            <a:endParaRPr/>
          </a:p>
        </p:txBody>
      </p:sp>
      <p:sp>
        <p:nvSpPr>
          <p:cNvPr id="343" name="Google Shape;343;g28af6a81230_0_647"/>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sp>
        <p:nvSpPr>
          <p:cNvPr id="344" name="Google Shape;344;g28af6a81230_0_647"/>
          <p:cNvSpPr txBox="1"/>
          <p:nvPr/>
        </p:nvSpPr>
        <p:spPr>
          <a:xfrm>
            <a:off x="225375" y="3326800"/>
            <a:ext cx="8330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Focused on where heavy snow band is located, with sharp cutoff noted on these images over southeast NY into western/central MA where we have suggestion of weak downglide at 700mb.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850mb thermal advection/isentropic flow suggests low-level downglide, with source of lift further aloft, perhaps associated with broad upper divergence in exit RRQ of upper jet streak.</a:t>
            </a:r>
            <a:endParaRPr b="0" i="0" sz="1800" u="none" cap="none" strike="noStrike">
              <a:solidFill>
                <a:srgbClr val="000000"/>
              </a:solidFill>
              <a:latin typeface="Saira Condensed"/>
              <a:ea typeface="Saira Condensed"/>
              <a:cs typeface="Saira Condensed"/>
              <a:sym typeface="Saira Condensed"/>
            </a:endParaRPr>
          </a:p>
        </p:txBody>
      </p:sp>
      <p:pic>
        <p:nvPicPr>
          <p:cNvPr id="345" name="Google Shape;345;g28af6a81230_0_647"/>
          <p:cNvPicPr preferRelativeResize="0"/>
          <p:nvPr/>
        </p:nvPicPr>
        <p:blipFill rotWithShape="1">
          <a:blip r:embed="rId3">
            <a:alphaModFix/>
          </a:blip>
          <a:srcRect b="0" l="0" r="0" t="0"/>
          <a:stretch/>
        </p:blipFill>
        <p:spPr>
          <a:xfrm>
            <a:off x="-18300" y="925792"/>
            <a:ext cx="9144002" cy="21919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7"/>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Mesoscale Snow Band in Hartford</a:t>
            </a:r>
            <a:endParaRPr/>
          </a:p>
        </p:txBody>
      </p:sp>
      <p:sp>
        <p:nvSpPr>
          <p:cNvPr id="351" name="Google Shape;351;p67"/>
          <p:cNvSpPr txBox="1"/>
          <p:nvPr/>
        </p:nvSpPr>
        <p:spPr>
          <a:xfrm>
            <a:off x="112025" y="928875"/>
            <a:ext cx="2495400" cy="354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NBM probabilities for 12”+ of snow in West Hartford decreased with time!</a:t>
            </a:r>
            <a:endParaRPr b="0" i="0" sz="2000" u="none" cap="none" strike="noStrike">
              <a:solidFill>
                <a:srgbClr val="000000"/>
              </a:solidFill>
              <a:latin typeface="Saira Condensed"/>
              <a:ea typeface="Saira Condensed"/>
              <a:cs typeface="Saira Condensed"/>
              <a:sym typeface="Saira Condensed"/>
            </a:endParaRPr>
          </a:p>
        </p:txBody>
      </p:sp>
      <p:pic>
        <p:nvPicPr>
          <p:cNvPr id="352" name="Google Shape;352;p67"/>
          <p:cNvPicPr preferRelativeResize="0"/>
          <p:nvPr/>
        </p:nvPicPr>
        <p:blipFill rotWithShape="1">
          <a:blip r:embed="rId3">
            <a:alphaModFix/>
          </a:blip>
          <a:srcRect b="0" l="0" r="0" t="0"/>
          <a:stretch/>
        </p:blipFill>
        <p:spPr>
          <a:xfrm>
            <a:off x="2820775" y="1089043"/>
            <a:ext cx="6231776" cy="2175456"/>
          </a:xfrm>
          <a:prstGeom prst="rect">
            <a:avLst/>
          </a:prstGeom>
          <a:noFill/>
          <a:ln cap="flat" cmpd="sng" w="9525">
            <a:solidFill>
              <a:srgbClr val="000000"/>
            </a:solidFill>
            <a:prstDash val="solid"/>
            <a:round/>
            <a:headEnd len="sm" w="sm" type="none"/>
            <a:tailEnd len="sm" w="sm" type="none"/>
          </a:ln>
        </p:spPr>
      </p:pic>
      <p:sp>
        <p:nvSpPr>
          <p:cNvPr id="353" name="Google Shape;353;p67"/>
          <p:cNvSpPr txBox="1"/>
          <p:nvPr/>
        </p:nvSpPr>
        <p:spPr>
          <a:xfrm>
            <a:off x="4410175" y="3515925"/>
            <a:ext cx="3270900" cy="49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Courtesy of Ryan Hanrahan, NBC CT</a:t>
            </a:r>
            <a:endParaRPr b="0" i="0" sz="18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4"/>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Day 3 Snowfall Forecast VS Observed Snowfall Amounts</a:t>
            </a:r>
            <a:endParaRPr/>
          </a:p>
        </p:txBody>
      </p:sp>
      <p:pic>
        <p:nvPicPr>
          <p:cNvPr id="147" name="Google Shape;147;p4"/>
          <p:cNvPicPr preferRelativeResize="0"/>
          <p:nvPr/>
        </p:nvPicPr>
        <p:blipFill rotWithShape="1">
          <a:blip r:embed="rId3">
            <a:alphaModFix/>
          </a:blip>
          <a:srcRect b="24026" l="4296" r="4676" t="15571"/>
          <a:stretch/>
        </p:blipFill>
        <p:spPr>
          <a:xfrm>
            <a:off x="4299150" y="774175"/>
            <a:ext cx="4879600" cy="3048474"/>
          </a:xfrm>
          <a:prstGeom prst="rect">
            <a:avLst/>
          </a:prstGeom>
          <a:noFill/>
          <a:ln cap="flat" cmpd="sng" w="9525">
            <a:solidFill>
              <a:srgbClr val="000000"/>
            </a:solidFill>
            <a:prstDash val="solid"/>
            <a:round/>
            <a:headEnd len="sm" w="sm" type="none"/>
            <a:tailEnd len="sm" w="sm" type="none"/>
          </a:ln>
        </p:spPr>
      </p:pic>
      <p:pic>
        <p:nvPicPr>
          <p:cNvPr id="148" name="Google Shape;148;p4"/>
          <p:cNvPicPr preferRelativeResize="0"/>
          <p:nvPr/>
        </p:nvPicPr>
        <p:blipFill rotWithShape="1">
          <a:blip r:embed="rId4">
            <a:alphaModFix/>
          </a:blip>
          <a:srcRect b="0" l="0" r="0" t="0"/>
          <a:stretch/>
        </p:blipFill>
        <p:spPr>
          <a:xfrm>
            <a:off x="-375" y="774175"/>
            <a:ext cx="4172675" cy="3129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71"/>
          <p:cNvPicPr preferRelativeResize="0"/>
          <p:nvPr/>
        </p:nvPicPr>
        <p:blipFill rotWithShape="1">
          <a:blip r:embed="rId3">
            <a:alphaModFix/>
          </a:blip>
          <a:srcRect b="0" l="0" r="0" t="0"/>
          <a:stretch/>
        </p:blipFill>
        <p:spPr>
          <a:xfrm>
            <a:off x="3580850" y="751450"/>
            <a:ext cx="5510550" cy="4066426"/>
          </a:xfrm>
          <a:prstGeom prst="rect">
            <a:avLst/>
          </a:prstGeom>
          <a:noFill/>
          <a:ln>
            <a:noFill/>
          </a:ln>
        </p:spPr>
      </p:pic>
      <p:sp>
        <p:nvSpPr>
          <p:cNvPr id="359" name="Google Shape;359;p71"/>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Station Plot: 18z Tue</a:t>
            </a:r>
            <a:endParaRPr/>
          </a:p>
        </p:txBody>
      </p:sp>
      <p:sp>
        <p:nvSpPr>
          <p:cNvPr id="360" name="Google Shape;360;p71"/>
          <p:cNvSpPr txBox="1"/>
          <p:nvPr/>
        </p:nvSpPr>
        <p:spPr>
          <a:xfrm>
            <a:off x="234250" y="877950"/>
            <a:ext cx="3218400" cy="365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Snow finally made it to Boston as winds backed enough to allow temperatures to fall to 33 degrees (along with dynamic cooling).</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But the snow wasn’t sticking except on the grass, and the heaviest precipitation would end in 1-2 hours.</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Snow did actually stick on the Cape/Islands because they had a longer duration/intensity.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7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NBM Forecast Snowfall: Through 16z Tue</a:t>
            </a:r>
            <a:endParaRPr/>
          </a:p>
        </p:txBody>
      </p:sp>
      <p:pic>
        <p:nvPicPr>
          <p:cNvPr id="366" name="Google Shape;366;p75"/>
          <p:cNvPicPr preferRelativeResize="0"/>
          <p:nvPr/>
        </p:nvPicPr>
        <p:blipFill rotWithShape="1">
          <a:blip r:embed="rId3">
            <a:alphaModFix/>
          </a:blip>
          <a:srcRect b="0" l="0" r="0" t="0"/>
          <a:stretch/>
        </p:blipFill>
        <p:spPr>
          <a:xfrm>
            <a:off x="-1337" y="688025"/>
            <a:ext cx="7409325" cy="4023374"/>
          </a:xfrm>
          <a:prstGeom prst="rect">
            <a:avLst/>
          </a:prstGeom>
          <a:noFill/>
          <a:ln>
            <a:noFill/>
          </a:ln>
        </p:spPr>
      </p:pic>
      <p:sp>
        <p:nvSpPr>
          <p:cNvPr id="367" name="Google Shape;367;p75"/>
          <p:cNvSpPr txBox="1"/>
          <p:nvPr/>
        </p:nvSpPr>
        <p:spPr>
          <a:xfrm>
            <a:off x="152775" y="3149250"/>
            <a:ext cx="697500" cy="32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Nunito"/>
                <a:ea typeface="Nunito"/>
                <a:cs typeface="Nunito"/>
                <a:sym typeface="Nunito"/>
              </a:rPr>
              <a:t>6-8”</a:t>
            </a:r>
            <a:endParaRPr b="1" i="0" sz="1800" u="none" cap="none" strike="noStrike">
              <a:solidFill>
                <a:srgbClr val="000000"/>
              </a:solidFill>
              <a:latin typeface="Nunito"/>
              <a:ea typeface="Nunito"/>
              <a:cs typeface="Nunito"/>
              <a:sym typeface="Nunito"/>
            </a:endParaRPr>
          </a:p>
        </p:txBody>
      </p:sp>
      <p:sp>
        <p:nvSpPr>
          <p:cNvPr id="368" name="Google Shape;368;p75"/>
          <p:cNvSpPr txBox="1"/>
          <p:nvPr/>
        </p:nvSpPr>
        <p:spPr>
          <a:xfrm>
            <a:off x="4724775" y="2234850"/>
            <a:ext cx="697500" cy="32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Nunito"/>
                <a:ea typeface="Nunito"/>
                <a:cs typeface="Nunito"/>
                <a:sym typeface="Nunito"/>
              </a:rPr>
              <a:t>6-8”</a:t>
            </a:r>
            <a:endParaRPr b="1" i="0" sz="1800" u="none" cap="none" strike="noStrike">
              <a:solidFill>
                <a:srgbClr val="000000"/>
              </a:solidFill>
              <a:latin typeface="Nunito"/>
              <a:ea typeface="Nunito"/>
              <a:cs typeface="Nunito"/>
              <a:sym typeface="Nunito"/>
            </a:endParaRPr>
          </a:p>
        </p:txBody>
      </p:sp>
      <p:sp>
        <p:nvSpPr>
          <p:cNvPr id="369" name="Google Shape;369;p75"/>
          <p:cNvSpPr txBox="1"/>
          <p:nvPr/>
        </p:nvSpPr>
        <p:spPr>
          <a:xfrm>
            <a:off x="2667375" y="2768250"/>
            <a:ext cx="856800" cy="32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Nunito"/>
                <a:ea typeface="Nunito"/>
                <a:cs typeface="Nunito"/>
                <a:sym typeface="Nunito"/>
              </a:rPr>
              <a:t>8-12”</a:t>
            </a:r>
            <a:endParaRPr b="1" i="0" sz="1800" u="none" cap="none" strike="noStrike">
              <a:solidFill>
                <a:srgbClr val="000000"/>
              </a:solidFill>
              <a:latin typeface="Nunito"/>
              <a:ea typeface="Nunito"/>
              <a:cs typeface="Nunito"/>
              <a:sym typeface="Nunito"/>
            </a:endParaRPr>
          </a:p>
        </p:txBody>
      </p:sp>
      <p:sp>
        <p:nvSpPr>
          <p:cNvPr id="370" name="Google Shape;370;p75"/>
          <p:cNvSpPr txBox="1"/>
          <p:nvPr/>
        </p:nvSpPr>
        <p:spPr>
          <a:xfrm>
            <a:off x="4343775" y="1320450"/>
            <a:ext cx="697500" cy="32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4-6”</a:t>
            </a:r>
            <a:endParaRPr b="1" i="0" sz="1800" u="none" cap="none" strike="noStrike">
              <a:solidFill>
                <a:srgbClr val="FFFFFF"/>
              </a:solidFill>
              <a:latin typeface="Nunito"/>
              <a:ea typeface="Nunito"/>
              <a:cs typeface="Nunito"/>
              <a:sym typeface="Nunito"/>
            </a:endParaRPr>
          </a:p>
        </p:txBody>
      </p:sp>
      <p:sp>
        <p:nvSpPr>
          <p:cNvPr id="371" name="Google Shape;371;p75"/>
          <p:cNvSpPr txBox="1"/>
          <p:nvPr/>
        </p:nvSpPr>
        <p:spPr>
          <a:xfrm>
            <a:off x="7478825" y="738950"/>
            <a:ext cx="1556400" cy="383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NBM (07z Tue) was too far south with its axis of heavier snow through 16z.</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Saira Condensed"/>
                <a:ea typeface="Saira Condensed"/>
                <a:cs typeface="Saira Condensed"/>
                <a:sym typeface="Saira Condensed"/>
              </a:rPr>
              <a:t>Note 2-4” in Boston but it was still raining!</a:t>
            </a:r>
            <a:endParaRPr b="0" i="0" sz="20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Nunito"/>
              <a:ea typeface="Nunito"/>
              <a:cs typeface="Nunito"/>
              <a:sym typeface="Nunito"/>
            </a:endParaRPr>
          </a:p>
        </p:txBody>
      </p:sp>
      <p:sp>
        <p:nvSpPr>
          <p:cNvPr id="372" name="Google Shape;372;p75"/>
          <p:cNvSpPr txBox="1"/>
          <p:nvPr/>
        </p:nvSpPr>
        <p:spPr>
          <a:xfrm>
            <a:off x="152775" y="827025"/>
            <a:ext cx="2225700" cy="7479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Red Outline = </a:t>
            </a:r>
            <a:endParaRPr b="0" i="0" sz="18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observed 8-12” of snow</a:t>
            </a:r>
            <a:endParaRPr b="0" i="0" sz="1800" u="none" cap="none" strike="noStrike">
              <a:solidFill>
                <a:srgbClr val="000000"/>
              </a:solidFill>
              <a:latin typeface="Saira Condensed"/>
              <a:ea typeface="Saira Condensed"/>
              <a:cs typeface="Saira Condensed"/>
              <a:sym typeface="Saira Condensed"/>
            </a:endParaRPr>
          </a:p>
        </p:txBody>
      </p:sp>
      <p:cxnSp>
        <p:nvCxnSpPr>
          <p:cNvPr id="373" name="Google Shape;373;p75"/>
          <p:cNvCxnSpPr>
            <a:stCxn id="372" idx="2"/>
          </p:cNvCxnSpPr>
          <p:nvPr/>
        </p:nvCxnSpPr>
        <p:spPr>
          <a:xfrm>
            <a:off x="1265625" y="1574925"/>
            <a:ext cx="1128000" cy="311400"/>
          </a:xfrm>
          <a:prstGeom prst="straightConnector1">
            <a:avLst/>
          </a:prstGeom>
          <a:noFill/>
          <a:ln cap="flat" cmpd="sng" w="28575">
            <a:solidFill>
              <a:srgbClr val="FF0000"/>
            </a:solidFill>
            <a:prstDash val="solid"/>
            <a:round/>
            <a:headEnd len="sm" w="sm"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76"/>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Summary</a:t>
            </a:r>
            <a:endParaRPr/>
          </a:p>
        </p:txBody>
      </p:sp>
      <p:sp>
        <p:nvSpPr>
          <p:cNvPr id="379" name="Google Shape;379;p76"/>
          <p:cNvSpPr txBox="1"/>
          <p:nvPr>
            <p:ph idx="1" type="body"/>
          </p:nvPr>
        </p:nvSpPr>
        <p:spPr>
          <a:xfrm>
            <a:off x="196675" y="824450"/>
            <a:ext cx="8358300" cy="38028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Saira Condensed"/>
              <a:buChar char="●"/>
            </a:pPr>
            <a:r>
              <a:rPr lang="en" sz="2000">
                <a:solidFill>
                  <a:srgbClr val="000000"/>
                </a:solidFill>
                <a:latin typeface="Saira Condensed"/>
                <a:ea typeface="Saira Condensed"/>
                <a:cs typeface="Saira Condensed"/>
                <a:sym typeface="Saira Condensed"/>
              </a:rPr>
              <a:t>Models hinted at a coastal storm almost a week in advance</a:t>
            </a:r>
            <a:endParaRPr sz="2000">
              <a:solidFill>
                <a:srgbClr val="000000"/>
              </a:solidFill>
              <a:latin typeface="Saira Condensed"/>
              <a:ea typeface="Saira Condensed"/>
              <a:cs typeface="Saira Condensed"/>
              <a:sym typeface="Saira Condensed"/>
            </a:endParaRPr>
          </a:p>
          <a:p>
            <a:pPr indent="-355600" lvl="1" marL="914400" rtl="0" algn="l">
              <a:lnSpc>
                <a:spcPct val="115000"/>
              </a:lnSpc>
              <a:spcBef>
                <a:spcPts val="0"/>
              </a:spcBef>
              <a:spcAft>
                <a:spcPts val="0"/>
              </a:spcAft>
              <a:buClr>
                <a:srgbClr val="000000"/>
              </a:buClr>
              <a:buSzPts val="2000"/>
              <a:buFont typeface="Saira Condensed"/>
              <a:buChar char="○"/>
            </a:pPr>
            <a:r>
              <a:rPr lang="en" sz="2000">
                <a:solidFill>
                  <a:srgbClr val="000000"/>
                </a:solidFill>
                <a:latin typeface="Saira Condensed"/>
                <a:ea typeface="Saira Condensed"/>
                <a:cs typeface="Saira Condensed"/>
                <a:sym typeface="Saira Condensed"/>
              </a:rPr>
              <a:t>Increasing model agreement and high ensemble probabilities for significant snow led to Watches and Warnings over the weekend</a:t>
            </a:r>
            <a:endParaRPr sz="2000">
              <a:solidFill>
                <a:srgbClr val="000000"/>
              </a:solidFill>
              <a:latin typeface="Saira Condensed"/>
              <a:ea typeface="Saira Condensed"/>
              <a:cs typeface="Saira Condensed"/>
              <a:sym typeface="Saira Condensed"/>
            </a:endParaRPr>
          </a:p>
          <a:p>
            <a:pPr indent="-355600" lvl="0" marL="457200" rtl="0" algn="l">
              <a:lnSpc>
                <a:spcPct val="100000"/>
              </a:lnSpc>
              <a:spcBef>
                <a:spcPts val="0"/>
              </a:spcBef>
              <a:spcAft>
                <a:spcPts val="0"/>
              </a:spcAft>
              <a:buClr>
                <a:srgbClr val="000000"/>
              </a:buClr>
              <a:buSzPts val="2000"/>
              <a:buFont typeface="Saira Condensed"/>
              <a:buChar char="●"/>
            </a:pPr>
            <a:r>
              <a:rPr lang="en" sz="2000">
                <a:solidFill>
                  <a:srgbClr val="000000"/>
                </a:solidFill>
                <a:latin typeface="Saira Condensed"/>
                <a:ea typeface="Saira Condensed"/>
                <a:cs typeface="Saira Condensed"/>
                <a:sym typeface="Saira Condensed"/>
              </a:rPr>
              <a:t>The southward trend was initially shown by the UKMET and then by the ECMWF but other guidance still showed a big snowstorm for most of southern New England.</a:t>
            </a:r>
            <a:endParaRPr sz="2000">
              <a:solidFill>
                <a:srgbClr val="000000"/>
              </a:solidFill>
              <a:latin typeface="Saira Condensed"/>
              <a:ea typeface="Saira Condensed"/>
              <a:cs typeface="Saira Condensed"/>
              <a:sym typeface="Saira Condensed"/>
            </a:endParaRPr>
          </a:p>
          <a:p>
            <a:pPr indent="-355600" lvl="1" marL="914400" rtl="0" algn="l">
              <a:lnSpc>
                <a:spcPct val="100000"/>
              </a:lnSpc>
              <a:spcBef>
                <a:spcPts val="0"/>
              </a:spcBef>
              <a:spcAft>
                <a:spcPts val="0"/>
              </a:spcAft>
              <a:buClr>
                <a:srgbClr val="000000"/>
              </a:buClr>
              <a:buSzPts val="2000"/>
              <a:buFont typeface="Saira Condensed"/>
              <a:buChar char="○"/>
            </a:pPr>
            <a:r>
              <a:rPr lang="en" sz="2000">
                <a:solidFill>
                  <a:srgbClr val="000000"/>
                </a:solidFill>
                <a:latin typeface="Saira Condensed"/>
                <a:ea typeface="Saira Condensed"/>
                <a:cs typeface="Saira Condensed"/>
                <a:sym typeface="Saira Condensed"/>
              </a:rPr>
              <a:t>If the UKMET and ECMWF are not on board for a big storm, be wary about forecasting high amounts. Our big storms tend to occur when both of these models are in agreement.</a:t>
            </a:r>
            <a:endParaRPr sz="2000">
              <a:solidFill>
                <a:srgbClr val="000000"/>
              </a:solidFill>
              <a:latin typeface="Saira Condensed"/>
              <a:ea typeface="Saira Condensed"/>
              <a:cs typeface="Saira Condensed"/>
              <a:sym typeface="Saira Condensed"/>
            </a:endParaRPr>
          </a:p>
          <a:p>
            <a:pPr indent="-355600" lvl="0" marL="457200" rtl="0" algn="l">
              <a:lnSpc>
                <a:spcPct val="100000"/>
              </a:lnSpc>
              <a:spcBef>
                <a:spcPts val="0"/>
              </a:spcBef>
              <a:spcAft>
                <a:spcPts val="0"/>
              </a:spcAft>
              <a:buClr>
                <a:srgbClr val="000000"/>
              </a:buClr>
              <a:buSzPts val="2000"/>
              <a:buFont typeface="Saira Condensed"/>
              <a:buChar char="●"/>
            </a:pPr>
            <a:r>
              <a:rPr lang="en" sz="2000">
                <a:solidFill>
                  <a:srgbClr val="000000"/>
                </a:solidFill>
                <a:latin typeface="Saira Condensed"/>
                <a:ea typeface="Saira Condensed"/>
                <a:cs typeface="Saira Condensed"/>
                <a:sym typeface="Saira Condensed"/>
              </a:rPr>
              <a:t>Focus more on the heavy snow ingredients first (banding, larger scale lift) instead of starting with post-processed output (QPF, snow). </a:t>
            </a:r>
            <a:endParaRPr sz="2000">
              <a:solidFill>
                <a:srgbClr val="000000"/>
              </a:solidFill>
              <a:latin typeface="Saira Condensed"/>
              <a:ea typeface="Saira Condensed"/>
              <a:cs typeface="Saira Condensed"/>
              <a:sym typeface="Saira Condensed"/>
            </a:endParaRPr>
          </a:p>
          <a:p>
            <a:pPr indent="-355600" lvl="1" marL="914400" rtl="0" algn="l">
              <a:lnSpc>
                <a:spcPct val="100000"/>
              </a:lnSpc>
              <a:spcBef>
                <a:spcPts val="0"/>
              </a:spcBef>
              <a:spcAft>
                <a:spcPts val="0"/>
              </a:spcAft>
              <a:buClr>
                <a:srgbClr val="000000"/>
              </a:buClr>
              <a:buSzPts val="2000"/>
              <a:buFont typeface="Saira Condensed"/>
              <a:buChar char="○"/>
            </a:pPr>
            <a:r>
              <a:rPr lang="en" sz="2000">
                <a:solidFill>
                  <a:srgbClr val="000000"/>
                </a:solidFill>
                <a:latin typeface="Saira Condensed"/>
                <a:ea typeface="Saira Condensed"/>
                <a:cs typeface="Saira Condensed"/>
                <a:sym typeface="Saira Condensed"/>
              </a:rPr>
              <a:t>This can bias us toward higher snow totals</a:t>
            </a:r>
            <a:endParaRPr sz="2000">
              <a:solidFill>
                <a:srgbClr val="000000"/>
              </a:solidFill>
              <a:latin typeface="Saira Condensed"/>
              <a:ea typeface="Saira Condensed"/>
              <a:cs typeface="Saira Condensed"/>
              <a:sym typeface="Saira Condensed"/>
            </a:endParaRPr>
          </a:p>
          <a:p>
            <a:pPr indent="-355600" lvl="0" marL="457200" rtl="0" algn="l">
              <a:lnSpc>
                <a:spcPct val="100000"/>
              </a:lnSpc>
              <a:spcBef>
                <a:spcPts val="0"/>
              </a:spcBef>
              <a:spcAft>
                <a:spcPts val="0"/>
              </a:spcAft>
              <a:buClr>
                <a:srgbClr val="000000"/>
              </a:buClr>
              <a:buSzPts val="2000"/>
              <a:buFont typeface="Saira Condensed"/>
              <a:buChar char="●"/>
            </a:pPr>
            <a:r>
              <a:rPr lang="en" sz="2000">
                <a:solidFill>
                  <a:srgbClr val="000000"/>
                </a:solidFill>
                <a:latin typeface="Saira Condensed"/>
                <a:ea typeface="Saira Condensed"/>
                <a:cs typeface="Saira Condensed"/>
                <a:sym typeface="Saira Condensed"/>
              </a:rPr>
              <a:t>Stay away from blended guidance in these situations since it will be slow to react!</a:t>
            </a:r>
            <a:endParaRPr sz="2000">
              <a:solidFill>
                <a:srgbClr val="000000"/>
              </a:solidFill>
              <a:latin typeface="Saira Condensed"/>
              <a:ea typeface="Saira Condensed"/>
              <a:cs typeface="Saira Condensed"/>
              <a:sym typeface="Saira Condensed"/>
            </a:endParaRPr>
          </a:p>
          <a:p>
            <a:pPr indent="-355600" lvl="0" marL="457200" rtl="0" algn="l">
              <a:lnSpc>
                <a:spcPct val="115000"/>
              </a:lnSpc>
              <a:spcBef>
                <a:spcPts val="0"/>
              </a:spcBef>
              <a:spcAft>
                <a:spcPts val="0"/>
              </a:spcAft>
              <a:buClr>
                <a:srgbClr val="000000"/>
              </a:buClr>
              <a:buSzPts val="2000"/>
              <a:buFont typeface="Saira Condensed"/>
              <a:buChar char="●"/>
            </a:pPr>
            <a:r>
              <a:t/>
            </a:r>
            <a:endParaRPr sz="2000">
              <a:solidFill>
                <a:srgbClr val="000000"/>
              </a:solidFill>
              <a:latin typeface="Saira Condensed"/>
              <a:ea typeface="Saira Condensed"/>
              <a:cs typeface="Saira Condensed"/>
              <a:sym typeface="Saira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77"/>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Some Final Thoughts</a:t>
            </a:r>
            <a:endParaRPr/>
          </a:p>
        </p:txBody>
      </p:sp>
      <p:pic>
        <p:nvPicPr>
          <p:cNvPr id="385" name="Google Shape;385;p77"/>
          <p:cNvPicPr preferRelativeResize="0"/>
          <p:nvPr/>
        </p:nvPicPr>
        <p:blipFill rotWithShape="1">
          <a:blip r:embed="rId3">
            <a:alphaModFix/>
          </a:blip>
          <a:srcRect b="0" l="0" r="0" t="6489"/>
          <a:stretch/>
        </p:blipFill>
        <p:spPr>
          <a:xfrm>
            <a:off x="1609725" y="548100"/>
            <a:ext cx="8462051" cy="2240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g2fac44e8ed3_0_6"/>
          <p:cNvPicPr preferRelativeResize="0"/>
          <p:nvPr/>
        </p:nvPicPr>
        <p:blipFill rotWithShape="1">
          <a:blip r:embed="rId3">
            <a:alphaModFix/>
          </a:blip>
          <a:srcRect b="1760" l="0" r="0" t="-1760"/>
          <a:stretch/>
        </p:blipFill>
        <p:spPr>
          <a:xfrm>
            <a:off x="3886207" y="582850"/>
            <a:ext cx="5276268" cy="3977799"/>
          </a:xfrm>
          <a:prstGeom prst="rect">
            <a:avLst/>
          </a:prstGeom>
          <a:noFill/>
          <a:ln>
            <a:noFill/>
          </a:ln>
        </p:spPr>
      </p:pic>
      <p:sp>
        <p:nvSpPr>
          <p:cNvPr id="154" name="Google Shape;154;g2fac44e8ed3_0_6"/>
          <p:cNvSpPr txBox="1"/>
          <p:nvPr/>
        </p:nvSpPr>
        <p:spPr>
          <a:xfrm>
            <a:off x="6084600" y="4598750"/>
            <a:ext cx="2692800" cy="2376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Valid: 1600 UTC 13 Feb 2024</a:t>
            </a:r>
            <a:endParaRPr b="1" i="0" sz="1400" u="none" cap="none" strike="noStrike">
              <a:solidFill>
                <a:srgbClr val="FF0000"/>
              </a:solidFill>
              <a:latin typeface="Arial"/>
              <a:ea typeface="Arial"/>
              <a:cs typeface="Arial"/>
              <a:sym typeface="Arial"/>
            </a:endParaRPr>
          </a:p>
        </p:txBody>
      </p:sp>
      <p:sp>
        <p:nvSpPr>
          <p:cNvPr id="155" name="Google Shape;155;g2fac44e8ed3_0_6"/>
          <p:cNvSpPr txBox="1"/>
          <p:nvPr/>
        </p:nvSpPr>
        <p:spPr>
          <a:xfrm>
            <a:off x="87325" y="863550"/>
            <a:ext cx="3735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1" lang="en" sz="1600" u="none" cap="none" strike="noStrike">
                <a:solidFill>
                  <a:schemeClr val="accent1"/>
                </a:solidFill>
                <a:latin typeface="Arial"/>
                <a:ea typeface="Arial"/>
                <a:cs typeface="Arial"/>
                <a:sym typeface="Arial"/>
              </a:rPr>
              <a:t>This 3-km NAM d(prog)/dt loop shows the migration of the axis of heaviest snow southeast between forecasts initialized 06z Sunday, Feb 11 and 00z Tuesday, Feb 13. </a:t>
            </a:r>
            <a:endParaRPr b="1" i="1" sz="1600" u="none" cap="none" strike="noStrike">
              <a:solidFill>
                <a:schemeClr val="accent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600"/>
              <a:buFont typeface="Arial"/>
              <a:buNone/>
            </a:pPr>
            <a:r>
              <a:rPr b="1" i="1" lang="en" sz="1600" u="none" cap="none" strike="noStrike">
                <a:solidFill>
                  <a:schemeClr val="accent1"/>
                </a:solidFill>
                <a:latin typeface="Arial"/>
                <a:ea typeface="Arial"/>
                <a:cs typeface="Arial"/>
                <a:sym typeface="Arial"/>
              </a:rPr>
              <a:t>Although only the 3-km NAM is shown, this trend was seen in most/all of the numerical guidance.</a:t>
            </a:r>
            <a:endParaRPr b="1" i="1" sz="1600" u="none" cap="none" strike="noStrike">
              <a:solidFill>
                <a:schemeClr val="accent1"/>
              </a:solidFill>
              <a:latin typeface="Arial"/>
              <a:ea typeface="Arial"/>
              <a:cs typeface="Arial"/>
              <a:sym typeface="Arial"/>
            </a:endParaRPr>
          </a:p>
          <a:p>
            <a:pPr indent="0" lvl="0" marL="0" marR="0" rtl="0" algn="l">
              <a:lnSpc>
                <a:spcPct val="100000"/>
              </a:lnSpc>
              <a:spcBef>
                <a:spcPts val="1200"/>
              </a:spcBef>
              <a:spcAft>
                <a:spcPts val="1200"/>
              </a:spcAft>
              <a:buClr>
                <a:srgbClr val="000000"/>
              </a:buClr>
              <a:buSzPts val="1600"/>
              <a:buFont typeface="Arial"/>
              <a:buNone/>
            </a:pPr>
            <a:r>
              <a:rPr b="1" i="1" lang="en" sz="1600" u="none" cap="none" strike="noStrike">
                <a:solidFill>
                  <a:schemeClr val="accent1"/>
                </a:solidFill>
                <a:latin typeface="Arial"/>
                <a:ea typeface="Arial"/>
                <a:cs typeface="Arial"/>
                <a:sym typeface="Arial"/>
              </a:rPr>
              <a:t>Not shown is the trend northward with heavy snow prior to the 06z Feb 11 guidance.</a:t>
            </a:r>
            <a:endParaRPr b="1" i="1" sz="1600" u="none" cap="none" strike="noStrike">
              <a:solidFill>
                <a:schemeClr val="accent1"/>
              </a:solidFill>
              <a:latin typeface="Arial"/>
              <a:ea typeface="Arial"/>
              <a:cs typeface="Arial"/>
              <a:sym typeface="Arial"/>
            </a:endParaRPr>
          </a:p>
        </p:txBody>
      </p:sp>
      <p:sp>
        <p:nvSpPr>
          <p:cNvPr id="156" name="Google Shape;156;g2fac44e8ed3_0_6"/>
          <p:cNvSpPr txBox="1"/>
          <p:nvPr/>
        </p:nvSpPr>
        <p:spPr>
          <a:xfrm>
            <a:off x="159300" y="4188850"/>
            <a:ext cx="3657900" cy="52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1" lang="en" sz="1600" u="none" cap="none" strike="noStrike">
                <a:solidFill>
                  <a:srgbClr val="FF0000"/>
                </a:solidFill>
                <a:latin typeface="Arial"/>
                <a:ea typeface="Arial"/>
                <a:cs typeface="Arial"/>
                <a:sym typeface="Arial"/>
              </a:rPr>
              <a:t>Slide courtesy of </a:t>
            </a:r>
            <a:br>
              <a:rPr b="1" i="1" lang="en" sz="1600" u="none" cap="none" strike="noStrike">
                <a:solidFill>
                  <a:srgbClr val="FF0000"/>
                </a:solidFill>
                <a:latin typeface="Arial"/>
                <a:ea typeface="Arial"/>
                <a:cs typeface="Arial"/>
                <a:sym typeface="Arial"/>
              </a:rPr>
            </a:br>
            <a:r>
              <a:rPr b="1" i="1" lang="en" sz="1600" u="none" cap="none" strike="noStrike">
                <a:solidFill>
                  <a:srgbClr val="FF0000"/>
                </a:solidFill>
                <a:latin typeface="Arial"/>
                <a:ea typeface="Arial"/>
                <a:cs typeface="Arial"/>
                <a:sym typeface="Arial"/>
              </a:rPr>
              <a:t>NWS State College</a:t>
            </a:r>
            <a:endParaRPr b="1" i="1" sz="1600" u="none" cap="none" strike="noStrike">
              <a:solidFill>
                <a:srgbClr val="FF0000"/>
              </a:solidFill>
              <a:latin typeface="Arial"/>
              <a:ea typeface="Arial"/>
              <a:cs typeface="Arial"/>
              <a:sym typeface="Arial"/>
            </a:endParaRPr>
          </a:p>
        </p:txBody>
      </p:sp>
      <p:sp>
        <p:nvSpPr>
          <p:cNvPr id="157" name="Google Shape;157;g2fac44e8ed3_0_6"/>
          <p:cNvSpPr txBox="1"/>
          <p:nvPr/>
        </p:nvSpPr>
        <p:spPr>
          <a:xfrm>
            <a:off x="6578450" y="1266225"/>
            <a:ext cx="2199000" cy="2376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Arial"/>
                <a:ea typeface="Arial"/>
                <a:cs typeface="Arial"/>
                <a:sym typeface="Arial"/>
              </a:rPr>
              <a:t>d(prog)/dt: F058–F016</a:t>
            </a:r>
            <a:endParaRPr b="1" i="0" sz="1400" u="none" cap="none" strike="noStrike">
              <a:solidFill>
                <a:srgbClr val="FF0000"/>
              </a:solidFill>
              <a:latin typeface="Arial"/>
              <a:ea typeface="Arial"/>
              <a:cs typeface="Arial"/>
              <a:sym typeface="Arial"/>
            </a:endParaRPr>
          </a:p>
        </p:txBody>
      </p:sp>
      <p:sp>
        <p:nvSpPr>
          <p:cNvPr id="158" name="Google Shape;158;g2fac44e8ed3_0_6"/>
          <p:cNvSpPr txBox="1"/>
          <p:nvPr/>
        </p:nvSpPr>
        <p:spPr>
          <a:xfrm>
            <a:off x="758825" y="0"/>
            <a:ext cx="8292900" cy="42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FFFFFF"/>
                </a:solidFill>
                <a:latin typeface="Saira Condensed"/>
                <a:ea typeface="Saira Condensed"/>
                <a:cs typeface="Saira Condensed"/>
                <a:sym typeface="Saira Condensed"/>
              </a:rPr>
              <a:t>Event Review: Winter Storm (North of I-90 Bust)</a:t>
            </a:r>
            <a:endParaRPr b="0" i="0" sz="2400" u="none" cap="none" strike="noStrike">
              <a:solidFill>
                <a:srgbClr val="FFFFFF"/>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highlight>
                <a:srgbClr val="FEFEFE"/>
              </a:highlight>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Day 3 Forecast: Canadian Ensemble - Had the Correct Axis (Sat Feb 10)</a:t>
            </a:r>
            <a:endParaRPr/>
          </a:p>
        </p:txBody>
      </p:sp>
      <p:sp>
        <p:nvSpPr>
          <p:cNvPr id="164" name="Google Shape;164;p13"/>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65" name="Google Shape;165;p13"/>
          <p:cNvPicPr preferRelativeResize="0"/>
          <p:nvPr/>
        </p:nvPicPr>
        <p:blipFill rotWithShape="1">
          <a:blip r:embed="rId3">
            <a:alphaModFix/>
          </a:blip>
          <a:srcRect b="0" l="0" r="0" t="0"/>
          <a:stretch/>
        </p:blipFill>
        <p:spPr>
          <a:xfrm>
            <a:off x="461950" y="674550"/>
            <a:ext cx="8113951" cy="4056950"/>
          </a:xfrm>
          <a:prstGeom prst="rect">
            <a:avLst/>
          </a:prstGeom>
          <a:noFill/>
          <a:ln>
            <a:noFill/>
          </a:ln>
        </p:spPr>
      </p:pic>
      <p:sp>
        <p:nvSpPr>
          <p:cNvPr id="166" name="Google Shape;166;p13"/>
          <p:cNvSpPr txBox="1"/>
          <p:nvPr/>
        </p:nvSpPr>
        <p:spPr>
          <a:xfrm>
            <a:off x="703275" y="1461700"/>
            <a:ext cx="11583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GEFS</a:t>
            </a:r>
            <a:endParaRPr b="1" i="0" sz="1800" u="none" cap="none" strike="noStrike">
              <a:solidFill>
                <a:srgbClr val="FFFFFF"/>
              </a:solidFill>
              <a:latin typeface="Nunito"/>
              <a:ea typeface="Nunito"/>
              <a:cs typeface="Nunito"/>
              <a:sym typeface="Nunito"/>
            </a:endParaRPr>
          </a:p>
        </p:txBody>
      </p:sp>
      <p:sp>
        <p:nvSpPr>
          <p:cNvPr id="167" name="Google Shape;167;p13"/>
          <p:cNvSpPr txBox="1"/>
          <p:nvPr/>
        </p:nvSpPr>
        <p:spPr>
          <a:xfrm>
            <a:off x="524725" y="2848275"/>
            <a:ext cx="11583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GEPS</a:t>
            </a:r>
            <a:endParaRPr b="1" i="0" sz="1800" u="none" cap="none" strike="noStrike">
              <a:solidFill>
                <a:srgbClr val="FFFFFF"/>
              </a:solidFill>
              <a:latin typeface="Nunito"/>
              <a:ea typeface="Nunito"/>
              <a:cs typeface="Nunito"/>
              <a:sym typeface="Nunito"/>
            </a:endParaRPr>
          </a:p>
        </p:txBody>
      </p:sp>
      <p:sp>
        <p:nvSpPr>
          <p:cNvPr id="168" name="Google Shape;168;p13"/>
          <p:cNvSpPr txBox="1"/>
          <p:nvPr/>
        </p:nvSpPr>
        <p:spPr>
          <a:xfrm>
            <a:off x="4553700" y="1512625"/>
            <a:ext cx="11583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EPS</a:t>
            </a:r>
            <a:endParaRPr b="1" i="0" sz="1800" u="none" cap="none" strike="noStrike">
              <a:solidFill>
                <a:srgbClr val="FFFFFF"/>
              </a:solidFill>
              <a:latin typeface="Nunito"/>
              <a:ea typeface="Nunito"/>
              <a:cs typeface="Nunito"/>
              <a:sym typeface="Nunito"/>
            </a:endParaRPr>
          </a:p>
        </p:txBody>
      </p:sp>
      <p:sp>
        <p:nvSpPr>
          <p:cNvPr id="169" name="Google Shape;169;p13"/>
          <p:cNvSpPr txBox="1"/>
          <p:nvPr/>
        </p:nvSpPr>
        <p:spPr>
          <a:xfrm>
            <a:off x="4652975" y="2805225"/>
            <a:ext cx="13194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Nunito"/>
                <a:ea typeface="Nunito"/>
                <a:cs typeface="Nunito"/>
                <a:sym typeface="Nunito"/>
              </a:rPr>
              <a:t>Grand Ensemble</a:t>
            </a:r>
            <a:endParaRPr b="1" i="0" sz="1800" u="none" cap="none" strike="noStrike">
              <a:solidFill>
                <a:srgbClr val="FFFFFF"/>
              </a:solidFill>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fd7ca57565_0_5"/>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Boston GFS Members Snowfall Forecast: 12z Feb 11 2024…Day 3 Forecast</a:t>
            </a:r>
            <a:endParaRPr/>
          </a:p>
        </p:txBody>
      </p:sp>
      <p:pic>
        <p:nvPicPr>
          <p:cNvPr id="175" name="Google Shape;175;g2fd7ca57565_0_5"/>
          <p:cNvPicPr preferRelativeResize="0"/>
          <p:nvPr/>
        </p:nvPicPr>
        <p:blipFill rotWithShape="1">
          <a:blip r:embed="rId3">
            <a:alphaModFix/>
          </a:blip>
          <a:srcRect b="0" l="0" r="0" t="0"/>
          <a:stretch/>
        </p:blipFill>
        <p:spPr>
          <a:xfrm>
            <a:off x="590750" y="810351"/>
            <a:ext cx="7763950" cy="3903450"/>
          </a:xfrm>
          <a:prstGeom prst="rect">
            <a:avLst/>
          </a:prstGeom>
          <a:noFill/>
          <a:ln cap="flat" cmpd="sng" w="9525">
            <a:solidFill>
              <a:srgbClr val="000000"/>
            </a:solidFill>
            <a:prstDash val="solid"/>
            <a:round/>
            <a:headEnd len="sm" w="sm" type="none"/>
            <a:tailEnd len="sm" w="sm" type="none"/>
          </a:ln>
        </p:spPr>
      </p:pic>
      <p:sp>
        <p:nvSpPr>
          <p:cNvPr id="176" name="Google Shape;176;g2fd7ca57565_0_5"/>
          <p:cNvSpPr txBox="1"/>
          <p:nvPr/>
        </p:nvSpPr>
        <p:spPr>
          <a:xfrm>
            <a:off x="1232400" y="1061300"/>
            <a:ext cx="1853700" cy="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Boston:</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GFS Members</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Mean: 13.0”</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Observed: 0.1”</a:t>
            </a:r>
            <a:endParaRPr b="1" i="0" sz="2400" u="none" cap="none" strike="noStrike">
              <a:solidFill>
                <a:srgbClr val="000000"/>
              </a:solidFill>
              <a:latin typeface="Saira Condensed"/>
              <a:ea typeface="Saira Condensed"/>
              <a:cs typeface="Saira Condensed"/>
              <a:sym typeface="Saira Condensed"/>
            </a:endParaRPr>
          </a:p>
        </p:txBody>
      </p:sp>
      <p:pic>
        <p:nvPicPr>
          <p:cNvPr id="177" name="Google Shape;177;g2fd7ca57565_0_5"/>
          <p:cNvPicPr preferRelativeResize="0"/>
          <p:nvPr/>
        </p:nvPicPr>
        <p:blipFill rotWithShape="1">
          <a:blip r:embed="rId4">
            <a:alphaModFix/>
          </a:blip>
          <a:srcRect b="44505" l="13465" r="71733" t="35517"/>
          <a:stretch/>
        </p:blipFill>
        <p:spPr>
          <a:xfrm>
            <a:off x="5187725" y="4363200"/>
            <a:ext cx="161851" cy="163850"/>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4"/>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Boston EMCWF Members Snowfall Forecast: 12z Feb 11 2024</a:t>
            </a:r>
            <a:endParaRPr/>
          </a:p>
        </p:txBody>
      </p:sp>
      <p:pic>
        <p:nvPicPr>
          <p:cNvPr id="183" name="Google Shape;183;p14"/>
          <p:cNvPicPr preferRelativeResize="0"/>
          <p:nvPr/>
        </p:nvPicPr>
        <p:blipFill rotWithShape="1">
          <a:blip r:embed="rId3">
            <a:alphaModFix/>
          </a:blip>
          <a:srcRect b="414" l="0" r="0" t="405"/>
          <a:stretch/>
        </p:blipFill>
        <p:spPr>
          <a:xfrm>
            <a:off x="590750" y="810351"/>
            <a:ext cx="7763952" cy="3903450"/>
          </a:xfrm>
          <a:prstGeom prst="rect">
            <a:avLst/>
          </a:prstGeom>
          <a:noFill/>
          <a:ln cap="flat" cmpd="sng" w="9525">
            <a:solidFill>
              <a:srgbClr val="000000"/>
            </a:solidFill>
            <a:prstDash val="solid"/>
            <a:round/>
            <a:headEnd len="sm" w="sm" type="none"/>
            <a:tailEnd len="sm" w="sm" type="none"/>
          </a:ln>
        </p:spPr>
      </p:pic>
      <p:sp>
        <p:nvSpPr>
          <p:cNvPr id="184" name="Google Shape;184;p14"/>
          <p:cNvSpPr txBox="1"/>
          <p:nvPr/>
        </p:nvSpPr>
        <p:spPr>
          <a:xfrm>
            <a:off x="1232400" y="1061300"/>
            <a:ext cx="2159100" cy="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Boston:</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ECMWF Members</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Mean: 10.1</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Observed: 0.1”</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Large Spread =</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High Uncertainty</a:t>
            </a:r>
            <a:endParaRPr b="1" i="0" sz="2400" u="none" cap="none" strike="noStrike">
              <a:solidFill>
                <a:srgbClr val="000000"/>
              </a:solidFill>
              <a:latin typeface="Saira Condensed"/>
              <a:ea typeface="Saira Condensed"/>
              <a:cs typeface="Saira Condensed"/>
              <a:sym typeface="Saira Condensed"/>
            </a:endParaRPr>
          </a:p>
        </p:txBody>
      </p:sp>
      <p:sp>
        <p:nvSpPr>
          <p:cNvPr id="185" name="Google Shape;185;p14"/>
          <p:cNvSpPr txBox="1"/>
          <p:nvPr/>
        </p:nvSpPr>
        <p:spPr>
          <a:xfrm>
            <a:off x="1161100" y="366275"/>
            <a:ext cx="3045300" cy="2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Assumes 10:1 Ratio</a:t>
            </a:r>
            <a:endParaRPr b="0" i="0" sz="1800" u="none" cap="none" strike="noStrike">
              <a:solidFill>
                <a:srgbClr val="000000"/>
              </a:solidFill>
              <a:latin typeface="Saira Condensed"/>
              <a:ea typeface="Saira Condensed"/>
              <a:cs typeface="Saira Condensed"/>
              <a:sym typeface="Saira Condensed"/>
            </a:endParaRPr>
          </a:p>
        </p:txBody>
      </p:sp>
      <p:pic>
        <p:nvPicPr>
          <p:cNvPr id="186" name="Google Shape;186;p14"/>
          <p:cNvPicPr preferRelativeResize="0"/>
          <p:nvPr/>
        </p:nvPicPr>
        <p:blipFill rotWithShape="1">
          <a:blip r:embed="rId4">
            <a:alphaModFix/>
          </a:blip>
          <a:srcRect b="44507" l="13465" r="71733" t="35516"/>
          <a:stretch/>
        </p:blipFill>
        <p:spPr>
          <a:xfrm>
            <a:off x="5193975" y="4350675"/>
            <a:ext cx="161851" cy="163850"/>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8"/>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Boston CMC Members Snowfall Forecast: 12z Feb 11 2024…Day 3 Forecast </a:t>
            </a:r>
            <a:endParaRPr/>
          </a:p>
        </p:txBody>
      </p:sp>
      <p:pic>
        <p:nvPicPr>
          <p:cNvPr id="192" name="Google Shape;192;p18"/>
          <p:cNvPicPr preferRelativeResize="0"/>
          <p:nvPr/>
        </p:nvPicPr>
        <p:blipFill rotWithShape="1">
          <a:blip r:embed="rId3">
            <a:alphaModFix/>
          </a:blip>
          <a:srcRect b="137" l="0" r="0" t="139"/>
          <a:stretch/>
        </p:blipFill>
        <p:spPr>
          <a:xfrm>
            <a:off x="590750" y="810351"/>
            <a:ext cx="7763950" cy="3903451"/>
          </a:xfrm>
          <a:prstGeom prst="rect">
            <a:avLst/>
          </a:prstGeom>
          <a:noFill/>
          <a:ln cap="flat" cmpd="sng" w="9525">
            <a:solidFill>
              <a:srgbClr val="000000"/>
            </a:solidFill>
            <a:prstDash val="solid"/>
            <a:round/>
            <a:headEnd len="sm" w="sm" type="none"/>
            <a:tailEnd len="sm" w="sm" type="none"/>
          </a:ln>
        </p:spPr>
      </p:pic>
      <p:sp>
        <p:nvSpPr>
          <p:cNvPr id="193" name="Google Shape;193;p18"/>
          <p:cNvSpPr txBox="1"/>
          <p:nvPr/>
        </p:nvSpPr>
        <p:spPr>
          <a:xfrm>
            <a:off x="1232400" y="1061300"/>
            <a:ext cx="1853700" cy="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Boston:</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CMC Members</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Mean: 3.4”</a:t>
            </a:r>
            <a:endParaRPr b="1" i="0" sz="2400" u="none" cap="none" strike="noStrike">
              <a:solidFill>
                <a:srgbClr val="000000"/>
              </a:solidFill>
              <a:latin typeface="Saira Condensed"/>
              <a:ea typeface="Saira Condensed"/>
              <a:cs typeface="Saira Condensed"/>
              <a:sym typeface="Saira Condensed"/>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Saira Condensed"/>
                <a:ea typeface="Saira Condensed"/>
                <a:cs typeface="Saira Condensed"/>
                <a:sym typeface="Saira Condensed"/>
              </a:rPr>
              <a:t>Observed: 0.1”</a:t>
            </a:r>
            <a:endParaRPr b="1" i="0" sz="2400" u="none" cap="none" strike="noStrike">
              <a:solidFill>
                <a:srgbClr val="000000"/>
              </a:solidFill>
              <a:latin typeface="Saira Condensed"/>
              <a:ea typeface="Saira Condensed"/>
              <a:cs typeface="Saira Condensed"/>
              <a:sym typeface="Saira Condensed"/>
            </a:endParaRPr>
          </a:p>
        </p:txBody>
      </p:sp>
      <p:pic>
        <p:nvPicPr>
          <p:cNvPr id="194" name="Google Shape;194;p18"/>
          <p:cNvPicPr preferRelativeResize="0"/>
          <p:nvPr/>
        </p:nvPicPr>
        <p:blipFill rotWithShape="1">
          <a:blip r:embed="rId4">
            <a:alphaModFix/>
          </a:blip>
          <a:srcRect b="44507" l="13465" r="71733" t="35516"/>
          <a:stretch/>
        </p:blipFill>
        <p:spPr>
          <a:xfrm>
            <a:off x="5181450" y="4375725"/>
            <a:ext cx="161851" cy="163850"/>
          </a:xfrm>
          <a:prstGeom prst="rect">
            <a:avLst/>
          </a:prstGeom>
          <a:noFill/>
          <a:ln>
            <a:noFill/>
          </a:ln>
          <a:effectLst>
            <a:outerShdw blurRad="57150" rotWithShape="0" algn="bl" dir="5400000" dist="19050">
              <a:srgbClr val="000000">
                <a:alpha val="49411"/>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4"/>
          <p:cNvSpPr txBox="1"/>
          <p:nvPr>
            <p:ph type="title"/>
          </p:nvPr>
        </p:nvSpPr>
        <p:spPr>
          <a:xfrm>
            <a:off x="889089" y="-19632"/>
            <a:ext cx="8202300" cy="457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NBM Mean Snowfall: Sun Feb 11 2024…Day 3 Forecast </a:t>
            </a:r>
            <a:endParaRPr/>
          </a:p>
        </p:txBody>
      </p:sp>
      <p:sp>
        <p:nvSpPr>
          <p:cNvPr id="200" name="Google Shape;200;p24"/>
          <p:cNvSpPr txBox="1"/>
          <p:nvPr>
            <p:ph idx="1" type="body"/>
          </p:nvPr>
        </p:nvSpPr>
        <p:spPr>
          <a:xfrm>
            <a:off x="3429000" y="1152475"/>
            <a:ext cx="5403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01" name="Google Shape;201;p24"/>
          <p:cNvPicPr preferRelativeResize="0"/>
          <p:nvPr/>
        </p:nvPicPr>
        <p:blipFill rotWithShape="1">
          <a:blip r:embed="rId3">
            <a:alphaModFix/>
          </a:blip>
          <a:srcRect b="0" l="0" r="0" t="0"/>
          <a:stretch/>
        </p:blipFill>
        <p:spPr>
          <a:xfrm>
            <a:off x="758949" y="707925"/>
            <a:ext cx="8060425" cy="4030200"/>
          </a:xfrm>
          <a:prstGeom prst="rect">
            <a:avLst/>
          </a:prstGeom>
          <a:noFill/>
          <a:ln>
            <a:noFill/>
          </a:ln>
        </p:spPr>
      </p:pic>
      <p:sp>
        <p:nvSpPr>
          <p:cNvPr id="202" name="Google Shape;202;p24"/>
          <p:cNvSpPr txBox="1"/>
          <p:nvPr/>
        </p:nvSpPr>
        <p:spPr>
          <a:xfrm>
            <a:off x="6784700" y="2914900"/>
            <a:ext cx="1792500" cy="17418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Saira Condensed"/>
                <a:ea typeface="Saira Condensed"/>
                <a:cs typeface="Saira Condensed"/>
                <a:sym typeface="Saira Condensed"/>
              </a:rPr>
              <a:t>Remember: NBM is based upon the earlier model cycle and will be slow to react to significant changes</a:t>
            </a:r>
            <a:endParaRPr b="0" i="0" sz="1800" u="none" cap="none" strike="noStrike">
              <a:solidFill>
                <a:srgbClr val="000000"/>
              </a:solidFill>
              <a:latin typeface="Saira Condensed"/>
              <a:ea typeface="Saira Condensed"/>
              <a:cs typeface="Saira Condensed"/>
              <a:sym typeface="Saira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72E63"/>
      </a:dk1>
      <a:lt1>
        <a:srgbClr val="0A4595"/>
      </a:lt1>
      <a:dk2>
        <a:srgbClr val="8BA6CA"/>
      </a:dk2>
      <a:lt2>
        <a:srgbClr val="EAEAEA"/>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