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embeddedFontLst>
    <p:embeddedFont>
      <p:font typeface="Nunito"/>
      <p:regular r:id="rId38"/>
      <p:bold r:id="rId39"/>
      <p:italic r:id="rId40"/>
      <p:boldItalic r:id="rId41"/>
    </p:embeddedFont>
    <p:embeddedFont>
      <p:font typeface="Tahoma"/>
      <p:regular r:id="rId42"/>
      <p:bold r:id="rId43"/>
    </p:embeddedFont>
    <p:embeddedFont>
      <p:font typeface="Helvetica Neue"/>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italic.fntdata"/><Relationship Id="rId20" Type="http://schemas.openxmlformats.org/officeDocument/2006/relationships/slide" Target="slides/slide15.xml"/><Relationship Id="rId42" Type="http://schemas.openxmlformats.org/officeDocument/2006/relationships/font" Target="fonts/Tahoma-regular.fntdata"/><Relationship Id="rId41" Type="http://schemas.openxmlformats.org/officeDocument/2006/relationships/font" Target="fonts/Nunito-boldItalic.fntdata"/><Relationship Id="rId22" Type="http://schemas.openxmlformats.org/officeDocument/2006/relationships/slide" Target="slides/slide17.xml"/><Relationship Id="rId44" Type="http://schemas.openxmlformats.org/officeDocument/2006/relationships/font" Target="fonts/HelveticaNeue-regular.fntdata"/><Relationship Id="rId21" Type="http://schemas.openxmlformats.org/officeDocument/2006/relationships/slide" Target="slides/slide16.xml"/><Relationship Id="rId43" Type="http://schemas.openxmlformats.org/officeDocument/2006/relationships/font" Target="fonts/Tahoma-bold.fntdata"/><Relationship Id="rId24" Type="http://schemas.openxmlformats.org/officeDocument/2006/relationships/slide" Target="slides/slide19.xml"/><Relationship Id="rId46" Type="http://schemas.openxmlformats.org/officeDocument/2006/relationships/font" Target="fonts/HelveticaNeue-italic.fntdata"/><Relationship Id="rId23" Type="http://schemas.openxmlformats.org/officeDocument/2006/relationships/slide" Target="slides/slide18.xml"/><Relationship Id="rId45" Type="http://schemas.openxmlformats.org/officeDocument/2006/relationships/font" Target="fonts/HelveticaNeue-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HelveticaNeue-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Nunito-bold.fntdata"/><Relationship Id="rId16" Type="http://schemas.openxmlformats.org/officeDocument/2006/relationships/slide" Target="slides/slide11.xml"/><Relationship Id="rId38" Type="http://schemas.openxmlformats.org/officeDocument/2006/relationships/font" Target="fonts/Nunit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6c58ffd1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6c58ffd1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fae17d71a0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fae17d71a0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fae17d71a0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fae17d71a0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8aef8143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8aef8143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f6b458df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f6b458df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fae17d71a0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fae17d71a0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fae17d71a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fae17d71a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fcd4c83a9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fcd4c83a9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fcd4c83a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fcd4c83a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fb5627c67e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fb5627c67e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fb5627c67e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fb5627c67e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f82d4eb2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f82d4eb2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fae17d71a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fae17d71a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fae17d71a0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fae17d71a0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fb5627c6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fb5627c6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fb5627c67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fb5627c67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fb5627c67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fb5627c67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fb5627c67e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fb5627c67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2b6f5a346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2b6f5a346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fb5627c67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fb5627c67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fae17d71a0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2fae17d71a0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f6b458dfab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f6b458dfab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fae17d71a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fae17d71a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fb5627c67e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fb5627c67e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fb5627c67e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fb5627c67e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fb5627c67e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fb5627c67e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3e1091857a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3e1091857a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f6b458dfab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f6b458dfab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f6b458dfa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f6b458dfa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f6b458dfab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f6b458dfab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ae17d71a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fae17d71a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fae17d71a0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fae17d71a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8.jpg"/><Relationship Id="rId4" Type="http://schemas.openxmlformats.org/officeDocument/2006/relationships/image" Target="../media/image4.png"/><Relationship Id="rId5"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50" name="Shape 50"/>
        <p:cNvGrpSpPr/>
        <p:nvPr/>
      </p:nvGrpSpPr>
      <p:grpSpPr>
        <a:xfrm>
          <a:off x="0" y="0"/>
          <a:ext cx="0" cy="0"/>
          <a:chOff x="0" y="0"/>
          <a:chExt cx="0" cy="0"/>
        </a:xfrm>
      </p:grpSpPr>
      <p:sp>
        <p:nvSpPr>
          <p:cNvPr id="51" name="Google Shape;51;p13"/>
          <p:cNvSpPr/>
          <p:nvPr/>
        </p:nvSpPr>
        <p:spPr>
          <a:xfrm>
            <a:off x="0" y="7600"/>
            <a:ext cx="9144000" cy="5143500"/>
          </a:xfrm>
          <a:prstGeom prst="rect">
            <a:avLst/>
          </a:prstGeom>
          <a:solidFill>
            <a:schemeClr val="dk1">
              <a:alpha val="49410"/>
            </a:scheme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52" name="Google Shape;52;p13"/>
          <p:cNvSpPr txBox="1"/>
          <p:nvPr>
            <p:ph type="title"/>
          </p:nvPr>
        </p:nvSpPr>
        <p:spPr>
          <a:xfrm>
            <a:off x="457200" y="0"/>
            <a:ext cx="8229600" cy="8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3" name="Google Shape;53;p13"/>
          <p:cNvSpPr txBox="1"/>
          <p:nvPr>
            <p:ph idx="1" type="body"/>
          </p:nvPr>
        </p:nvSpPr>
        <p:spPr>
          <a:xfrm>
            <a:off x="228600" y="857250"/>
            <a:ext cx="8686800" cy="41721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lt1"/>
              </a:buClr>
              <a:buSzPts val="1800"/>
              <a:buChar char="•"/>
              <a:defRPr/>
            </a:lvl1pPr>
            <a:lvl2pPr indent="-342900" lvl="1" marL="914400" rtl="0" algn="l">
              <a:lnSpc>
                <a:spcPct val="100000"/>
              </a:lnSpc>
              <a:spcBef>
                <a:spcPts val="360"/>
              </a:spcBef>
              <a:spcAft>
                <a:spcPts val="0"/>
              </a:spcAft>
              <a:buClr>
                <a:schemeClr val="lt1"/>
              </a:buClr>
              <a:buSzPts val="1800"/>
              <a:buChar char="–"/>
              <a:defRPr/>
            </a:lvl2pPr>
            <a:lvl3pPr indent="-342900" lvl="2" marL="1371600" rtl="0" algn="l">
              <a:lnSpc>
                <a:spcPct val="100000"/>
              </a:lnSpc>
              <a:spcBef>
                <a:spcPts val="360"/>
              </a:spcBef>
              <a:spcAft>
                <a:spcPts val="0"/>
              </a:spcAft>
              <a:buClr>
                <a:schemeClr val="lt1"/>
              </a:buClr>
              <a:buSzPts val="1800"/>
              <a:buChar char="•"/>
              <a:defRPr/>
            </a:lvl3pPr>
            <a:lvl4pPr indent="-342900" lvl="3" marL="1828800" rtl="0" algn="l">
              <a:lnSpc>
                <a:spcPct val="100000"/>
              </a:lnSpc>
              <a:spcBef>
                <a:spcPts val="360"/>
              </a:spcBef>
              <a:spcAft>
                <a:spcPts val="0"/>
              </a:spcAft>
              <a:buClr>
                <a:schemeClr val="lt1"/>
              </a:buClr>
              <a:buSzPts val="1800"/>
              <a:buChar char="–"/>
              <a:defRPr/>
            </a:lvl4pPr>
            <a:lvl5pPr indent="-342900" lvl="4" marL="2286000" rtl="0" algn="l">
              <a:lnSpc>
                <a:spcPct val="100000"/>
              </a:lnSpc>
              <a:spcBef>
                <a:spcPts val="360"/>
              </a:spcBef>
              <a:spcAft>
                <a:spcPts val="0"/>
              </a:spcAft>
              <a:buClr>
                <a:schemeClr val="lt1"/>
              </a:buClr>
              <a:buSzPts val="1800"/>
              <a:buChar char="»"/>
              <a:defRPr/>
            </a:lvl5pPr>
            <a:lvl6pPr indent="-342900" lvl="5" marL="2743200" rtl="0" algn="l">
              <a:lnSpc>
                <a:spcPct val="100000"/>
              </a:lnSpc>
              <a:spcBef>
                <a:spcPts val="360"/>
              </a:spcBef>
              <a:spcAft>
                <a:spcPts val="0"/>
              </a:spcAft>
              <a:buClr>
                <a:schemeClr val="lt1"/>
              </a:buClr>
              <a:buSzPts val="1800"/>
              <a:buChar char="»"/>
              <a:defRPr/>
            </a:lvl6pPr>
            <a:lvl7pPr indent="-342900" lvl="6" marL="3200400" rtl="0" algn="l">
              <a:lnSpc>
                <a:spcPct val="100000"/>
              </a:lnSpc>
              <a:spcBef>
                <a:spcPts val="360"/>
              </a:spcBef>
              <a:spcAft>
                <a:spcPts val="0"/>
              </a:spcAft>
              <a:buClr>
                <a:schemeClr val="lt1"/>
              </a:buClr>
              <a:buSzPts val="1800"/>
              <a:buChar char="»"/>
              <a:defRPr/>
            </a:lvl7pPr>
            <a:lvl8pPr indent="-342900" lvl="7" marL="3657600" rtl="0" algn="l">
              <a:lnSpc>
                <a:spcPct val="100000"/>
              </a:lnSpc>
              <a:spcBef>
                <a:spcPts val="360"/>
              </a:spcBef>
              <a:spcAft>
                <a:spcPts val="0"/>
              </a:spcAft>
              <a:buClr>
                <a:schemeClr val="lt1"/>
              </a:buClr>
              <a:buSzPts val="1800"/>
              <a:buChar char="»"/>
              <a:defRPr/>
            </a:lvl8pPr>
            <a:lvl9pPr indent="-342900" lvl="8" marL="4114800" rtl="0" algn="l">
              <a:lnSpc>
                <a:spcPct val="100000"/>
              </a:lnSpc>
              <a:spcBef>
                <a:spcPts val="360"/>
              </a:spcBef>
              <a:spcAft>
                <a:spcPts val="0"/>
              </a:spcAft>
              <a:buClr>
                <a:schemeClr val="lt1"/>
              </a:buClr>
              <a:buSzPts val="1800"/>
              <a:buChar char="»"/>
              <a:defRPr/>
            </a:lvl9pPr>
          </a:lstStyle>
          <a:p/>
        </p:txBody>
      </p:sp>
      <p:sp>
        <p:nvSpPr>
          <p:cNvPr id="54" name="Google Shape;54;p13"/>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 name="Google Shape;55;p13"/>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 name="Google Shape;56;p13"/>
          <p:cNvSpPr txBox="1"/>
          <p:nvPr>
            <p:ph idx="12" type="sldNum"/>
          </p:nvPr>
        </p:nvSpPr>
        <p:spPr>
          <a:xfrm>
            <a:off x="6991661" y="4912620"/>
            <a:ext cx="2133600" cy="194100"/>
          </a:xfrm>
          <a:prstGeom prst="rect">
            <a:avLst/>
          </a:prstGeom>
          <a:noFill/>
          <a:ln>
            <a:noFill/>
          </a:ln>
        </p:spPr>
        <p:txBody>
          <a:bodyPr anchorCtr="0" anchor="t" bIns="45700" lIns="91425" spcFirstLastPara="1" rIns="91425" wrap="square" tIns="45700">
            <a:normAutofit fontScale="55000" lnSpcReduction="20000"/>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B2B2B2"/>
                </a:solidFill>
                <a:latin typeface="Tahoma"/>
                <a:ea typeface="Tahoma"/>
                <a:cs typeface="Tahoma"/>
                <a:sym typeface="Tahoma"/>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B2B2B2"/>
                </a:solidFill>
                <a:latin typeface="Tahoma"/>
                <a:ea typeface="Tahoma"/>
                <a:cs typeface="Tahoma"/>
                <a:sym typeface="Tahoma"/>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B2B2B2"/>
                </a:solidFill>
                <a:latin typeface="Tahoma"/>
                <a:ea typeface="Tahoma"/>
                <a:cs typeface="Tahoma"/>
                <a:sym typeface="Tahoma"/>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B2B2B2"/>
                </a:solidFill>
                <a:latin typeface="Tahoma"/>
                <a:ea typeface="Tahoma"/>
                <a:cs typeface="Tahoma"/>
                <a:sym typeface="Tahoma"/>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B2B2B2"/>
                </a:solidFill>
                <a:latin typeface="Tahoma"/>
                <a:ea typeface="Tahoma"/>
                <a:cs typeface="Tahoma"/>
                <a:sym typeface="Tahoma"/>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B2B2B2"/>
                </a:solidFill>
                <a:latin typeface="Tahoma"/>
                <a:ea typeface="Tahoma"/>
                <a:cs typeface="Tahoma"/>
                <a:sym typeface="Tahoma"/>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B2B2B2"/>
                </a:solidFill>
                <a:latin typeface="Tahoma"/>
                <a:ea typeface="Tahoma"/>
                <a:cs typeface="Tahoma"/>
                <a:sym typeface="Tahoma"/>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B2B2B2"/>
                </a:solidFill>
                <a:latin typeface="Tahoma"/>
                <a:ea typeface="Tahoma"/>
                <a:cs typeface="Tahoma"/>
                <a:sym typeface="Tahoma"/>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B2B2B2"/>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FFFFFF"/>
        </a:solidFill>
      </p:bgPr>
    </p:bg>
    <p:spTree>
      <p:nvGrpSpPr>
        <p:cNvPr id="57" name="Shape 57"/>
        <p:cNvGrpSpPr/>
        <p:nvPr/>
      </p:nvGrpSpPr>
      <p:grpSpPr>
        <a:xfrm>
          <a:off x="0" y="0"/>
          <a:ext cx="0" cy="0"/>
          <a:chOff x="0" y="0"/>
          <a:chExt cx="0" cy="0"/>
        </a:xfrm>
      </p:grpSpPr>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4"/>
          <p:cNvPicPr preferRelativeResize="0"/>
          <p:nvPr/>
        </p:nvPicPr>
        <p:blipFill rotWithShape="1">
          <a:blip r:embed="rId2">
            <a:alphaModFix/>
          </a:blip>
          <a:srcRect b="0" l="0" r="0" t="0"/>
          <a:stretch/>
        </p:blipFill>
        <p:spPr>
          <a:xfrm>
            <a:off x="7153176" y="44024"/>
            <a:ext cx="1945800" cy="613200"/>
          </a:xfrm>
          <a:prstGeom prst="rect">
            <a:avLst/>
          </a:prstGeom>
          <a:noFill/>
          <a:ln cap="flat" cmpd="sng" w="9525">
            <a:solidFill>
              <a:srgbClr val="000000"/>
            </a:solidFill>
            <a:prstDash val="solid"/>
            <a:round/>
            <a:headEnd len="sm" w="sm" type="none"/>
            <a:tailEnd len="sm" w="sm" type="none"/>
          </a:ln>
        </p:spPr>
      </p:pic>
      <p:sp>
        <p:nvSpPr>
          <p:cNvPr id="60" name="Google Shape;60;p14"/>
          <p:cNvSpPr txBox="1"/>
          <p:nvPr/>
        </p:nvSpPr>
        <p:spPr>
          <a:xfrm>
            <a:off x="1624575" y="35975"/>
            <a:ext cx="4376400" cy="613200"/>
          </a:xfrm>
          <a:prstGeom prst="rect">
            <a:avLst/>
          </a:prstGeom>
          <a:noFill/>
          <a:ln>
            <a:noFill/>
          </a:ln>
        </p:spPr>
        <p:txBody>
          <a:bodyPr anchorCtr="0" anchor="t" bIns="78575" lIns="78575" spcFirstLastPara="1" rIns="78575" wrap="square" tIns="78575">
            <a:noAutofit/>
          </a:bodyPr>
          <a:lstStyle/>
          <a:p>
            <a:pPr indent="0" lvl="0" marL="0" marR="0" rtl="0" algn="l">
              <a:lnSpc>
                <a:spcPct val="100000"/>
              </a:lnSpc>
              <a:spcBef>
                <a:spcPts val="0"/>
              </a:spcBef>
              <a:spcAft>
                <a:spcPts val="0"/>
              </a:spcAft>
              <a:buClr>
                <a:srgbClr val="000000"/>
              </a:buClr>
              <a:buFont typeface="Droid Sans"/>
              <a:buNone/>
            </a:pPr>
            <a:r>
              <a:rPr b="0" i="0" lang="en" sz="2200" u="none" cap="none" strike="noStrike">
                <a:solidFill>
                  <a:srgbClr val="000000"/>
                </a:solidFill>
                <a:latin typeface="Droid Sans"/>
                <a:ea typeface="Droid Sans"/>
                <a:cs typeface="Droid Sans"/>
                <a:sym typeface="Droid Sans"/>
              </a:rPr>
              <a:t>WEATHER PREDICTION CENTER</a:t>
            </a:r>
            <a:endParaRPr sz="2200"/>
          </a:p>
          <a:p>
            <a:pPr indent="0" lvl="0" marL="0" marR="0" rtl="0" algn="l">
              <a:lnSpc>
                <a:spcPct val="100000"/>
              </a:lnSpc>
              <a:spcBef>
                <a:spcPts val="0"/>
              </a:spcBef>
              <a:spcAft>
                <a:spcPts val="0"/>
              </a:spcAft>
              <a:buClr>
                <a:srgbClr val="B7B7B7"/>
              </a:buClr>
              <a:buFont typeface="Consolas"/>
              <a:buNone/>
            </a:pPr>
            <a:r>
              <a:rPr lang="en" sz="1000">
                <a:solidFill>
                  <a:srgbClr val="999999"/>
                </a:solidFill>
                <a:latin typeface="Droid Sans"/>
                <a:ea typeface="Droid Sans"/>
                <a:cs typeface="Droid Sans"/>
                <a:sym typeface="Droid Sans"/>
              </a:rPr>
              <a:t> </a:t>
            </a:r>
            <a:r>
              <a:rPr b="0" i="0" lang="en" sz="1000" u="none" cap="none" strike="noStrike">
                <a:solidFill>
                  <a:srgbClr val="999999"/>
                </a:solidFill>
                <a:latin typeface="Droid Sans"/>
                <a:ea typeface="Droid Sans"/>
                <a:cs typeface="Droid Sans"/>
                <a:sym typeface="Droid Sans"/>
              </a:rPr>
              <a:t>NATIONAL OCEANIC AND ATMOSPHERIC ADMINISTRATION</a:t>
            </a:r>
            <a:endParaRPr sz="1000"/>
          </a:p>
        </p:txBody>
      </p:sp>
      <p:cxnSp>
        <p:nvCxnSpPr>
          <p:cNvPr id="61" name="Google Shape;61;p14"/>
          <p:cNvCxnSpPr/>
          <p:nvPr/>
        </p:nvCxnSpPr>
        <p:spPr>
          <a:xfrm flipH="1" rot="10800000">
            <a:off x="-7050" y="713175"/>
            <a:ext cx="9158100" cy="300"/>
          </a:xfrm>
          <a:prstGeom prst="straightConnector1">
            <a:avLst/>
          </a:prstGeom>
          <a:noFill/>
          <a:ln cap="flat" cmpd="sng" w="9525">
            <a:solidFill>
              <a:srgbClr val="595959"/>
            </a:solidFill>
            <a:prstDash val="solid"/>
            <a:round/>
            <a:headEnd len="sm" w="sm" type="none"/>
            <a:tailEnd len="sm" w="sm" type="none"/>
          </a:ln>
        </p:spPr>
      </p:cxnSp>
      <p:pic>
        <p:nvPicPr>
          <p:cNvPr id="62" name="Google Shape;62;p14"/>
          <p:cNvPicPr preferRelativeResize="0"/>
          <p:nvPr/>
        </p:nvPicPr>
        <p:blipFill>
          <a:blip r:embed="rId3">
            <a:alphaModFix/>
          </a:blip>
          <a:stretch>
            <a:fillRect/>
          </a:stretch>
        </p:blipFill>
        <p:spPr>
          <a:xfrm>
            <a:off x="5742142" y="69326"/>
            <a:ext cx="1376008" cy="613200"/>
          </a:xfrm>
          <a:prstGeom prst="rect">
            <a:avLst/>
          </a:prstGeom>
          <a:noFill/>
          <a:ln>
            <a:noFill/>
          </a:ln>
        </p:spPr>
      </p:pic>
      <p:pic>
        <p:nvPicPr>
          <p:cNvPr id="63" name="Google Shape;63;p14"/>
          <p:cNvPicPr preferRelativeResize="0"/>
          <p:nvPr/>
        </p:nvPicPr>
        <p:blipFill>
          <a:blip r:embed="rId4">
            <a:alphaModFix/>
          </a:blip>
          <a:stretch>
            <a:fillRect/>
          </a:stretch>
        </p:blipFill>
        <p:spPr>
          <a:xfrm>
            <a:off x="94488" y="9144"/>
            <a:ext cx="685800" cy="685800"/>
          </a:xfrm>
          <a:prstGeom prst="rect">
            <a:avLst/>
          </a:prstGeom>
          <a:noFill/>
          <a:ln>
            <a:noFill/>
          </a:ln>
        </p:spPr>
      </p:pic>
      <p:pic>
        <p:nvPicPr>
          <p:cNvPr id="64" name="Google Shape;64;p14"/>
          <p:cNvPicPr preferRelativeResize="0"/>
          <p:nvPr/>
        </p:nvPicPr>
        <p:blipFill>
          <a:blip r:embed="rId5">
            <a:alphaModFix/>
          </a:blip>
          <a:stretch>
            <a:fillRect/>
          </a:stretch>
        </p:blipFill>
        <p:spPr>
          <a:xfrm>
            <a:off x="838200" y="9144"/>
            <a:ext cx="685801" cy="6858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3.gif"/><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4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24.png"/></Relationships>
</file>

<file path=ppt/slides/_rels/slide14.xml.rels><?xml version="1.0" encoding="UTF-8" standalone="yes"?><Relationships xmlns="http://schemas.openxmlformats.org/package/2006/relationships"><Relationship Id="rId10"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27.png"/><Relationship Id="rId5" Type="http://schemas.openxmlformats.org/officeDocument/2006/relationships/image" Target="../media/image45.png"/><Relationship Id="rId6" Type="http://schemas.openxmlformats.org/officeDocument/2006/relationships/image" Target="../media/image30.png"/><Relationship Id="rId7" Type="http://schemas.openxmlformats.org/officeDocument/2006/relationships/image" Target="../media/image28.png"/><Relationship Id="rId8" Type="http://schemas.openxmlformats.org/officeDocument/2006/relationships/image" Target="../media/image36.png"/></Relationships>
</file>

<file path=ppt/slides/_rels/slide15.xml.rels><?xml version="1.0" encoding="UTF-8" standalone="yes"?><Relationships xmlns="http://schemas.openxmlformats.org/package/2006/relationships"><Relationship Id="rId10"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35.png"/><Relationship Id="rId5" Type="http://schemas.openxmlformats.org/officeDocument/2006/relationships/image" Target="../media/image40.png"/><Relationship Id="rId6" Type="http://schemas.openxmlformats.org/officeDocument/2006/relationships/image" Target="../media/image29.png"/><Relationship Id="rId7" Type="http://schemas.openxmlformats.org/officeDocument/2006/relationships/image" Target="../media/image25.png"/><Relationship Id="rId8"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39.png"/><Relationship Id="rId6"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37.png"/></Relationships>
</file>

<file path=ppt/slides/_rels/slide18.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52.png"/><Relationship Id="rId5" Type="http://schemas.openxmlformats.org/officeDocument/2006/relationships/image" Target="../media/image44.png"/><Relationship Id="rId6" Type="http://schemas.openxmlformats.org/officeDocument/2006/relationships/image" Target="../media/image42.png"/><Relationship Id="rId7" Type="http://schemas.openxmlformats.org/officeDocument/2006/relationships/image" Target="../media/image47.png"/><Relationship Id="rId8"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69.png"/><Relationship Id="rId6" Type="http://schemas.openxmlformats.org/officeDocument/2006/relationships/image" Target="../media/image54.png"/><Relationship Id="rId7"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55.png"/><Relationship Id="rId6"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67.png"/><Relationship Id="rId6" Type="http://schemas.openxmlformats.org/officeDocument/2006/relationships/image" Target="../media/image53.jpg"/><Relationship Id="rId7" Type="http://schemas.openxmlformats.org/officeDocument/2006/relationships/image" Target="../media/image59.png"/><Relationship Id="rId8" Type="http://schemas.openxmlformats.org/officeDocument/2006/relationships/image" Target="../media/image5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hyperlink" Target="http://www.youtube.com/watch?v=YnH082tUNfg" TargetMode="External"/><Relationship Id="rId6" Type="http://schemas.openxmlformats.org/officeDocument/2006/relationships/image" Target="../media/image6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hyperlink" Target="http://www.youtube.com/watch?v=MbmmlLXdUxM" TargetMode="External"/><Relationship Id="rId6" Type="http://schemas.openxmlformats.org/officeDocument/2006/relationships/image" Target="../media/image6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72.png"/><Relationship Id="rId6" Type="http://schemas.openxmlformats.org/officeDocument/2006/relationships/image" Target="../media/image73.jpg"/><Relationship Id="rId7" Type="http://schemas.openxmlformats.org/officeDocument/2006/relationships/hyperlink" Target="http://www.youtube.com/watch?v=7KpmbfRGrLM" TargetMode="External"/><Relationship Id="rId8" Type="http://schemas.openxmlformats.org/officeDocument/2006/relationships/image" Target="../media/image7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2.gif"/><Relationship Id="rId6"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1.gif"/><Relationship Id="rId6"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70" name="Google Shape;70;p15"/>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pic>
        <p:nvPicPr>
          <p:cNvPr id="71" name="Google Shape;71;p15"/>
          <p:cNvPicPr preferRelativeResize="0"/>
          <p:nvPr/>
        </p:nvPicPr>
        <p:blipFill>
          <a:blip r:embed="rId3">
            <a:alphaModFix/>
          </a:blip>
          <a:stretch>
            <a:fillRect/>
          </a:stretch>
        </p:blipFill>
        <p:spPr>
          <a:xfrm>
            <a:off x="91440" y="6581"/>
            <a:ext cx="685800" cy="685800"/>
          </a:xfrm>
          <a:prstGeom prst="rect">
            <a:avLst/>
          </a:prstGeom>
          <a:noFill/>
          <a:ln>
            <a:noFill/>
          </a:ln>
        </p:spPr>
      </p:pic>
      <p:sp>
        <p:nvSpPr>
          <p:cNvPr id="72" name="Google Shape;72;p15"/>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73" name="Google Shape;73;p15"/>
          <p:cNvPicPr preferRelativeResize="0"/>
          <p:nvPr/>
        </p:nvPicPr>
        <p:blipFill>
          <a:blip r:embed="rId4">
            <a:alphaModFix/>
          </a:blip>
          <a:stretch>
            <a:fillRect/>
          </a:stretch>
        </p:blipFill>
        <p:spPr>
          <a:xfrm>
            <a:off x="93091" y="4746880"/>
            <a:ext cx="1890979" cy="402336"/>
          </a:xfrm>
          <a:prstGeom prst="rect">
            <a:avLst/>
          </a:prstGeom>
          <a:noFill/>
          <a:ln>
            <a:noFill/>
          </a:ln>
        </p:spPr>
      </p:pic>
      <p:sp>
        <p:nvSpPr>
          <p:cNvPr id="74" name="Google Shape;74;p15"/>
          <p:cNvSpPr txBox="1"/>
          <p:nvPr/>
        </p:nvSpPr>
        <p:spPr>
          <a:xfrm>
            <a:off x="6739125" y="4662050"/>
            <a:ext cx="24051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75" name="Google Shape;75;p15"/>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76" name="Google Shape;76;p15"/>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August 18-19, 2024</a:t>
            </a:r>
            <a:endParaRPr b="1" sz="1500">
              <a:solidFill>
                <a:srgbClr val="072E63"/>
              </a:solidFill>
              <a:latin typeface="Helvetica Neue"/>
              <a:ea typeface="Helvetica Neue"/>
              <a:cs typeface="Helvetica Neue"/>
              <a:sym typeface="Helvetica Neue"/>
            </a:endParaRPr>
          </a:p>
        </p:txBody>
      </p:sp>
      <p:sp>
        <p:nvSpPr>
          <p:cNvPr id="77" name="Google Shape;77;p15"/>
          <p:cNvSpPr/>
          <p:nvPr/>
        </p:nvSpPr>
        <p:spPr>
          <a:xfrm>
            <a:off x="783900" y="-15600"/>
            <a:ext cx="83604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600">
                <a:solidFill>
                  <a:srgbClr val="FFFFFF"/>
                </a:solidFill>
                <a:latin typeface="Helvetica Neue"/>
                <a:ea typeface="Helvetica Neue"/>
                <a:cs typeface="Helvetica Neue"/>
                <a:sym typeface="Helvetica Neue"/>
              </a:rPr>
              <a:t>Destructive CT and Long Island Flash Floods</a:t>
            </a:r>
            <a:endParaRPr b="1" sz="2600">
              <a:solidFill>
                <a:srgbClr val="FFFFFF"/>
              </a:solidFill>
              <a:latin typeface="Helvetica Neue"/>
              <a:ea typeface="Helvetica Neue"/>
              <a:cs typeface="Helvetica Neue"/>
              <a:sym typeface="Helvetica Neue"/>
            </a:endParaRPr>
          </a:p>
        </p:txBody>
      </p:sp>
      <p:sp>
        <p:nvSpPr>
          <p:cNvPr id="78" name="Google Shape;78;p15"/>
          <p:cNvSpPr txBox="1"/>
          <p:nvPr/>
        </p:nvSpPr>
        <p:spPr>
          <a:xfrm>
            <a:off x="5304275" y="928063"/>
            <a:ext cx="3526200" cy="334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i="1" lang="en" sz="1200">
                <a:solidFill>
                  <a:srgbClr val="072E63"/>
                </a:solidFill>
                <a:latin typeface="Helvetica Neue"/>
                <a:ea typeface="Helvetica Neue"/>
                <a:cs typeface="Helvetica Neue"/>
                <a:sym typeface="Helvetica Neue"/>
              </a:rPr>
              <a:t>Presented by</a:t>
            </a:r>
            <a:endParaRPr b="1" i="1" sz="1200">
              <a:solidFill>
                <a:srgbClr val="072E6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n" sz="2400">
                <a:solidFill>
                  <a:srgbClr val="072E63"/>
                </a:solidFill>
                <a:latin typeface="Helvetica Neue"/>
                <a:ea typeface="Helvetica Neue"/>
                <a:cs typeface="Helvetica Neue"/>
                <a:sym typeface="Helvetica Neue"/>
              </a:rPr>
              <a:t>Dominic Ramunni</a:t>
            </a:r>
            <a:endParaRPr b="1" sz="2400">
              <a:solidFill>
                <a:srgbClr val="072E6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n" sz="1500">
                <a:solidFill>
                  <a:srgbClr val="072E63"/>
                </a:solidFill>
                <a:latin typeface="Helvetica Neue"/>
                <a:ea typeface="Helvetica Neue"/>
                <a:cs typeface="Helvetica Neue"/>
                <a:sym typeface="Helvetica Neue"/>
              </a:rPr>
              <a:t>Meteorologist</a:t>
            </a:r>
            <a:endParaRPr b="1" sz="2400">
              <a:solidFill>
                <a:srgbClr val="072E6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1" sz="1600">
              <a:solidFill>
                <a:srgbClr val="072E6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1" sz="2400">
              <a:solidFill>
                <a:srgbClr val="072E6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n" sz="2400">
                <a:solidFill>
                  <a:srgbClr val="072E63"/>
                </a:solidFill>
                <a:latin typeface="Helvetica Neue"/>
                <a:ea typeface="Helvetica Neue"/>
                <a:cs typeface="Helvetica Neue"/>
                <a:sym typeface="Helvetica Neue"/>
              </a:rPr>
              <a:t>Dave Radell</a:t>
            </a:r>
            <a:endParaRPr b="1" sz="2400">
              <a:solidFill>
                <a:srgbClr val="072E6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n" sz="1500">
                <a:solidFill>
                  <a:srgbClr val="072E63"/>
                </a:solidFill>
                <a:latin typeface="Helvetica Neue"/>
                <a:ea typeface="Helvetica Neue"/>
                <a:cs typeface="Helvetica Neue"/>
                <a:sym typeface="Helvetica Neue"/>
              </a:rPr>
              <a:t>Science and Operations Officer</a:t>
            </a:r>
            <a:endParaRPr b="1" sz="2400">
              <a:solidFill>
                <a:srgbClr val="072E6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1" sz="2400">
              <a:solidFill>
                <a:srgbClr val="072E6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n" sz="2400">
                <a:solidFill>
                  <a:srgbClr val="072E63"/>
                </a:solidFill>
                <a:latin typeface="Helvetica Neue"/>
                <a:ea typeface="Helvetica Neue"/>
                <a:cs typeface="Helvetica Neue"/>
                <a:sym typeface="Helvetica Neue"/>
              </a:rPr>
              <a:t>Matt Wunsch</a:t>
            </a:r>
            <a:endParaRPr b="1" sz="2400">
              <a:solidFill>
                <a:srgbClr val="072E63"/>
              </a:solidFill>
              <a:latin typeface="Helvetica Neue"/>
              <a:ea typeface="Helvetica Neue"/>
              <a:cs typeface="Helvetica Neue"/>
              <a:sym typeface="Helvetica Neue"/>
            </a:endParaRPr>
          </a:p>
          <a:p>
            <a:pPr indent="0" lvl="0" marL="0" rtl="0" algn="l">
              <a:spcBef>
                <a:spcPts val="0"/>
              </a:spcBef>
              <a:spcAft>
                <a:spcPts val="0"/>
              </a:spcAft>
              <a:buNone/>
            </a:pPr>
            <a:r>
              <a:rPr b="1" lang="en" sz="1500">
                <a:solidFill>
                  <a:srgbClr val="072E63"/>
                </a:solidFill>
                <a:latin typeface="Helvetica Neue"/>
                <a:ea typeface="Helvetica Neue"/>
                <a:cs typeface="Helvetica Neue"/>
                <a:sym typeface="Helvetica Neue"/>
              </a:rPr>
              <a:t>Meteorologist | Severe Team Lead</a:t>
            </a:r>
            <a:endParaRPr b="1" sz="2400">
              <a:solidFill>
                <a:srgbClr val="072E6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1" sz="1200">
              <a:solidFill>
                <a:srgbClr val="072E63"/>
              </a:solidFill>
              <a:latin typeface="Helvetica Neue"/>
              <a:ea typeface="Helvetica Neue"/>
              <a:cs typeface="Helvetica Neue"/>
              <a:sym typeface="Helvetica Neue"/>
            </a:endParaRPr>
          </a:p>
        </p:txBody>
      </p:sp>
      <p:pic>
        <p:nvPicPr>
          <p:cNvPr id="79" name="Google Shape;79;p15"/>
          <p:cNvPicPr preferRelativeResize="0"/>
          <p:nvPr/>
        </p:nvPicPr>
        <p:blipFill>
          <a:blip r:embed="rId5">
            <a:alphaModFix/>
          </a:blip>
          <a:stretch>
            <a:fillRect/>
          </a:stretch>
        </p:blipFill>
        <p:spPr>
          <a:xfrm>
            <a:off x="152400" y="886075"/>
            <a:ext cx="4937656" cy="3703242"/>
          </a:xfrm>
          <a:prstGeom prst="rect">
            <a:avLst/>
          </a:prstGeom>
          <a:noFill/>
          <a:ln>
            <a:noFill/>
          </a:ln>
        </p:spPr>
      </p:pic>
      <p:sp>
        <p:nvSpPr>
          <p:cNvPr id="80" name="Google Shape;80;p15"/>
          <p:cNvSpPr txBox="1"/>
          <p:nvPr/>
        </p:nvSpPr>
        <p:spPr>
          <a:xfrm>
            <a:off x="5090050" y="4105275"/>
            <a:ext cx="4054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72E63"/>
                </a:solidFill>
                <a:latin typeface="Helvetica Neue"/>
                <a:ea typeface="Helvetica Neue"/>
                <a:cs typeface="Helvetica Neue"/>
                <a:sym typeface="Helvetica Neue"/>
              </a:rPr>
              <a:t>With contributions from: Dave Stark and John Murray</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4"/>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216" name="Google Shape;216;p24"/>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217" name="Google Shape;217;p24"/>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218" name="Google Shape;218;p24"/>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19" name="Google Shape;219;p24"/>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220" name="Google Shape;220;p24"/>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500 mb </a:t>
            </a:r>
            <a:r>
              <a:rPr b="1" lang="en" sz="1500">
                <a:solidFill>
                  <a:srgbClr val="072E63"/>
                </a:solidFill>
                <a:latin typeface="Helvetica Neue"/>
                <a:ea typeface="Helvetica Neue"/>
                <a:cs typeface="Helvetica Neue"/>
                <a:sym typeface="Helvetica Neue"/>
              </a:rPr>
              <a:t>8/18/24 00Z</a:t>
            </a:r>
            <a:endParaRPr b="1" sz="1500">
              <a:solidFill>
                <a:srgbClr val="072E63"/>
              </a:solidFill>
              <a:latin typeface="Helvetica Neue"/>
              <a:ea typeface="Helvetica Neue"/>
              <a:cs typeface="Helvetica Neue"/>
              <a:sym typeface="Helvetica Neue"/>
            </a:endParaRPr>
          </a:p>
        </p:txBody>
      </p:sp>
      <p:sp>
        <p:nvSpPr>
          <p:cNvPr id="221" name="Google Shape;221;p24"/>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chemeClr val="lt1"/>
                </a:solidFill>
                <a:latin typeface="Helvetica Neue"/>
                <a:ea typeface="Helvetica Neue"/>
                <a:cs typeface="Helvetica Neue"/>
                <a:sym typeface="Helvetica Neue"/>
              </a:rPr>
              <a:t>The Lead Up: </a:t>
            </a:r>
            <a:r>
              <a:rPr b="1" lang="en" sz="3000">
                <a:solidFill>
                  <a:srgbClr val="FFFFFF"/>
                </a:solidFill>
                <a:latin typeface="Helvetica Neue"/>
                <a:ea typeface="Helvetica Neue"/>
                <a:cs typeface="Helvetica Neue"/>
                <a:sym typeface="Helvetica Neue"/>
              </a:rPr>
              <a:t>Synoptic Overview</a:t>
            </a:r>
            <a:endParaRPr b="1" sz="3000">
              <a:solidFill>
                <a:srgbClr val="FFFFFF"/>
              </a:solidFill>
              <a:latin typeface="Helvetica Neue"/>
              <a:ea typeface="Helvetica Neue"/>
              <a:cs typeface="Helvetica Neue"/>
              <a:sym typeface="Helvetica Neue"/>
            </a:endParaRPr>
          </a:p>
        </p:txBody>
      </p:sp>
      <p:pic>
        <p:nvPicPr>
          <p:cNvPr id="222" name="Google Shape;222;p24"/>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23" name="Google Shape;223;p24"/>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224" name="Google Shape;224;p24"/>
          <p:cNvPicPr preferRelativeResize="0"/>
          <p:nvPr/>
        </p:nvPicPr>
        <p:blipFill>
          <a:blip r:embed="rId5">
            <a:alphaModFix/>
          </a:blip>
          <a:stretch>
            <a:fillRect/>
          </a:stretch>
        </p:blipFill>
        <p:spPr>
          <a:xfrm>
            <a:off x="175" y="686138"/>
            <a:ext cx="5571300" cy="4178475"/>
          </a:xfrm>
          <a:prstGeom prst="rect">
            <a:avLst/>
          </a:prstGeom>
          <a:noFill/>
          <a:ln>
            <a:noFill/>
          </a:ln>
        </p:spPr>
      </p:pic>
      <p:pic>
        <p:nvPicPr>
          <p:cNvPr id="225" name="Google Shape;225;p24"/>
          <p:cNvPicPr preferRelativeResize="0"/>
          <p:nvPr/>
        </p:nvPicPr>
        <p:blipFill>
          <a:blip r:embed="rId6">
            <a:alphaModFix/>
          </a:blip>
          <a:stretch>
            <a:fillRect/>
          </a:stretch>
        </p:blipFill>
        <p:spPr>
          <a:xfrm>
            <a:off x="175" y="686150"/>
            <a:ext cx="5571300" cy="4178486"/>
          </a:xfrm>
          <a:prstGeom prst="rect">
            <a:avLst/>
          </a:prstGeom>
          <a:noFill/>
          <a:ln>
            <a:noFill/>
          </a:ln>
        </p:spPr>
      </p:pic>
      <p:sp>
        <p:nvSpPr>
          <p:cNvPr id="226" name="Google Shape;226;p24"/>
          <p:cNvSpPr txBox="1"/>
          <p:nvPr/>
        </p:nvSpPr>
        <p:spPr>
          <a:xfrm>
            <a:off x="5664850" y="879300"/>
            <a:ext cx="3322800" cy="27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Digging mid-level trough translating across the Great Lakes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Ridging builds in, then departs offshore</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Deep moisture advection from Southeast US</a:t>
            </a:r>
            <a:endParaRPr sz="18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5"/>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232" name="Google Shape;232;p25"/>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233" name="Google Shape;233;p25"/>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234" name="Google Shape;234;p25"/>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35" name="Google Shape;235;p25"/>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236" name="Google Shape;236;p25"/>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850 mb 8/18/24 00Z</a:t>
            </a:r>
            <a:endParaRPr b="1" sz="1500">
              <a:solidFill>
                <a:srgbClr val="072E63"/>
              </a:solidFill>
              <a:latin typeface="Helvetica Neue"/>
              <a:ea typeface="Helvetica Neue"/>
              <a:cs typeface="Helvetica Neue"/>
              <a:sym typeface="Helvetica Neue"/>
            </a:endParaRPr>
          </a:p>
        </p:txBody>
      </p:sp>
      <p:sp>
        <p:nvSpPr>
          <p:cNvPr id="237" name="Google Shape;237;p25"/>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chemeClr val="lt1"/>
                </a:solidFill>
                <a:latin typeface="Helvetica Neue"/>
                <a:ea typeface="Helvetica Neue"/>
                <a:cs typeface="Helvetica Neue"/>
                <a:sym typeface="Helvetica Neue"/>
              </a:rPr>
              <a:t>The Lead Up: </a:t>
            </a:r>
            <a:r>
              <a:rPr b="1" lang="en" sz="3000">
                <a:solidFill>
                  <a:srgbClr val="FFFFFF"/>
                </a:solidFill>
                <a:latin typeface="Helvetica Neue"/>
                <a:ea typeface="Helvetica Neue"/>
                <a:cs typeface="Helvetica Neue"/>
                <a:sym typeface="Helvetica Neue"/>
              </a:rPr>
              <a:t>Synoptic Overview</a:t>
            </a:r>
            <a:endParaRPr b="1" sz="3000">
              <a:solidFill>
                <a:srgbClr val="FFFFFF"/>
              </a:solidFill>
              <a:latin typeface="Helvetica Neue"/>
              <a:ea typeface="Helvetica Neue"/>
              <a:cs typeface="Helvetica Neue"/>
              <a:sym typeface="Helvetica Neue"/>
            </a:endParaRPr>
          </a:p>
        </p:txBody>
      </p:sp>
      <p:pic>
        <p:nvPicPr>
          <p:cNvPr id="238" name="Google Shape;238;p25"/>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39" name="Google Shape;239;p25"/>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240" name="Google Shape;240;p25"/>
          <p:cNvSpPr txBox="1"/>
          <p:nvPr/>
        </p:nvSpPr>
        <p:spPr>
          <a:xfrm>
            <a:off x="5664850" y="879300"/>
            <a:ext cx="3322800" cy="27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Digging mid-level trough translating across the Great Lakes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Ridging builds in, then departs offshore</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Deep moisture advection from Southeast US</a:t>
            </a:r>
            <a:endParaRPr sz="1800">
              <a:solidFill>
                <a:schemeClr val="dk1"/>
              </a:solidFill>
            </a:endParaRPr>
          </a:p>
        </p:txBody>
      </p:sp>
      <p:pic>
        <p:nvPicPr>
          <p:cNvPr id="241" name="Google Shape;241;p25"/>
          <p:cNvPicPr preferRelativeResize="0"/>
          <p:nvPr/>
        </p:nvPicPr>
        <p:blipFill>
          <a:blip r:embed="rId5">
            <a:alphaModFix/>
          </a:blip>
          <a:stretch>
            <a:fillRect/>
          </a:stretch>
        </p:blipFill>
        <p:spPr>
          <a:xfrm>
            <a:off x="175" y="685975"/>
            <a:ext cx="5571300" cy="4178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6"/>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247" name="Google Shape;247;p26"/>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248" name="Google Shape;248;p26"/>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249" name="Google Shape;249;p26"/>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50" name="Google Shape;250;p26"/>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251" name="Google Shape;251;p26"/>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Surface</a:t>
            </a:r>
            <a:r>
              <a:rPr b="1" lang="en" sz="1500">
                <a:solidFill>
                  <a:srgbClr val="072E63"/>
                </a:solidFill>
                <a:latin typeface="Helvetica Neue"/>
                <a:ea typeface="Helvetica Neue"/>
                <a:cs typeface="Helvetica Neue"/>
                <a:sym typeface="Helvetica Neue"/>
              </a:rPr>
              <a:t> 8/18/24 12Z -  8/19/24 12Z</a:t>
            </a:r>
            <a:endParaRPr b="1" sz="1500">
              <a:solidFill>
                <a:srgbClr val="072E63"/>
              </a:solidFill>
              <a:latin typeface="Helvetica Neue"/>
              <a:ea typeface="Helvetica Neue"/>
              <a:cs typeface="Helvetica Neue"/>
              <a:sym typeface="Helvetica Neue"/>
            </a:endParaRPr>
          </a:p>
        </p:txBody>
      </p:sp>
      <p:sp>
        <p:nvSpPr>
          <p:cNvPr id="252" name="Google Shape;252;p26"/>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chemeClr val="lt1"/>
                </a:solidFill>
                <a:latin typeface="Helvetica Neue"/>
                <a:ea typeface="Helvetica Neue"/>
                <a:cs typeface="Helvetica Neue"/>
                <a:sym typeface="Helvetica Neue"/>
              </a:rPr>
              <a:t>The Lead Up: </a:t>
            </a:r>
            <a:r>
              <a:rPr b="1" lang="en" sz="3000">
                <a:solidFill>
                  <a:srgbClr val="FFFFFF"/>
                </a:solidFill>
                <a:latin typeface="Helvetica Neue"/>
                <a:ea typeface="Helvetica Neue"/>
                <a:cs typeface="Helvetica Neue"/>
                <a:sym typeface="Helvetica Neue"/>
              </a:rPr>
              <a:t>Synoptic Overview</a:t>
            </a:r>
            <a:endParaRPr b="1" sz="3000">
              <a:solidFill>
                <a:srgbClr val="FFFFFF"/>
              </a:solidFill>
              <a:latin typeface="Helvetica Neue"/>
              <a:ea typeface="Helvetica Neue"/>
              <a:cs typeface="Helvetica Neue"/>
              <a:sym typeface="Helvetica Neue"/>
            </a:endParaRPr>
          </a:p>
        </p:txBody>
      </p:sp>
      <p:pic>
        <p:nvPicPr>
          <p:cNvPr id="253" name="Google Shape;253;p26"/>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54" name="Google Shape;254;p26"/>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255" name="Google Shape;255;p26"/>
          <p:cNvSpPr txBox="1"/>
          <p:nvPr/>
        </p:nvSpPr>
        <p:spPr>
          <a:xfrm>
            <a:off x="5664850" y="733675"/>
            <a:ext cx="3322800" cy="27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rPr>
              <a:t>Weak sfc trough/warm front across CT, series of mesolows enhance low level convergence</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 sz="1600">
                <a:solidFill>
                  <a:schemeClr val="dk1"/>
                </a:solidFill>
              </a:rPr>
              <a:t>Outflow </a:t>
            </a:r>
            <a:r>
              <a:rPr lang="en" sz="1600">
                <a:solidFill>
                  <a:schemeClr val="dk1"/>
                </a:solidFill>
              </a:rPr>
              <a:t>boundaries</a:t>
            </a:r>
            <a:r>
              <a:rPr lang="en" sz="1600">
                <a:solidFill>
                  <a:schemeClr val="dk1"/>
                </a:solidFill>
              </a:rPr>
              <a:t> reinforce low level convergence</a:t>
            </a:r>
            <a:endParaRPr sz="16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600">
                <a:solidFill>
                  <a:schemeClr val="dk1"/>
                </a:solidFill>
              </a:rPr>
              <a:t>Convection moving in from the west becomes oriented east-to-west over Long Island along a stationary front</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 sz="1600">
                <a:solidFill>
                  <a:schemeClr val="dk1"/>
                </a:solidFill>
              </a:rPr>
              <a:t>Moisture overruns a southward moving outflow boundary and continues to backbuild into intense thunderstorms</a:t>
            </a:r>
            <a:endParaRPr sz="2000">
              <a:solidFill>
                <a:schemeClr val="dk1"/>
              </a:solidFill>
            </a:endParaRPr>
          </a:p>
        </p:txBody>
      </p:sp>
      <p:pic>
        <p:nvPicPr>
          <p:cNvPr id="256" name="Google Shape;256;p26"/>
          <p:cNvPicPr preferRelativeResize="0"/>
          <p:nvPr/>
        </p:nvPicPr>
        <p:blipFill>
          <a:blip r:embed="rId5">
            <a:alphaModFix/>
          </a:blip>
          <a:stretch>
            <a:fillRect/>
          </a:stretch>
        </p:blipFill>
        <p:spPr>
          <a:xfrm>
            <a:off x="152400" y="780375"/>
            <a:ext cx="5335474" cy="3966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7"/>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262" name="Google Shape;262;p27"/>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263" name="Google Shape;263;p27"/>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264" name="Google Shape;264;p27"/>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65" name="Google Shape;265;p27"/>
          <p:cNvSpPr txBox="1"/>
          <p:nvPr/>
        </p:nvSpPr>
        <p:spPr>
          <a:xfrm>
            <a:off x="6739125" y="4662050"/>
            <a:ext cx="24051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266" name="Google Shape;266;p27"/>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267" name="Google Shape;267;p27"/>
          <p:cNvSpPr/>
          <p:nvPr/>
        </p:nvSpPr>
        <p:spPr>
          <a:xfrm>
            <a:off x="783900" y="-15600"/>
            <a:ext cx="81309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The Lead Up: WPC EROs</a:t>
            </a:r>
            <a:endParaRPr b="1" sz="3000">
              <a:solidFill>
                <a:srgbClr val="FFFFFF"/>
              </a:solidFill>
              <a:latin typeface="Helvetica Neue"/>
              <a:ea typeface="Helvetica Neue"/>
              <a:cs typeface="Helvetica Neue"/>
              <a:sym typeface="Helvetica Neue"/>
            </a:endParaRPr>
          </a:p>
        </p:txBody>
      </p:sp>
      <p:pic>
        <p:nvPicPr>
          <p:cNvPr id="268" name="Google Shape;268;p27"/>
          <p:cNvPicPr preferRelativeResize="0"/>
          <p:nvPr/>
        </p:nvPicPr>
        <p:blipFill>
          <a:blip r:embed="rId4">
            <a:alphaModFix/>
          </a:blip>
          <a:stretch>
            <a:fillRect/>
          </a:stretch>
        </p:blipFill>
        <p:spPr>
          <a:xfrm>
            <a:off x="91440" y="6581"/>
            <a:ext cx="685800" cy="685800"/>
          </a:xfrm>
          <a:prstGeom prst="rect">
            <a:avLst/>
          </a:prstGeom>
          <a:noFill/>
          <a:ln>
            <a:noFill/>
          </a:ln>
        </p:spPr>
      </p:pic>
      <p:pic>
        <p:nvPicPr>
          <p:cNvPr id="269" name="Google Shape;269;p27"/>
          <p:cNvPicPr preferRelativeResize="0"/>
          <p:nvPr/>
        </p:nvPicPr>
        <p:blipFill>
          <a:blip r:embed="rId5">
            <a:alphaModFix/>
          </a:blip>
          <a:stretch>
            <a:fillRect/>
          </a:stretch>
        </p:blipFill>
        <p:spPr>
          <a:xfrm>
            <a:off x="5575" y="1870777"/>
            <a:ext cx="1819275" cy="1752600"/>
          </a:xfrm>
          <a:prstGeom prst="rect">
            <a:avLst/>
          </a:prstGeom>
          <a:noFill/>
          <a:ln cap="flat" cmpd="sng" w="19050">
            <a:solidFill>
              <a:srgbClr val="595959"/>
            </a:solidFill>
            <a:prstDash val="solid"/>
            <a:round/>
            <a:headEnd len="sm" w="sm" type="none"/>
            <a:tailEnd len="sm" w="sm" type="none"/>
          </a:ln>
        </p:spPr>
      </p:pic>
      <p:pic>
        <p:nvPicPr>
          <p:cNvPr id="270" name="Google Shape;270;p27"/>
          <p:cNvPicPr preferRelativeResize="0"/>
          <p:nvPr/>
        </p:nvPicPr>
        <p:blipFill>
          <a:blip r:embed="rId6">
            <a:alphaModFix/>
          </a:blip>
          <a:stretch>
            <a:fillRect/>
          </a:stretch>
        </p:blipFill>
        <p:spPr>
          <a:xfrm>
            <a:off x="1953525" y="1899350"/>
            <a:ext cx="1762800" cy="1743213"/>
          </a:xfrm>
          <a:prstGeom prst="rect">
            <a:avLst/>
          </a:prstGeom>
          <a:noFill/>
          <a:ln cap="flat" cmpd="sng" w="19050">
            <a:solidFill>
              <a:srgbClr val="595959"/>
            </a:solidFill>
            <a:prstDash val="solid"/>
            <a:round/>
            <a:headEnd len="sm" w="sm" type="none"/>
            <a:tailEnd len="sm" w="sm" type="none"/>
          </a:ln>
        </p:spPr>
      </p:pic>
      <p:pic>
        <p:nvPicPr>
          <p:cNvPr id="271" name="Google Shape;271;p27"/>
          <p:cNvPicPr preferRelativeResize="0"/>
          <p:nvPr/>
        </p:nvPicPr>
        <p:blipFill>
          <a:blip r:embed="rId7">
            <a:alphaModFix/>
          </a:blip>
          <a:stretch>
            <a:fillRect/>
          </a:stretch>
        </p:blipFill>
        <p:spPr>
          <a:xfrm>
            <a:off x="3796700" y="1899339"/>
            <a:ext cx="1809750" cy="1752600"/>
          </a:xfrm>
          <a:prstGeom prst="rect">
            <a:avLst/>
          </a:prstGeom>
          <a:noFill/>
          <a:ln cap="flat" cmpd="sng" w="19050">
            <a:solidFill>
              <a:srgbClr val="595959"/>
            </a:solidFill>
            <a:prstDash val="solid"/>
            <a:round/>
            <a:headEnd len="sm" w="sm" type="none"/>
            <a:tailEnd len="sm" w="sm" type="none"/>
          </a:ln>
        </p:spPr>
      </p:pic>
      <p:pic>
        <p:nvPicPr>
          <p:cNvPr id="272" name="Google Shape;272;p27"/>
          <p:cNvPicPr preferRelativeResize="0"/>
          <p:nvPr/>
        </p:nvPicPr>
        <p:blipFill>
          <a:blip r:embed="rId8">
            <a:alphaModFix/>
          </a:blip>
          <a:stretch>
            <a:fillRect/>
          </a:stretch>
        </p:blipFill>
        <p:spPr>
          <a:xfrm>
            <a:off x="5708350" y="1885052"/>
            <a:ext cx="1666875" cy="1781175"/>
          </a:xfrm>
          <a:prstGeom prst="rect">
            <a:avLst/>
          </a:prstGeom>
          <a:noFill/>
          <a:ln cap="flat" cmpd="sng" w="19050">
            <a:solidFill>
              <a:srgbClr val="595959"/>
            </a:solidFill>
            <a:prstDash val="solid"/>
            <a:round/>
            <a:headEnd len="sm" w="sm" type="none"/>
            <a:tailEnd len="sm" w="sm" type="none"/>
          </a:ln>
        </p:spPr>
      </p:pic>
      <p:pic>
        <p:nvPicPr>
          <p:cNvPr id="273" name="Google Shape;273;p27"/>
          <p:cNvPicPr preferRelativeResize="0"/>
          <p:nvPr/>
        </p:nvPicPr>
        <p:blipFill>
          <a:blip r:embed="rId9">
            <a:alphaModFix/>
          </a:blip>
          <a:stretch>
            <a:fillRect/>
          </a:stretch>
        </p:blipFill>
        <p:spPr>
          <a:xfrm>
            <a:off x="7477125" y="1891539"/>
            <a:ext cx="1666875" cy="1768184"/>
          </a:xfrm>
          <a:prstGeom prst="rect">
            <a:avLst/>
          </a:prstGeom>
          <a:noFill/>
          <a:ln cap="flat" cmpd="sng" w="19050">
            <a:solidFill>
              <a:srgbClr val="595959"/>
            </a:solidFill>
            <a:prstDash val="solid"/>
            <a:round/>
            <a:headEnd len="sm" w="sm" type="none"/>
            <a:tailEnd len="sm" w="sm" type="none"/>
          </a:ln>
        </p:spPr>
      </p:pic>
      <p:sp>
        <p:nvSpPr>
          <p:cNvPr id="274" name="Google Shape;274;p27"/>
          <p:cNvSpPr txBox="1"/>
          <p:nvPr/>
        </p:nvSpPr>
        <p:spPr>
          <a:xfrm>
            <a:off x="10413" y="1455275"/>
            <a:ext cx="1809600" cy="415500"/>
          </a:xfrm>
          <a:prstGeom prst="rect">
            <a:avLst/>
          </a:prstGeom>
          <a:solidFill>
            <a:srgbClr val="E6E6E6"/>
          </a:solidFill>
          <a:ln cap="flat" cmpd="sng" w="19050">
            <a:solidFill>
              <a:srgbClr val="000000"/>
            </a:solidFill>
            <a:prstDash val="solid"/>
            <a:round/>
            <a:headEnd len="sm" w="sm" type="none"/>
            <a:tailEnd len="sm" w="sm" type="none"/>
          </a:ln>
          <a:effectLst>
            <a:outerShdw blurRad="142875"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Day 5 ERO</a:t>
            </a:r>
            <a:endParaRPr sz="1500">
              <a:solidFill>
                <a:srgbClr val="000000"/>
              </a:solidFill>
              <a:latin typeface="Arial Rounded"/>
              <a:ea typeface="Arial Rounded"/>
              <a:cs typeface="Arial Rounded"/>
              <a:sym typeface="Arial Rounded"/>
            </a:endParaRPr>
          </a:p>
        </p:txBody>
      </p:sp>
      <p:sp>
        <p:nvSpPr>
          <p:cNvPr id="275" name="Google Shape;275;p27"/>
          <p:cNvSpPr txBox="1"/>
          <p:nvPr/>
        </p:nvSpPr>
        <p:spPr>
          <a:xfrm>
            <a:off x="1953525" y="1455275"/>
            <a:ext cx="1762800" cy="415500"/>
          </a:xfrm>
          <a:prstGeom prst="rect">
            <a:avLst/>
          </a:prstGeom>
          <a:solidFill>
            <a:srgbClr val="E6E6E6"/>
          </a:solidFill>
          <a:ln cap="flat" cmpd="sng" w="19050">
            <a:solidFill>
              <a:srgbClr val="000000"/>
            </a:solidFill>
            <a:prstDash val="solid"/>
            <a:round/>
            <a:headEnd len="sm" w="sm" type="none"/>
            <a:tailEnd len="sm" w="sm" type="none"/>
          </a:ln>
          <a:effectLst>
            <a:outerShdw blurRad="142875"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Day 4 ERO</a:t>
            </a:r>
            <a:endParaRPr sz="1500">
              <a:solidFill>
                <a:srgbClr val="000000"/>
              </a:solidFill>
              <a:latin typeface="Arial Rounded"/>
              <a:ea typeface="Arial Rounded"/>
              <a:cs typeface="Arial Rounded"/>
              <a:sym typeface="Arial Rounded"/>
            </a:endParaRPr>
          </a:p>
        </p:txBody>
      </p:sp>
      <p:sp>
        <p:nvSpPr>
          <p:cNvPr id="276" name="Google Shape;276;p27"/>
          <p:cNvSpPr txBox="1"/>
          <p:nvPr/>
        </p:nvSpPr>
        <p:spPr>
          <a:xfrm>
            <a:off x="3807875" y="1455275"/>
            <a:ext cx="1819200" cy="415500"/>
          </a:xfrm>
          <a:prstGeom prst="rect">
            <a:avLst/>
          </a:prstGeom>
          <a:solidFill>
            <a:srgbClr val="E6E6E6"/>
          </a:solidFill>
          <a:ln cap="flat" cmpd="sng" w="19050">
            <a:solidFill>
              <a:srgbClr val="000000"/>
            </a:solidFill>
            <a:prstDash val="solid"/>
            <a:round/>
            <a:headEnd len="sm" w="sm" type="none"/>
            <a:tailEnd len="sm" w="sm" type="none"/>
          </a:ln>
          <a:effectLst>
            <a:outerShdw blurRad="142875"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Day 3 ERO</a:t>
            </a:r>
            <a:endParaRPr sz="1500">
              <a:solidFill>
                <a:srgbClr val="000000"/>
              </a:solidFill>
              <a:latin typeface="Arial Rounded"/>
              <a:ea typeface="Arial Rounded"/>
              <a:cs typeface="Arial Rounded"/>
              <a:sym typeface="Arial Rounded"/>
            </a:endParaRPr>
          </a:p>
        </p:txBody>
      </p:sp>
      <p:sp>
        <p:nvSpPr>
          <p:cNvPr id="277" name="Google Shape;277;p27"/>
          <p:cNvSpPr txBox="1"/>
          <p:nvPr/>
        </p:nvSpPr>
        <p:spPr>
          <a:xfrm>
            <a:off x="5701550" y="1455275"/>
            <a:ext cx="1714500" cy="415500"/>
          </a:xfrm>
          <a:prstGeom prst="rect">
            <a:avLst/>
          </a:prstGeom>
          <a:solidFill>
            <a:srgbClr val="E6E6E6"/>
          </a:solidFill>
          <a:ln cap="flat" cmpd="sng" w="19050">
            <a:solidFill>
              <a:srgbClr val="000000"/>
            </a:solidFill>
            <a:prstDash val="solid"/>
            <a:round/>
            <a:headEnd len="sm" w="sm" type="none"/>
            <a:tailEnd len="sm" w="sm" type="none"/>
          </a:ln>
          <a:effectLst>
            <a:outerShdw blurRad="142875"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Day 2 ERO</a:t>
            </a:r>
            <a:endParaRPr sz="1500">
              <a:solidFill>
                <a:srgbClr val="000000"/>
              </a:solidFill>
              <a:latin typeface="Arial Rounded"/>
              <a:ea typeface="Arial Rounded"/>
              <a:cs typeface="Arial Rounded"/>
              <a:sym typeface="Arial Rounded"/>
            </a:endParaRPr>
          </a:p>
        </p:txBody>
      </p:sp>
      <p:sp>
        <p:nvSpPr>
          <p:cNvPr id="278" name="Google Shape;278;p27"/>
          <p:cNvSpPr txBox="1"/>
          <p:nvPr/>
        </p:nvSpPr>
        <p:spPr>
          <a:xfrm>
            <a:off x="7477125" y="1455275"/>
            <a:ext cx="1666800" cy="415500"/>
          </a:xfrm>
          <a:prstGeom prst="rect">
            <a:avLst/>
          </a:prstGeom>
          <a:solidFill>
            <a:srgbClr val="E6E6E6"/>
          </a:solidFill>
          <a:ln cap="flat" cmpd="sng" w="19050">
            <a:solidFill>
              <a:srgbClr val="000000"/>
            </a:solidFill>
            <a:prstDash val="solid"/>
            <a:round/>
            <a:headEnd len="sm" w="sm" type="none"/>
            <a:tailEnd len="sm" w="sm" type="none"/>
          </a:ln>
          <a:effectLst>
            <a:outerShdw blurRad="142875"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Day 1 ERO</a:t>
            </a:r>
            <a:endParaRPr sz="1500">
              <a:solidFill>
                <a:srgbClr val="000000"/>
              </a:solidFill>
              <a:latin typeface="Arial Rounded"/>
              <a:ea typeface="Arial Rounded"/>
              <a:cs typeface="Arial Rounded"/>
              <a:sym typeface="Arial Rounded"/>
            </a:endParaRPr>
          </a:p>
        </p:txBody>
      </p:sp>
      <p:sp>
        <p:nvSpPr>
          <p:cNvPr id="279" name="Google Shape;279;p27"/>
          <p:cNvSpPr txBox="1"/>
          <p:nvPr/>
        </p:nvSpPr>
        <p:spPr>
          <a:xfrm>
            <a:off x="7737250" y="3878075"/>
            <a:ext cx="13335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Courtesy WPC</a:t>
            </a:r>
            <a:endParaRPr b="1" sz="10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8"/>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285" name="Google Shape;285;p28"/>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286" name="Google Shape;286;p28"/>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287" name="Google Shape;287;p28"/>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88" name="Google Shape;288;p28"/>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289" name="Google Shape;289;p28"/>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August 18th 00Z Guidance (</a:t>
            </a:r>
            <a:r>
              <a:rPr b="1" i="1" lang="en" sz="1500" u="sng">
                <a:solidFill>
                  <a:srgbClr val="072E63"/>
                </a:solidFill>
                <a:latin typeface="Helvetica Neue"/>
                <a:ea typeface="Helvetica Neue"/>
                <a:cs typeface="Helvetica Neue"/>
                <a:sym typeface="Helvetica Neue"/>
              </a:rPr>
              <a:t>12-24</a:t>
            </a:r>
            <a:r>
              <a:rPr b="1" lang="en" sz="1500" u="sng">
                <a:solidFill>
                  <a:srgbClr val="072E63"/>
                </a:solidFill>
                <a:latin typeface="Helvetica Neue"/>
                <a:ea typeface="Helvetica Neue"/>
                <a:cs typeface="Helvetica Neue"/>
                <a:sym typeface="Helvetica Neue"/>
              </a:rPr>
              <a:t> </a:t>
            </a:r>
            <a:r>
              <a:rPr b="1" i="1" lang="en" sz="1500" u="sng">
                <a:solidFill>
                  <a:srgbClr val="072E63"/>
                </a:solidFill>
                <a:latin typeface="Helvetica Neue"/>
                <a:ea typeface="Helvetica Neue"/>
                <a:cs typeface="Helvetica Neue"/>
                <a:sym typeface="Helvetica Neue"/>
              </a:rPr>
              <a:t>hours before events</a:t>
            </a:r>
            <a:r>
              <a:rPr b="1" lang="en" sz="1500">
                <a:solidFill>
                  <a:srgbClr val="072E63"/>
                </a:solidFill>
                <a:latin typeface="Helvetica Neue"/>
                <a:ea typeface="Helvetica Neue"/>
                <a:cs typeface="Helvetica Neue"/>
                <a:sym typeface="Helvetica Neue"/>
              </a:rPr>
              <a:t>)</a:t>
            </a:r>
            <a:endParaRPr b="1" sz="1500">
              <a:solidFill>
                <a:srgbClr val="072E63"/>
              </a:solidFill>
              <a:latin typeface="Helvetica Neue"/>
              <a:ea typeface="Helvetica Neue"/>
              <a:cs typeface="Helvetica Neue"/>
              <a:sym typeface="Helvetica Neue"/>
            </a:endParaRPr>
          </a:p>
        </p:txBody>
      </p:sp>
      <p:sp>
        <p:nvSpPr>
          <p:cNvPr id="290" name="Google Shape;290;p28"/>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The Lead Up: Guidance</a:t>
            </a:r>
            <a:endParaRPr b="1" sz="3000">
              <a:solidFill>
                <a:srgbClr val="FFFFFF"/>
              </a:solidFill>
              <a:latin typeface="Helvetica Neue"/>
              <a:ea typeface="Helvetica Neue"/>
              <a:cs typeface="Helvetica Neue"/>
              <a:sym typeface="Helvetica Neue"/>
            </a:endParaRPr>
          </a:p>
        </p:txBody>
      </p:sp>
      <p:pic>
        <p:nvPicPr>
          <p:cNvPr id="291" name="Google Shape;291;p28"/>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92" name="Google Shape;292;p28"/>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293" name="Google Shape;293;p28"/>
          <p:cNvPicPr preferRelativeResize="0"/>
          <p:nvPr/>
        </p:nvPicPr>
        <p:blipFill rotWithShape="1">
          <a:blip r:embed="rId5">
            <a:alphaModFix/>
          </a:blip>
          <a:srcRect b="0" l="0" r="0" t="0"/>
          <a:stretch/>
        </p:blipFill>
        <p:spPr>
          <a:xfrm>
            <a:off x="0" y="686150"/>
            <a:ext cx="3019574" cy="2083128"/>
          </a:xfrm>
          <a:prstGeom prst="rect">
            <a:avLst/>
          </a:prstGeom>
          <a:noFill/>
          <a:ln>
            <a:noFill/>
          </a:ln>
        </p:spPr>
      </p:pic>
      <p:pic>
        <p:nvPicPr>
          <p:cNvPr id="294" name="Google Shape;294;p28"/>
          <p:cNvPicPr preferRelativeResize="0"/>
          <p:nvPr/>
        </p:nvPicPr>
        <p:blipFill rotWithShape="1">
          <a:blip r:embed="rId6">
            <a:alphaModFix/>
          </a:blip>
          <a:srcRect b="0" l="0" r="0" t="0"/>
          <a:stretch/>
        </p:blipFill>
        <p:spPr>
          <a:xfrm>
            <a:off x="6124425" y="686150"/>
            <a:ext cx="3019574" cy="2083103"/>
          </a:xfrm>
          <a:prstGeom prst="rect">
            <a:avLst/>
          </a:prstGeom>
          <a:noFill/>
          <a:ln>
            <a:noFill/>
          </a:ln>
        </p:spPr>
      </p:pic>
      <p:pic>
        <p:nvPicPr>
          <p:cNvPr id="295" name="Google Shape;295;p28"/>
          <p:cNvPicPr preferRelativeResize="0"/>
          <p:nvPr/>
        </p:nvPicPr>
        <p:blipFill rotWithShape="1">
          <a:blip r:embed="rId7">
            <a:alphaModFix/>
          </a:blip>
          <a:srcRect b="0" l="0" r="0" t="0"/>
          <a:stretch/>
        </p:blipFill>
        <p:spPr>
          <a:xfrm>
            <a:off x="3083750" y="686150"/>
            <a:ext cx="3019574" cy="2083124"/>
          </a:xfrm>
          <a:prstGeom prst="rect">
            <a:avLst/>
          </a:prstGeom>
          <a:noFill/>
          <a:ln>
            <a:noFill/>
          </a:ln>
        </p:spPr>
      </p:pic>
      <p:pic>
        <p:nvPicPr>
          <p:cNvPr id="296" name="Google Shape;296;p28"/>
          <p:cNvPicPr preferRelativeResize="0"/>
          <p:nvPr/>
        </p:nvPicPr>
        <p:blipFill rotWithShape="1">
          <a:blip r:embed="rId8">
            <a:alphaModFix/>
          </a:blip>
          <a:srcRect b="0" l="0" r="0" t="0"/>
          <a:stretch/>
        </p:blipFill>
        <p:spPr>
          <a:xfrm>
            <a:off x="3062212" y="2663775"/>
            <a:ext cx="3019574" cy="2083103"/>
          </a:xfrm>
          <a:prstGeom prst="rect">
            <a:avLst/>
          </a:prstGeom>
          <a:noFill/>
          <a:ln>
            <a:noFill/>
          </a:ln>
        </p:spPr>
      </p:pic>
      <p:pic>
        <p:nvPicPr>
          <p:cNvPr id="297" name="Google Shape;297;p28"/>
          <p:cNvPicPr preferRelativeResize="0"/>
          <p:nvPr/>
        </p:nvPicPr>
        <p:blipFill rotWithShape="1">
          <a:blip r:embed="rId9">
            <a:alphaModFix/>
          </a:blip>
          <a:srcRect b="0" l="0" r="0" t="0"/>
          <a:stretch/>
        </p:blipFill>
        <p:spPr>
          <a:xfrm>
            <a:off x="0" y="2684900"/>
            <a:ext cx="2991511" cy="2083099"/>
          </a:xfrm>
          <a:prstGeom prst="rect">
            <a:avLst/>
          </a:prstGeom>
          <a:noFill/>
          <a:ln>
            <a:noFill/>
          </a:ln>
        </p:spPr>
      </p:pic>
      <p:pic>
        <p:nvPicPr>
          <p:cNvPr id="298" name="Google Shape;298;p28"/>
          <p:cNvPicPr preferRelativeResize="0"/>
          <p:nvPr/>
        </p:nvPicPr>
        <p:blipFill rotWithShape="1">
          <a:blip r:embed="rId10">
            <a:alphaModFix/>
          </a:blip>
          <a:srcRect b="0" l="0" r="0" t="0"/>
          <a:stretch/>
        </p:blipFill>
        <p:spPr>
          <a:xfrm>
            <a:off x="6124425" y="2665367"/>
            <a:ext cx="3019574" cy="2102633"/>
          </a:xfrm>
          <a:prstGeom prst="rect">
            <a:avLst/>
          </a:prstGeom>
          <a:noFill/>
          <a:ln>
            <a:noFill/>
          </a:ln>
        </p:spPr>
      </p:pic>
      <p:sp>
        <p:nvSpPr>
          <p:cNvPr id="299" name="Google Shape;299;p28"/>
          <p:cNvSpPr txBox="1"/>
          <p:nvPr/>
        </p:nvSpPr>
        <p:spPr>
          <a:xfrm>
            <a:off x="98100" y="835300"/>
            <a:ext cx="6858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HRDPS</a:t>
            </a:r>
            <a:endParaRPr b="1" sz="1000">
              <a:solidFill>
                <a:schemeClr val="dk1"/>
              </a:solidFill>
            </a:endParaRPr>
          </a:p>
        </p:txBody>
      </p:sp>
      <p:sp>
        <p:nvSpPr>
          <p:cNvPr id="300" name="Google Shape;300;p28"/>
          <p:cNvSpPr txBox="1"/>
          <p:nvPr/>
        </p:nvSpPr>
        <p:spPr>
          <a:xfrm>
            <a:off x="98100" y="2854463"/>
            <a:ext cx="6858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RGEM</a:t>
            </a:r>
            <a:endParaRPr b="1" sz="1000">
              <a:solidFill>
                <a:schemeClr val="dk1"/>
              </a:solidFill>
            </a:endParaRPr>
          </a:p>
        </p:txBody>
      </p:sp>
      <p:sp>
        <p:nvSpPr>
          <p:cNvPr id="301" name="Google Shape;301;p28"/>
          <p:cNvSpPr txBox="1"/>
          <p:nvPr/>
        </p:nvSpPr>
        <p:spPr>
          <a:xfrm>
            <a:off x="3195925" y="835300"/>
            <a:ext cx="8340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WRF ARW</a:t>
            </a:r>
            <a:endParaRPr b="1" sz="1000">
              <a:solidFill>
                <a:schemeClr val="dk1"/>
              </a:solidFill>
            </a:endParaRPr>
          </a:p>
        </p:txBody>
      </p:sp>
      <p:sp>
        <p:nvSpPr>
          <p:cNvPr id="302" name="Google Shape;302;p28"/>
          <p:cNvSpPr txBox="1"/>
          <p:nvPr/>
        </p:nvSpPr>
        <p:spPr>
          <a:xfrm>
            <a:off x="6242475" y="835300"/>
            <a:ext cx="8865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WRF ARW2</a:t>
            </a:r>
            <a:endParaRPr b="1" sz="1000">
              <a:solidFill>
                <a:schemeClr val="dk1"/>
              </a:solidFill>
            </a:endParaRPr>
          </a:p>
        </p:txBody>
      </p:sp>
      <p:sp>
        <p:nvSpPr>
          <p:cNvPr id="303" name="Google Shape;303;p28"/>
          <p:cNvSpPr txBox="1"/>
          <p:nvPr/>
        </p:nvSpPr>
        <p:spPr>
          <a:xfrm>
            <a:off x="6242475" y="2854475"/>
            <a:ext cx="8865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NAM 3km</a:t>
            </a:r>
            <a:endParaRPr b="1" sz="1000">
              <a:solidFill>
                <a:schemeClr val="dk1"/>
              </a:solidFill>
            </a:endParaRPr>
          </a:p>
        </p:txBody>
      </p:sp>
      <p:sp>
        <p:nvSpPr>
          <p:cNvPr id="304" name="Google Shape;304;p28"/>
          <p:cNvSpPr txBox="1"/>
          <p:nvPr/>
        </p:nvSpPr>
        <p:spPr>
          <a:xfrm>
            <a:off x="3169675" y="2854475"/>
            <a:ext cx="8865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GFS FV3</a:t>
            </a:r>
            <a:endParaRPr b="1" sz="1000">
              <a:solidFill>
                <a:schemeClr val="dk1"/>
              </a:solidFill>
            </a:endParaRPr>
          </a:p>
        </p:txBody>
      </p:sp>
      <p:sp>
        <p:nvSpPr>
          <p:cNvPr id="305" name="Google Shape;305;p28"/>
          <p:cNvSpPr txBox="1"/>
          <p:nvPr/>
        </p:nvSpPr>
        <p:spPr>
          <a:xfrm>
            <a:off x="3195925" y="1343750"/>
            <a:ext cx="2774700" cy="27699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rPr>
              <a:t>00Z Guidance Takeaways:</a:t>
            </a:r>
            <a:endParaRPr b="1" sz="1600">
              <a:solidFill>
                <a:schemeClr val="dk1"/>
              </a:solidFill>
            </a:endParaRPr>
          </a:p>
          <a:p>
            <a:pPr indent="-330200" lvl="0" marL="457200" rtl="0" algn="l">
              <a:spcBef>
                <a:spcPts val="0"/>
              </a:spcBef>
              <a:spcAft>
                <a:spcPts val="0"/>
              </a:spcAft>
              <a:buClr>
                <a:schemeClr val="dk1"/>
              </a:buClr>
              <a:buSzPts val="1600"/>
              <a:buAutoNum type="arabicParenR"/>
            </a:pPr>
            <a:r>
              <a:rPr lang="en" sz="1600">
                <a:solidFill>
                  <a:schemeClr val="dk1"/>
                </a:solidFill>
              </a:rPr>
              <a:t>Other than the 3km NAM, most models had location of heaviest precip over NJ/ Lower Hudson Valley.</a:t>
            </a:r>
            <a:endParaRPr sz="1600">
              <a:solidFill>
                <a:schemeClr val="dk1"/>
              </a:solidFill>
            </a:endParaRPr>
          </a:p>
          <a:p>
            <a:pPr indent="0" lvl="0" marL="457200" rtl="0" algn="l">
              <a:spcBef>
                <a:spcPts val="0"/>
              </a:spcBef>
              <a:spcAft>
                <a:spcPts val="0"/>
              </a:spcAft>
              <a:buNone/>
            </a:pPr>
            <a:r>
              <a:t/>
            </a:r>
            <a:endParaRPr sz="1600">
              <a:solidFill>
                <a:schemeClr val="dk1"/>
              </a:solidFill>
            </a:endParaRPr>
          </a:p>
          <a:p>
            <a:pPr indent="-330200" lvl="0" marL="457200" rtl="0" algn="l">
              <a:spcBef>
                <a:spcPts val="0"/>
              </a:spcBef>
              <a:spcAft>
                <a:spcPts val="0"/>
              </a:spcAft>
              <a:buClr>
                <a:schemeClr val="dk1"/>
              </a:buClr>
              <a:buSzPts val="1600"/>
              <a:buAutoNum type="arabicParenR"/>
            </a:pPr>
            <a:r>
              <a:rPr lang="en" sz="1600">
                <a:solidFill>
                  <a:schemeClr val="dk1"/>
                </a:solidFill>
              </a:rPr>
              <a:t>No model had more than 2-4” of rainfall at most.</a:t>
            </a:r>
            <a:endParaRPr sz="16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9"/>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311" name="Google Shape;311;p29"/>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312" name="Google Shape;312;p29"/>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313" name="Google Shape;313;p29"/>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314" name="Google Shape;314;p29"/>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315" name="Google Shape;315;p29"/>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072E63"/>
              </a:solidFill>
              <a:latin typeface="Helvetica Neue"/>
              <a:ea typeface="Helvetica Neue"/>
              <a:cs typeface="Helvetica Neue"/>
              <a:sym typeface="Helvetica Neue"/>
            </a:endParaRPr>
          </a:p>
        </p:txBody>
      </p:sp>
      <p:sp>
        <p:nvSpPr>
          <p:cNvPr id="316" name="Google Shape;316;p29"/>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The Lead Up: Guidance</a:t>
            </a:r>
            <a:endParaRPr b="1" sz="3000">
              <a:solidFill>
                <a:srgbClr val="FFFFFF"/>
              </a:solidFill>
              <a:latin typeface="Helvetica Neue"/>
              <a:ea typeface="Helvetica Neue"/>
              <a:cs typeface="Helvetica Neue"/>
              <a:sym typeface="Helvetica Neue"/>
            </a:endParaRPr>
          </a:p>
        </p:txBody>
      </p:sp>
      <p:pic>
        <p:nvPicPr>
          <p:cNvPr id="317" name="Google Shape;317;p29"/>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318" name="Google Shape;318;p29"/>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319" name="Google Shape;319;p29"/>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August 18th 12Z Guidance (</a:t>
            </a:r>
            <a:r>
              <a:rPr b="1" i="1" lang="en" sz="1500" u="sng">
                <a:solidFill>
                  <a:srgbClr val="072E63"/>
                </a:solidFill>
                <a:latin typeface="Helvetica Neue"/>
                <a:ea typeface="Helvetica Neue"/>
                <a:cs typeface="Helvetica Neue"/>
                <a:sym typeface="Helvetica Neue"/>
              </a:rPr>
              <a:t>00-12 hours before events</a:t>
            </a:r>
            <a:r>
              <a:rPr b="1" lang="en" sz="1500">
                <a:solidFill>
                  <a:srgbClr val="072E63"/>
                </a:solidFill>
                <a:latin typeface="Helvetica Neue"/>
                <a:ea typeface="Helvetica Neue"/>
                <a:cs typeface="Helvetica Neue"/>
                <a:sym typeface="Helvetica Neue"/>
              </a:rPr>
              <a:t>)</a:t>
            </a:r>
            <a:endParaRPr b="1" sz="1500">
              <a:solidFill>
                <a:srgbClr val="072E63"/>
              </a:solidFill>
              <a:latin typeface="Helvetica Neue"/>
              <a:ea typeface="Helvetica Neue"/>
              <a:cs typeface="Helvetica Neue"/>
              <a:sym typeface="Helvetica Neue"/>
            </a:endParaRPr>
          </a:p>
        </p:txBody>
      </p:sp>
      <p:pic>
        <p:nvPicPr>
          <p:cNvPr id="320" name="Google Shape;320;p29"/>
          <p:cNvPicPr preferRelativeResize="0"/>
          <p:nvPr/>
        </p:nvPicPr>
        <p:blipFill rotWithShape="1">
          <a:blip r:embed="rId5">
            <a:alphaModFix/>
          </a:blip>
          <a:srcRect b="0" l="0" r="0" t="0"/>
          <a:stretch/>
        </p:blipFill>
        <p:spPr>
          <a:xfrm>
            <a:off x="175" y="686150"/>
            <a:ext cx="3020250" cy="2105400"/>
          </a:xfrm>
          <a:prstGeom prst="rect">
            <a:avLst/>
          </a:prstGeom>
          <a:noFill/>
          <a:ln>
            <a:noFill/>
          </a:ln>
        </p:spPr>
      </p:pic>
      <p:pic>
        <p:nvPicPr>
          <p:cNvPr id="321" name="Google Shape;321;p29"/>
          <p:cNvPicPr preferRelativeResize="0"/>
          <p:nvPr/>
        </p:nvPicPr>
        <p:blipFill rotWithShape="1">
          <a:blip r:embed="rId6">
            <a:alphaModFix/>
          </a:blip>
          <a:srcRect b="0" l="0" r="0" t="0"/>
          <a:stretch/>
        </p:blipFill>
        <p:spPr>
          <a:xfrm>
            <a:off x="0" y="2674025"/>
            <a:ext cx="2991501" cy="2085324"/>
          </a:xfrm>
          <a:prstGeom prst="rect">
            <a:avLst/>
          </a:prstGeom>
          <a:noFill/>
          <a:ln>
            <a:noFill/>
          </a:ln>
        </p:spPr>
      </p:pic>
      <p:pic>
        <p:nvPicPr>
          <p:cNvPr id="322" name="Google Shape;322;p29"/>
          <p:cNvPicPr preferRelativeResize="0"/>
          <p:nvPr/>
        </p:nvPicPr>
        <p:blipFill rotWithShape="1">
          <a:blip r:embed="rId7">
            <a:alphaModFix/>
          </a:blip>
          <a:srcRect b="0" l="0" r="0" t="0"/>
          <a:stretch/>
        </p:blipFill>
        <p:spPr>
          <a:xfrm>
            <a:off x="3085162" y="686155"/>
            <a:ext cx="3019574" cy="2102644"/>
          </a:xfrm>
          <a:prstGeom prst="rect">
            <a:avLst/>
          </a:prstGeom>
          <a:noFill/>
          <a:ln>
            <a:noFill/>
          </a:ln>
        </p:spPr>
      </p:pic>
      <p:pic>
        <p:nvPicPr>
          <p:cNvPr id="323" name="Google Shape;323;p29"/>
          <p:cNvPicPr preferRelativeResize="0"/>
          <p:nvPr/>
        </p:nvPicPr>
        <p:blipFill rotWithShape="1">
          <a:blip r:embed="rId8">
            <a:alphaModFix/>
          </a:blip>
          <a:srcRect b="0" l="0" r="0" t="0"/>
          <a:stretch/>
        </p:blipFill>
        <p:spPr>
          <a:xfrm>
            <a:off x="6139425" y="686150"/>
            <a:ext cx="3019574" cy="2083118"/>
          </a:xfrm>
          <a:prstGeom prst="rect">
            <a:avLst/>
          </a:prstGeom>
          <a:noFill/>
          <a:ln>
            <a:noFill/>
          </a:ln>
        </p:spPr>
      </p:pic>
      <p:pic>
        <p:nvPicPr>
          <p:cNvPr id="324" name="Google Shape;324;p29"/>
          <p:cNvPicPr preferRelativeResize="0"/>
          <p:nvPr/>
        </p:nvPicPr>
        <p:blipFill rotWithShape="1">
          <a:blip r:embed="rId9">
            <a:alphaModFix/>
          </a:blip>
          <a:srcRect b="0" l="0" r="0" t="0"/>
          <a:stretch/>
        </p:blipFill>
        <p:spPr>
          <a:xfrm>
            <a:off x="6124400" y="2654000"/>
            <a:ext cx="3019574" cy="2102650"/>
          </a:xfrm>
          <a:prstGeom prst="rect">
            <a:avLst/>
          </a:prstGeom>
          <a:noFill/>
          <a:ln>
            <a:noFill/>
          </a:ln>
        </p:spPr>
      </p:pic>
      <p:pic>
        <p:nvPicPr>
          <p:cNvPr id="325" name="Google Shape;325;p29"/>
          <p:cNvPicPr preferRelativeResize="0"/>
          <p:nvPr/>
        </p:nvPicPr>
        <p:blipFill rotWithShape="1">
          <a:blip r:embed="rId10">
            <a:alphaModFix/>
          </a:blip>
          <a:srcRect b="0" l="0" r="0" t="0"/>
          <a:stretch/>
        </p:blipFill>
        <p:spPr>
          <a:xfrm>
            <a:off x="3040887" y="2637998"/>
            <a:ext cx="3062226" cy="2134651"/>
          </a:xfrm>
          <a:prstGeom prst="rect">
            <a:avLst/>
          </a:prstGeom>
          <a:noFill/>
          <a:ln>
            <a:noFill/>
          </a:ln>
        </p:spPr>
      </p:pic>
      <p:sp>
        <p:nvSpPr>
          <p:cNvPr id="326" name="Google Shape;326;p29"/>
          <p:cNvSpPr txBox="1"/>
          <p:nvPr/>
        </p:nvSpPr>
        <p:spPr>
          <a:xfrm>
            <a:off x="98100" y="835300"/>
            <a:ext cx="6858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HRDPS</a:t>
            </a:r>
            <a:endParaRPr b="1" sz="1000">
              <a:solidFill>
                <a:schemeClr val="dk1"/>
              </a:solidFill>
            </a:endParaRPr>
          </a:p>
        </p:txBody>
      </p:sp>
      <p:sp>
        <p:nvSpPr>
          <p:cNvPr id="327" name="Google Shape;327;p29"/>
          <p:cNvSpPr txBox="1"/>
          <p:nvPr/>
        </p:nvSpPr>
        <p:spPr>
          <a:xfrm>
            <a:off x="98100" y="2854463"/>
            <a:ext cx="6858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RGEM</a:t>
            </a:r>
            <a:endParaRPr b="1" sz="1000">
              <a:solidFill>
                <a:schemeClr val="dk1"/>
              </a:solidFill>
            </a:endParaRPr>
          </a:p>
        </p:txBody>
      </p:sp>
      <p:sp>
        <p:nvSpPr>
          <p:cNvPr id="328" name="Google Shape;328;p29"/>
          <p:cNvSpPr txBox="1"/>
          <p:nvPr/>
        </p:nvSpPr>
        <p:spPr>
          <a:xfrm>
            <a:off x="3195925" y="835300"/>
            <a:ext cx="8340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WRF ARW</a:t>
            </a:r>
            <a:endParaRPr b="1" sz="1000">
              <a:solidFill>
                <a:schemeClr val="dk1"/>
              </a:solidFill>
            </a:endParaRPr>
          </a:p>
        </p:txBody>
      </p:sp>
      <p:sp>
        <p:nvSpPr>
          <p:cNvPr id="329" name="Google Shape;329;p29"/>
          <p:cNvSpPr txBox="1"/>
          <p:nvPr/>
        </p:nvSpPr>
        <p:spPr>
          <a:xfrm>
            <a:off x="6242475" y="835300"/>
            <a:ext cx="8865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WRF ARW2</a:t>
            </a:r>
            <a:endParaRPr b="1" sz="1000">
              <a:solidFill>
                <a:schemeClr val="dk1"/>
              </a:solidFill>
            </a:endParaRPr>
          </a:p>
        </p:txBody>
      </p:sp>
      <p:sp>
        <p:nvSpPr>
          <p:cNvPr id="330" name="Google Shape;330;p29"/>
          <p:cNvSpPr txBox="1"/>
          <p:nvPr/>
        </p:nvSpPr>
        <p:spPr>
          <a:xfrm>
            <a:off x="6242475" y="2854475"/>
            <a:ext cx="8865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NAM 3km</a:t>
            </a:r>
            <a:endParaRPr b="1" sz="1000">
              <a:solidFill>
                <a:schemeClr val="dk1"/>
              </a:solidFill>
            </a:endParaRPr>
          </a:p>
        </p:txBody>
      </p:sp>
      <p:sp>
        <p:nvSpPr>
          <p:cNvPr id="331" name="Google Shape;331;p29"/>
          <p:cNvSpPr txBox="1"/>
          <p:nvPr/>
        </p:nvSpPr>
        <p:spPr>
          <a:xfrm>
            <a:off x="3169675" y="2854475"/>
            <a:ext cx="8865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GFS FV3</a:t>
            </a:r>
            <a:endParaRPr b="1" sz="1000">
              <a:solidFill>
                <a:schemeClr val="dk1"/>
              </a:solidFill>
            </a:endParaRPr>
          </a:p>
        </p:txBody>
      </p:sp>
      <p:sp>
        <p:nvSpPr>
          <p:cNvPr id="332" name="Google Shape;332;p29"/>
          <p:cNvSpPr txBox="1"/>
          <p:nvPr/>
        </p:nvSpPr>
        <p:spPr>
          <a:xfrm>
            <a:off x="3185063" y="1366400"/>
            <a:ext cx="2774700" cy="28488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rPr>
              <a:t>12Z Guidance Takeaways:</a:t>
            </a:r>
            <a:endParaRPr b="1" sz="1600">
              <a:solidFill>
                <a:schemeClr val="dk1"/>
              </a:solidFill>
            </a:endParaRPr>
          </a:p>
          <a:p>
            <a:pPr indent="-330200" lvl="0" marL="457200" rtl="0" algn="l">
              <a:spcBef>
                <a:spcPts val="0"/>
              </a:spcBef>
              <a:spcAft>
                <a:spcPts val="0"/>
              </a:spcAft>
              <a:buClr>
                <a:schemeClr val="dk1"/>
              </a:buClr>
              <a:buSzPts val="1600"/>
              <a:buAutoNum type="arabicParenR"/>
            </a:pPr>
            <a:r>
              <a:rPr lang="en" sz="1600">
                <a:solidFill>
                  <a:schemeClr val="dk1"/>
                </a:solidFill>
              </a:rPr>
              <a:t>Some models began shifting precip into SW CT, but generally no more than 2-4” of rainfall.</a:t>
            </a:r>
            <a:endParaRPr sz="1600">
              <a:solidFill>
                <a:schemeClr val="dk1"/>
              </a:solidFill>
            </a:endParaRPr>
          </a:p>
          <a:p>
            <a:pPr indent="0" lvl="0" marL="457200" rtl="0" algn="l">
              <a:spcBef>
                <a:spcPts val="0"/>
              </a:spcBef>
              <a:spcAft>
                <a:spcPts val="0"/>
              </a:spcAft>
              <a:buNone/>
            </a:pPr>
            <a:r>
              <a:t/>
            </a:r>
            <a:endParaRPr sz="1600">
              <a:solidFill>
                <a:schemeClr val="dk1"/>
              </a:solidFill>
            </a:endParaRPr>
          </a:p>
          <a:p>
            <a:pPr indent="-330200" lvl="0" marL="457200" rtl="0" algn="l">
              <a:spcBef>
                <a:spcPts val="0"/>
              </a:spcBef>
              <a:spcAft>
                <a:spcPts val="0"/>
              </a:spcAft>
              <a:buClr>
                <a:schemeClr val="dk1"/>
              </a:buClr>
              <a:buSzPts val="1600"/>
              <a:buAutoNum type="arabicParenR"/>
            </a:pPr>
            <a:r>
              <a:rPr lang="en" sz="1600">
                <a:solidFill>
                  <a:schemeClr val="dk1"/>
                </a:solidFill>
              </a:rPr>
              <a:t>Very few, if any, models highlighted heavy rainfall over Long Island.</a:t>
            </a:r>
            <a:endParaRPr sz="1600">
              <a:solidFill>
                <a:schemeClr val="dk1"/>
              </a:solidFill>
            </a:endParaRPr>
          </a:p>
        </p:txBody>
      </p:sp>
      <p:sp>
        <p:nvSpPr>
          <p:cNvPr id="333" name="Google Shape;333;p29"/>
          <p:cNvSpPr txBox="1"/>
          <p:nvPr/>
        </p:nvSpPr>
        <p:spPr>
          <a:xfrm>
            <a:off x="5956800" y="6575"/>
            <a:ext cx="3186900" cy="5541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rPr>
              <a:t>** These models began coming in as the rainfall in CT was already occurring</a:t>
            </a:r>
            <a:r>
              <a:rPr b="1" lang="en">
                <a:solidFill>
                  <a:schemeClr val="dk1"/>
                </a:solidFill>
              </a:rPr>
              <a:t>. **</a:t>
            </a:r>
            <a:endParaRPr>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0"/>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339" name="Google Shape;339;p30"/>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340" name="Google Shape;340;p30"/>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341" name="Google Shape;341;p30"/>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342" name="Google Shape;342;p30"/>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343" name="Google Shape;343;p30"/>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072E63"/>
              </a:solidFill>
              <a:latin typeface="Helvetica Neue"/>
              <a:ea typeface="Helvetica Neue"/>
              <a:cs typeface="Helvetica Neue"/>
              <a:sym typeface="Helvetica Neue"/>
            </a:endParaRPr>
          </a:p>
        </p:txBody>
      </p:sp>
      <p:sp>
        <p:nvSpPr>
          <p:cNvPr id="344" name="Google Shape;344;p30"/>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The Lead Up: HRRR Guidance</a:t>
            </a:r>
            <a:endParaRPr b="1" sz="3000">
              <a:solidFill>
                <a:srgbClr val="FFFFFF"/>
              </a:solidFill>
              <a:latin typeface="Helvetica Neue"/>
              <a:ea typeface="Helvetica Neue"/>
              <a:cs typeface="Helvetica Neue"/>
              <a:sym typeface="Helvetica Neue"/>
            </a:endParaRPr>
          </a:p>
        </p:txBody>
      </p:sp>
      <p:pic>
        <p:nvPicPr>
          <p:cNvPr id="345" name="Google Shape;345;p30"/>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346" name="Google Shape;346;p30"/>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347" name="Google Shape;347;p30"/>
          <p:cNvPicPr preferRelativeResize="0"/>
          <p:nvPr/>
        </p:nvPicPr>
        <p:blipFill rotWithShape="1">
          <a:blip r:embed="rId5">
            <a:alphaModFix/>
          </a:blip>
          <a:srcRect b="0" l="0" r="0" t="0"/>
          <a:stretch/>
        </p:blipFill>
        <p:spPr>
          <a:xfrm>
            <a:off x="91450" y="733675"/>
            <a:ext cx="4044075" cy="3828226"/>
          </a:xfrm>
          <a:prstGeom prst="rect">
            <a:avLst/>
          </a:prstGeom>
          <a:noFill/>
          <a:ln>
            <a:noFill/>
          </a:ln>
        </p:spPr>
      </p:pic>
      <p:pic>
        <p:nvPicPr>
          <p:cNvPr id="348" name="Google Shape;348;p30"/>
          <p:cNvPicPr preferRelativeResize="0"/>
          <p:nvPr/>
        </p:nvPicPr>
        <p:blipFill rotWithShape="1">
          <a:blip r:embed="rId6">
            <a:alphaModFix/>
          </a:blip>
          <a:srcRect b="0" l="0" r="0" t="0"/>
          <a:stretch/>
        </p:blipFill>
        <p:spPr>
          <a:xfrm>
            <a:off x="4657425" y="758350"/>
            <a:ext cx="4041648" cy="3831336"/>
          </a:xfrm>
          <a:prstGeom prst="rect">
            <a:avLst/>
          </a:prstGeom>
          <a:noFill/>
          <a:ln>
            <a:noFill/>
          </a:ln>
        </p:spPr>
      </p:pic>
      <p:sp>
        <p:nvSpPr>
          <p:cNvPr id="349" name="Google Shape;349;p30"/>
          <p:cNvSpPr txBox="1"/>
          <p:nvPr/>
        </p:nvSpPr>
        <p:spPr>
          <a:xfrm>
            <a:off x="2567250" y="939975"/>
            <a:ext cx="1001100" cy="1686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18/00Z</a:t>
            </a:r>
            <a:endParaRPr b="1" sz="1000">
              <a:solidFill>
                <a:schemeClr val="dk1"/>
              </a:solidFill>
            </a:endParaRPr>
          </a:p>
        </p:txBody>
      </p:sp>
      <p:sp>
        <p:nvSpPr>
          <p:cNvPr id="350" name="Google Shape;350;p30"/>
          <p:cNvSpPr txBox="1"/>
          <p:nvPr/>
        </p:nvSpPr>
        <p:spPr>
          <a:xfrm>
            <a:off x="7137800" y="982475"/>
            <a:ext cx="1001100" cy="1686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18/06Z</a:t>
            </a:r>
            <a:endParaRPr b="1" sz="1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1"/>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356" name="Google Shape;356;p31"/>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357" name="Google Shape;357;p31"/>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358" name="Google Shape;358;p31"/>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359" name="Google Shape;359;p31"/>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360" name="Google Shape;360;p31"/>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072E63"/>
              </a:solidFill>
              <a:latin typeface="Helvetica Neue"/>
              <a:ea typeface="Helvetica Neue"/>
              <a:cs typeface="Helvetica Neue"/>
              <a:sym typeface="Helvetica Neue"/>
            </a:endParaRPr>
          </a:p>
        </p:txBody>
      </p:sp>
      <p:sp>
        <p:nvSpPr>
          <p:cNvPr id="361" name="Google Shape;361;p31"/>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The Lead Up: HRRR Guidance</a:t>
            </a:r>
            <a:endParaRPr b="1" sz="3000">
              <a:solidFill>
                <a:srgbClr val="FFFFFF"/>
              </a:solidFill>
              <a:latin typeface="Helvetica Neue"/>
              <a:ea typeface="Helvetica Neue"/>
              <a:cs typeface="Helvetica Neue"/>
              <a:sym typeface="Helvetica Neue"/>
            </a:endParaRPr>
          </a:p>
        </p:txBody>
      </p:sp>
      <p:pic>
        <p:nvPicPr>
          <p:cNvPr id="362" name="Google Shape;362;p31"/>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363" name="Google Shape;363;p31"/>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364" name="Google Shape;364;p31"/>
          <p:cNvSpPr txBox="1"/>
          <p:nvPr/>
        </p:nvSpPr>
        <p:spPr>
          <a:xfrm>
            <a:off x="4855630" y="1224938"/>
            <a:ext cx="3892800" cy="28488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rPr>
              <a:t>HRRR</a:t>
            </a:r>
            <a:r>
              <a:rPr b="1" lang="en" sz="1600">
                <a:solidFill>
                  <a:schemeClr val="dk1"/>
                </a:solidFill>
              </a:rPr>
              <a:t> Guidance Takeaways:</a:t>
            </a:r>
            <a:endParaRPr b="1" sz="1600">
              <a:solidFill>
                <a:schemeClr val="dk1"/>
              </a:solidFill>
            </a:endParaRPr>
          </a:p>
          <a:p>
            <a:pPr indent="0" lvl="0" marL="0" rtl="0" algn="ctr">
              <a:spcBef>
                <a:spcPts val="0"/>
              </a:spcBef>
              <a:spcAft>
                <a:spcPts val="0"/>
              </a:spcAft>
              <a:buNone/>
            </a:pPr>
            <a:r>
              <a:t/>
            </a:r>
            <a:endParaRPr b="1" sz="1600">
              <a:solidFill>
                <a:schemeClr val="dk1"/>
              </a:solidFill>
            </a:endParaRPr>
          </a:p>
          <a:p>
            <a:pPr indent="-330200" lvl="0" marL="457200" rtl="0" algn="l">
              <a:spcBef>
                <a:spcPts val="0"/>
              </a:spcBef>
              <a:spcAft>
                <a:spcPts val="0"/>
              </a:spcAft>
              <a:buClr>
                <a:schemeClr val="dk1"/>
              </a:buClr>
              <a:buSzPts val="1600"/>
              <a:buAutoNum type="arabicParenR"/>
            </a:pPr>
            <a:r>
              <a:rPr lang="en" sz="1600">
                <a:solidFill>
                  <a:schemeClr val="dk1"/>
                </a:solidFill>
              </a:rPr>
              <a:t>HRRR does signal heavy rainfall potential of &gt;5” across SW CT, 06Z run in particular.</a:t>
            </a:r>
            <a:endParaRPr sz="1600">
              <a:solidFill>
                <a:schemeClr val="dk1"/>
              </a:solidFill>
            </a:endParaRPr>
          </a:p>
          <a:p>
            <a:pPr indent="0" lvl="0" marL="457200" rtl="0" algn="l">
              <a:spcBef>
                <a:spcPts val="0"/>
              </a:spcBef>
              <a:spcAft>
                <a:spcPts val="0"/>
              </a:spcAft>
              <a:buNone/>
            </a:pPr>
            <a:r>
              <a:t/>
            </a:r>
            <a:endParaRPr sz="1600">
              <a:solidFill>
                <a:schemeClr val="dk1"/>
              </a:solidFill>
            </a:endParaRPr>
          </a:p>
          <a:p>
            <a:pPr indent="-330200" lvl="0" marL="457200" rtl="0" algn="l">
              <a:spcBef>
                <a:spcPts val="0"/>
              </a:spcBef>
              <a:spcAft>
                <a:spcPts val="0"/>
              </a:spcAft>
              <a:buClr>
                <a:schemeClr val="dk1"/>
              </a:buClr>
              <a:buSzPts val="1600"/>
              <a:buAutoNum type="arabicParenR"/>
            </a:pPr>
            <a:r>
              <a:rPr lang="en" sz="1600">
                <a:solidFill>
                  <a:schemeClr val="dk1"/>
                </a:solidFill>
              </a:rPr>
              <a:t>However, it loses the signal at 12Z.  00Z has &gt;5” swaths back to </a:t>
            </a:r>
            <a:r>
              <a:rPr lang="en" sz="1600">
                <a:solidFill>
                  <a:schemeClr val="dk1"/>
                </a:solidFill>
              </a:rPr>
              <a:t>the</a:t>
            </a:r>
            <a:r>
              <a:rPr lang="en" sz="1600">
                <a:solidFill>
                  <a:schemeClr val="dk1"/>
                </a:solidFill>
              </a:rPr>
              <a:t> west, and more numerous in coverage.</a:t>
            </a:r>
            <a:endParaRPr sz="1600">
              <a:solidFill>
                <a:schemeClr val="dk1"/>
              </a:solidFill>
            </a:endParaRPr>
          </a:p>
        </p:txBody>
      </p:sp>
      <p:pic>
        <p:nvPicPr>
          <p:cNvPr id="365" name="Google Shape;365;p31"/>
          <p:cNvPicPr preferRelativeResize="0"/>
          <p:nvPr/>
        </p:nvPicPr>
        <p:blipFill rotWithShape="1">
          <a:blip r:embed="rId5">
            <a:alphaModFix/>
          </a:blip>
          <a:srcRect b="0" l="0" r="0" t="0"/>
          <a:stretch/>
        </p:blipFill>
        <p:spPr>
          <a:xfrm>
            <a:off x="93100" y="733663"/>
            <a:ext cx="4041648" cy="3831336"/>
          </a:xfrm>
          <a:prstGeom prst="rect">
            <a:avLst/>
          </a:prstGeom>
          <a:noFill/>
          <a:ln>
            <a:noFill/>
          </a:ln>
        </p:spPr>
      </p:pic>
      <p:sp>
        <p:nvSpPr>
          <p:cNvPr id="366" name="Google Shape;366;p31"/>
          <p:cNvSpPr txBox="1"/>
          <p:nvPr/>
        </p:nvSpPr>
        <p:spPr>
          <a:xfrm>
            <a:off x="2567250" y="939975"/>
            <a:ext cx="1001100" cy="1686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18/12Z</a:t>
            </a:r>
            <a:endParaRPr b="1" sz="1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2"/>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372" name="Google Shape;372;p32"/>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373" name="Google Shape;373;p32"/>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374" name="Google Shape;374;p32"/>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375" name="Google Shape;375;p32"/>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376" name="Google Shape;376;p32"/>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072E63"/>
              </a:solidFill>
              <a:latin typeface="Helvetica Neue"/>
              <a:ea typeface="Helvetica Neue"/>
              <a:cs typeface="Helvetica Neue"/>
              <a:sym typeface="Helvetica Neue"/>
            </a:endParaRPr>
          </a:p>
        </p:txBody>
      </p:sp>
      <p:sp>
        <p:nvSpPr>
          <p:cNvPr id="377" name="Google Shape;377;p32"/>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The Lead Up: HREF Prob. Guidance</a:t>
            </a:r>
            <a:endParaRPr b="1" sz="3000">
              <a:solidFill>
                <a:srgbClr val="FFFFFF"/>
              </a:solidFill>
              <a:latin typeface="Helvetica Neue"/>
              <a:ea typeface="Helvetica Neue"/>
              <a:cs typeface="Helvetica Neue"/>
              <a:sym typeface="Helvetica Neue"/>
            </a:endParaRPr>
          </a:p>
        </p:txBody>
      </p:sp>
      <p:pic>
        <p:nvPicPr>
          <p:cNvPr id="378" name="Google Shape;378;p32"/>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379" name="Google Shape;379;p32"/>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380" name="Google Shape;380;p32"/>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August 18th 00 and 12Z Guidance | Prob. 3”/3hr</a:t>
            </a:r>
            <a:endParaRPr b="1" sz="1500">
              <a:solidFill>
                <a:srgbClr val="072E63"/>
              </a:solidFill>
              <a:latin typeface="Helvetica Neue"/>
              <a:ea typeface="Helvetica Neue"/>
              <a:cs typeface="Helvetica Neue"/>
              <a:sym typeface="Helvetica Neue"/>
            </a:endParaRPr>
          </a:p>
        </p:txBody>
      </p:sp>
      <p:pic>
        <p:nvPicPr>
          <p:cNvPr id="381" name="Google Shape;381;p32"/>
          <p:cNvPicPr preferRelativeResize="0"/>
          <p:nvPr/>
        </p:nvPicPr>
        <p:blipFill rotWithShape="1">
          <a:blip r:embed="rId5">
            <a:alphaModFix/>
          </a:blip>
          <a:srcRect b="4930" l="0" r="0" t="4930"/>
          <a:stretch/>
        </p:blipFill>
        <p:spPr>
          <a:xfrm>
            <a:off x="175" y="686150"/>
            <a:ext cx="3020249" cy="2105400"/>
          </a:xfrm>
          <a:prstGeom prst="rect">
            <a:avLst/>
          </a:prstGeom>
          <a:noFill/>
          <a:ln>
            <a:noFill/>
          </a:ln>
        </p:spPr>
      </p:pic>
      <p:pic>
        <p:nvPicPr>
          <p:cNvPr id="382" name="Google Shape;382;p32"/>
          <p:cNvPicPr preferRelativeResize="0"/>
          <p:nvPr/>
        </p:nvPicPr>
        <p:blipFill rotWithShape="1">
          <a:blip r:embed="rId6">
            <a:alphaModFix/>
          </a:blip>
          <a:srcRect b="4930" l="0" r="0" t="4930"/>
          <a:stretch/>
        </p:blipFill>
        <p:spPr>
          <a:xfrm>
            <a:off x="0" y="2674025"/>
            <a:ext cx="2991500" cy="2085324"/>
          </a:xfrm>
          <a:prstGeom prst="rect">
            <a:avLst/>
          </a:prstGeom>
          <a:noFill/>
          <a:ln>
            <a:noFill/>
          </a:ln>
        </p:spPr>
      </p:pic>
      <p:pic>
        <p:nvPicPr>
          <p:cNvPr id="383" name="Google Shape;383;p32"/>
          <p:cNvPicPr preferRelativeResize="0"/>
          <p:nvPr/>
        </p:nvPicPr>
        <p:blipFill rotWithShape="1">
          <a:blip r:embed="rId7">
            <a:alphaModFix/>
          </a:blip>
          <a:srcRect b="4979" l="0" r="0" t="4979"/>
          <a:stretch/>
        </p:blipFill>
        <p:spPr>
          <a:xfrm>
            <a:off x="3085162" y="686155"/>
            <a:ext cx="3019574" cy="2102644"/>
          </a:xfrm>
          <a:prstGeom prst="rect">
            <a:avLst/>
          </a:prstGeom>
          <a:noFill/>
          <a:ln>
            <a:noFill/>
          </a:ln>
        </p:spPr>
      </p:pic>
      <p:pic>
        <p:nvPicPr>
          <p:cNvPr id="384" name="Google Shape;384;p32"/>
          <p:cNvPicPr preferRelativeResize="0"/>
          <p:nvPr/>
        </p:nvPicPr>
        <p:blipFill rotWithShape="1">
          <a:blip r:embed="rId8">
            <a:alphaModFix/>
          </a:blip>
          <a:srcRect b="5396" l="0" r="0" t="5396"/>
          <a:stretch/>
        </p:blipFill>
        <p:spPr>
          <a:xfrm>
            <a:off x="6139425" y="686150"/>
            <a:ext cx="3019574" cy="2083119"/>
          </a:xfrm>
          <a:prstGeom prst="rect">
            <a:avLst/>
          </a:prstGeom>
          <a:noFill/>
          <a:ln>
            <a:noFill/>
          </a:ln>
        </p:spPr>
      </p:pic>
      <p:pic>
        <p:nvPicPr>
          <p:cNvPr id="385" name="Google Shape;385;p32"/>
          <p:cNvPicPr preferRelativeResize="0"/>
          <p:nvPr/>
        </p:nvPicPr>
        <p:blipFill rotWithShape="1">
          <a:blip r:embed="rId9">
            <a:alphaModFix/>
          </a:blip>
          <a:srcRect b="4979" l="0" r="0" t="4979"/>
          <a:stretch/>
        </p:blipFill>
        <p:spPr>
          <a:xfrm>
            <a:off x="6124400" y="2654000"/>
            <a:ext cx="3019574" cy="2102650"/>
          </a:xfrm>
          <a:prstGeom prst="rect">
            <a:avLst/>
          </a:prstGeom>
          <a:noFill/>
          <a:ln>
            <a:noFill/>
          </a:ln>
        </p:spPr>
      </p:pic>
      <p:pic>
        <p:nvPicPr>
          <p:cNvPr id="386" name="Google Shape;386;p32"/>
          <p:cNvPicPr preferRelativeResize="0"/>
          <p:nvPr/>
        </p:nvPicPr>
        <p:blipFill rotWithShape="1">
          <a:blip r:embed="rId10">
            <a:alphaModFix/>
          </a:blip>
          <a:srcRect b="4930" l="0" r="0" t="4930"/>
          <a:stretch/>
        </p:blipFill>
        <p:spPr>
          <a:xfrm>
            <a:off x="3082875" y="2667278"/>
            <a:ext cx="3020249" cy="2105372"/>
          </a:xfrm>
          <a:prstGeom prst="rect">
            <a:avLst/>
          </a:prstGeom>
          <a:noFill/>
          <a:ln>
            <a:noFill/>
          </a:ln>
        </p:spPr>
      </p:pic>
      <p:sp>
        <p:nvSpPr>
          <p:cNvPr id="387" name="Google Shape;387;p32"/>
          <p:cNvSpPr txBox="1"/>
          <p:nvPr/>
        </p:nvSpPr>
        <p:spPr>
          <a:xfrm>
            <a:off x="98100" y="835300"/>
            <a:ext cx="6858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00/18Z</a:t>
            </a:r>
            <a:endParaRPr b="1" sz="1000">
              <a:solidFill>
                <a:schemeClr val="dk1"/>
              </a:solidFill>
            </a:endParaRPr>
          </a:p>
        </p:txBody>
      </p:sp>
      <p:sp>
        <p:nvSpPr>
          <p:cNvPr id="388" name="Google Shape;388;p32"/>
          <p:cNvSpPr txBox="1"/>
          <p:nvPr/>
        </p:nvSpPr>
        <p:spPr>
          <a:xfrm>
            <a:off x="98100" y="2854463"/>
            <a:ext cx="6858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12/18Z</a:t>
            </a:r>
            <a:endParaRPr b="1" sz="1000">
              <a:solidFill>
                <a:schemeClr val="dk1"/>
              </a:solidFill>
            </a:endParaRPr>
          </a:p>
        </p:txBody>
      </p:sp>
      <p:sp>
        <p:nvSpPr>
          <p:cNvPr id="389" name="Google Shape;389;p32"/>
          <p:cNvSpPr txBox="1"/>
          <p:nvPr/>
        </p:nvSpPr>
        <p:spPr>
          <a:xfrm>
            <a:off x="3195925" y="835300"/>
            <a:ext cx="8340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00/00Z</a:t>
            </a:r>
            <a:endParaRPr b="1" sz="1000">
              <a:solidFill>
                <a:schemeClr val="dk1"/>
              </a:solidFill>
            </a:endParaRPr>
          </a:p>
        </p:txBody>
      </p:sp>
      <p:sp>
        <p:nvSpPr>
          <p:cNvPr id="390" name="Google Shape;390;p32"/>
          <p:cNvSpPr txBox="1"/>
          <p:nvPr/>
        </p:nvSpPr>
        <p:spPr>
          <a:xfrm>
            <a:off x="6242475" y="835300"/>
            <a:ext cx="8865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00/06Z</a:t>
            </a:r>
            <a:endParaRPr b="1" sz="1000">
              <a:solidFill>
                <a:schemeClr val="dk1"/>
              </a:solidFill>
            </a:endParaRPr>
          </a:p>
        </p:txBody>
      </p:sp>
      <p:sp>
        <p:nvSpPr>
          <p:cNvPr id="391" name="Google Shape;391;p32"/>
          <p:cNvSpPr txBox="1"/>
          <p:nvPr/>
        </p:nvSpPr>
        <p:spPr>
          <a:xfrm>
            <a:off x="6242475" y="2854475"/>
            <a:ext cx="8865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12/06Z</a:t>
            </a:r>
            <a:endParaRPr b="1" sz="1000">
              <a:solidFill>
                <a:schemeClr val="dk1"/>
              </a:solidFill>
            </a:endParaRPr>
          </a:p>
        </p:txBody>
      </p:sp>
      <p:sp>
        <p:nvSpPr>
          <p:cNvPr id="392" name="Google Shape;392;p32"/>
          <p:cNvSpPr txBox="1"/>
          <p:nvPr/>
        </p:nvSpPr>
        <p:spPr>
          <a:xfrm>
            <a:off x="3169675" y="2854475"/>
            <a:ext cx="886500" cy="1686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12/00Z</a:t>
            </a:r>
            <a:endParaRPr b="1" sz="1000">
              <a:solidFill>
                <a:schemeClr val="dk1"/>
              </a:solidFill>
            </a:endParaRPr>
          </a:p>
        </p:txBody>
      </p:sp>
      <p:pic>
        <p:nvPicPr>
          <p:cNvPr id="393" name="Google Shape;393;p32"/>
          <p:cNvPicPr preferRelativeResize="0"/>
          <p:nvPr/>
        </p:nvPicPr>
        <p:blipFill>
          <a:blip r:embed="rId11">
            <a:alphaModFix/>
          </a:blip>
          <a:stretch>
            <a:fillRect/>
          </a:stretch>
        </p:blipFill>
        <p:spPr>
          <a:xfrm>
            <a:off x="2695759" y="4741718"/>
            <a:ext cx="3752491" cy="228600"/>
          </a:xfrm>
          <a:prstGeom prst="rect">
            <a:avLst/>
          </a:prstGeom>
          <a:noFill/>
          <a:ln>
            <a:noFill/>
          </a:ln>
        </p:spPr>
      </p:pic>
      <p:sp>
        <p:nvSpPr>
          <p:cNvPr id="394" name="Google Shape;394;p32"/>
          <p:cNvSpPr txBox="1"/>
          <p:nvPr/>
        </p:nvSpPr>
        <p:spPr>
          <a:xfrm>
            <a:off x="3020426" y="1366400"/>
            <a:ext cx="2939400" cy="28488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rPr>
              <a:t>Prob.</a:t>
            </a:r>
            <a:r>
              <a:rPr b="1" lang="en" sz="1600">
                <a:solidFill>
                  <a:schemeClr val="dk1"/>
                </a:solidFill>
              </a:rPr>
              <a:t> Guidance Takeaways:</a:t>
            </a:r>
            <a:endParaRPr b="1" sz="1600">
              <a:solidFill>
                <a:schemeClr val="dk1"/>
              </a:solidFill>
            </a:endParaRPr>
          </a:p>
          <a:p>
            <a:pPr indent="-330200" lvl="0" marL="457200" rtl="0" algn="l">
              <a:spcBef>
                <a:spcPts val="0"/>
              </a:spcBef>
              <a:spcAft>
                <a:spcPts val="0"/>
              </a:spcAft>
              <a:buClr>
                <a:schemeClr val="dk1"/>
              </a:buClr>
              <a:buSzPts val="1600"/>
              <a:buAutoNum type="arabicParenR"/>
            </a:pPr>
            <a:r>
              <a:rPr lang="en" sz="1600">
                <a:solidFill>
                  <a:schemeClr val="dk1"/>
                </a:solidFill>
              </a:rPr>
              <a:t>Small signal in 30-50% &gt;3” in 3 hours</a:t>
            </a:r>
            <a:r>
              <a:rPr lang="en" sz="1600">
                <a:solidFill>
                  <a:schemeClr val="dk1"/>
                </a:solidFill>
              </a:rPr>
              <a:t>.  This </a:t>
            </a:r>
            <a:r>
              <a:rPr lang="en" sz="1600">
                <a:solidFill>
                  <a:schemeClr val="dk1"/>
                </a:solidFill>
              </a:rPr>
              <a:t>historically</a:t>
            </a:r>
            <a:r>
              <a:rPr lang="en" sz="1600">
                <a:solidFill>
                  <a:schemeClr val="dk1"/>
                </a:solidFill>
              </a:rPr>
              <a:t> correlates well for us with higher end FF events.</a:t>
            </a:r>
            <a:endParaRPr sz="1600">
              <a:solidFill>
                <a:schemeClr val="dk1"/>
              </a:solidFill>
            </a:endParaRPr>
          </a:p>
          <a:p>
            <a:pPr indent="0" lvl="0" marL="457200" rtl="0" algn="l">
              <a:spcBef>
                <a:spcPts val="0"/>
              </a:spcBef>
              <a:spcAft>
                <a:spcPts val="0"/>
              </a:spcAft>
              <a:buNone/>
            </a:pPr>
            <a:r>
              <a:t/>
            </a:r>
            <a:endParaRPr sz="1600">
              <a:solidFill>
                <a:schemeClr val="dk1"/>
              </a:solidFill>
            </a:endParaRPr>
          </a:p>
          <a:p>
            <a:pPr indent="-330200" lvl="0" marL="457200" rtl="0" algn="l">
              <a:spcBef>
                <a:spcPts val="0"/>
              </a:spcBef>
              <a:spcAft>
                <a:spcPts val="0"/>
              </a:spcAft>
              <a:buClr>
                <a:schemeClr val="dk1"/>
              </a:buClr>
              <a:buSzPts val="1600"/>
              <a:buAutoNum type="arabicParenR"/>
            </a:pPr>
            <a:r>
              <a:rPr lang="en" sz="1600">
                <a:solidFill>
                  <a:schemeClr val="dk1"/>
                </a:solidFill>
              </a:rPr>
              <a:t>But it was too late (12Z run) and focused between the actual events.</a:t>
            </a:r>
            <a:endParaRPr sz="16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3"/>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400" name="Google Shape;400;p33"/>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401" name="Google Shape;401;p33"/>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402" name="Google Shape;402;p33"/>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403" name="Google Shape;403;p33"/>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404" name="Google Shape;404;p33"/>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CWOP Station</a:t>
            </a:r>
            <a:endParaRPr b="1" sz="1500">
              <a:solidFill>
                <a:srgbClr val="072E63"/>
              </a:solidFill>
              <a:latin typeface="Helvetica Neue"/>
              <a:ea typeface="Helvetica Neue"/>
              <a:cs typeface="Helvetica Neue"/>
              <a:sym typeface="Helvetica Neue"/>
            </a:endParaRPr>
          </a:p>
        </p:txBody>
      </p:sp>
      <p:sp>
        <p:nvSpPr>
          <p:cNvPr id="405" name="Google Shape;405;p33"/>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Rainfall Rates: Oxford, CT</a:t>
            </a:r>
            <a:endParaRPr b="1" sz="3000">
              <a:solidFill>
                <a:srgbClr val="FFFFFF"/>
              </a:solidFill>
              <a:latin typeface="Helvetica Neue"/>
              <a:ea typeface="Helvetica Neue"/>
              <a:cs typeface="Helvetica Neue"/>
              <a:sym typeface="Helvetica Neue"/>
            </a:endParaRPr>
          </a:p>
        </p:txBody>
      </p:sp>
      <p:pic>
        <p:nvPicPr>
          <p:cNvPr id="406" name="Google Shape;406;p33"/>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407" name="Google Shape;407;p33"/>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408" name="Google Shape;408;p33" title="FW1093Oxforda.PNG"/>
          <p:cNvPicPr preferRelativeResize="0"/>
          <p:nvPr/>
        </p:nvPicPr>
        <p:blipFill rotWithShape="1">
          <a:blip r:embed="rId5">
            <a:alphaModFix/>
          </a:blip>
          <a:srcRect b="8891" l="6078" r="11894" t="8932"/>
          <a:stretch/>
        </p:blipFill>
        <p:spPr>
          <a:xfrm>
            <a:off x="247650" y="805500"/>
            <a:ext cx="8689049" cy="3856550"/>
          </a:xfrm>
          <a:prstGeom prst="rect">
            <a:avLst/>
          </a:prstGeom>
          <a:noFill/>
          <a:ln>
            <a:noFill/>
          </a:ln>
        </p:spPr>
      </p:pic>
      <p:pic>
        <p:nvPicPr>
          <p:cNvPr id="409" name="Google Shape;409;p33"/>
          <p:cNvPicPr preferRelativeResize="0"/>
          <p:nvPr/>
        </p:nvPicPr>
        <p:blipFill rotWithShape="1">
          <a:blip r:embed="rId6">
            <a:alphaModFix/>
          </a:blip>
          <a:srcRect b="0" l="0" r="0" t="0"/>
          <a:stretch/>
        </p:blipFill>
        <p:spPr>
          <a:xfrm>
            <a:off x="250425" y="1015400"/>
            <a:ext cx="8689060" cy="3569863"/>
          </a:xfrm>
          <a:prstGeom prst="rect">
            <a:avLst/>
          </a:prstGeom>
          <a:noFill/>
          <a:ln>
            <a:noFill/>
          </a:ln>
        </p:spPr>
      </p:pic>
      <p:sp>
        <p:nvSpPr>
          <p:cNvPr id="410" name="Google Shape;410;p33"/>
          <p:cNvSpPr/>
          <p:nvPr/>
        </p:nvSpPr>
        <p:spPr>
          <a:xfrm>
            <a:off x="250425" y="1591175"/>
            <a:ext cx="1053900" cy="30249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86" name="Google Shape;86;p16"/>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87" name="Google Shape;87;p16"/>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88" name="Google Shape;88;p16"/>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89" name="Google Shape;89;p16"/>
          <p:cNvSpPr txBox="1"/>
          <p:nvPr/>
        </p:nvSpPr>
        <p:spPr>
          <a:xfrm>
            <a:off x="6739125" y="4662050"/>
            <a:ext cx="24051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90" name="Google Shape;90;p16"/>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91" name="Google Shape;91;p16"/>
          <p:cNvSpPr/>
          <p:nvPr/>
        </p:nvSpPr>
        <p:spPr>
          <a:xfrm>
            <a:off x="783900" y="-15600"/>
            <a:ext cx="81309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It’s all about the rates…</a:t>
            </a:r>
            <a:endParaRPr b="1" sz="3000">
              <a:solidFill>
                <a:srgbClr val="FFFFFF"/>
              </a:solidFill>
              <a:latin typeface="Helvetica Neue"/>
              <a:ea typeface="Helvetica Neue"/>
              <a:cs typeface="Helvetica Neue"/>
              <a:sym typeface="Helvetica Neue"/>
            </a:endParaRPr>
          </a:p>
        </p:txBody>
      </p:sp>
      <p:pic>
        <p:nvPicPr>
          <p:cNvPr id="92" name="Google Shape;92;p16"/>
          <p:cNvPicPr preferRelativeResize="0"/>
          <p:nvPr/>
        </p:nvPicPr>
        <p:blipFill>
          <a:blip r:embed="rId4">
            <a:alphaModFix/>
          </a:blip>
          <a:stretch>
            <a:fillRect/>
          </a:stretch>
        </p:blipFill>
        <p:spPr>
          <a:xfrm>
            <a:off x="91440" y="6581"/>
            <a:ext cx="685800" cy="685800"/>
          </a:xfrm>
          <a:prstGeom prst="rect">
            <a:avLst/>
          </a:prstGeom>
          <a:noFill/>
          <a:ln>
            <a:noFill/>
          </a:ln>
        </p:spPr>
      </p:pic>
      <p:pic>
        <p:nvPicPr>
          <p:cNvPr id="93" name="Google Shape;93;p16"/>
          <p:cNvPicPr preferRelativeResize="0"/>
          <p:nvPr/>
        </p:nvPicPr>
        <p:blipFill>
          <a:blip r:embed="rId5">
            <a:alphaModFix/>
          </a:blip>
          <a:stretch>
            <a:fillRect/>
          </a:stretch>
        </p:blipFill>
        <p:spPr>
          <a:xfrm>
            <a:off x="172" y="686151"/>
            <a:ext cx="6484106" cy="4055748"/>
          </a:xfrm>
          <a:prstGeom prst="rect">
            <a:avLst/>
          </a:prstGeom>
          <a:noFill/>
          <a:ln>
            <a:noFill/>
          </a:ln>
        </p:spPr>
      </p:pic>
      <p:sp>
        <p:nvSpPr>
          <p:cNvPr id="94" name="Google Shape;94;p16"/>
          <p:cNvSpPr txBox="1"/>
          <p:nvPr/>
        </p:nvSpPr>
        <p:spPr>
          <a:xfrm>
            <a:off x="6484275" y="1176013"/>
            <a:ext cx="2659800" cy="30108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lang="en" sz="1800">
                <a:solidFill>
                  <a:schemeClr val="dk1"/>
                </a:solidFill>
              </a:rPr>
              <a:t>5-min rate in blue, c</a:t>
            </a:r>
            <a:r>
              <a:rPr lang="en" sz="1800">
                <a:solidFill>
                  <a:schemeClr val="dk1"/>
                </a:solidFill>
              </a:rPr>
              <a:t>umulative in red</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0.3-0.5+” in 5 min. threshold→ WOW Event!</a:t>
            </a:r>
            <a:endParaRPr sz="1800">
              <a:solidFill>
                <a:schemeClr val="dk1"/>
              </a:solidFill>
            </a:endParaRPr>
          </a:p>
          <a:p>
            <a:pPr indent="0" lvl="0" marL="457200" rtl="0" algn="l">
              <a:lnSpc>
                <a:spcPct val="115000"/>
              </a:lnSpc>
              <a:spcBef>
                <a:spcPts val="0"/>
              </a:spcBef>
              <a:spcAft>
                <a:spcPts val="0"/>
              </a:spcAft>
              <a:buNone/>
            </a:pPr>
            <a:r>
              <a:rPr lang="en" sz="1800">
                <a:solidFill>
                  <a:schemeClr val="dk1"/>
                </a:solidFill>
              </a:rPr>
              <a:t>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ISP (2014) still the gold standard.</a:t>
            </a:r>
            <a:endParaRPr sz="1800">
              <a:solidFill>
                <a:schemeClr val="dk1"/>
              </a:solidFill>
            </a:endParaRPr>
          </a:p>
        </p:txBody>
      </p:sp>
      <p:sp>
        <p:nvSpPr>
          <p:cNvPr id="95" name="Google Shape;95;p16"/>
          <p:cNvSpPr txBox="1"/>
          <p:nvPr/>
        </p:nvSpPr>
        <p:spPr>
          <a:xfrm>
            <a:off x="281250" y="903350"/>
            <a:ext cx="1001100" cy="1686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Emergency</a:t>
            </a:r>
            <a:endParaRPr b="1" sz="1000">
              <a:solidFill>
                <a:schemeClr val="dk1"/>
              </a:solidFill>
            </a:endParaRPr>
          </a:p>
        </p:txBody>
      </p:sp>
      <p:sp>
        <p:nvSpPr>
          <p:cNvPr id="96" name="Google Shape;96;p16"/>
          <p:cNvSpPr txBox="1"/>
          <p:nvPr/>
        </p:nvSpPr>
        <p:spPr>
          <a:xfrm>
            <a:off x="3532925" y="903350"/>
            <a:ext cx="1001100" cy="1686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a:t>
            </a:r>
            <a:r>
              <a:rPr b="1" lang="en" sz="1000">
                <a:solidFill>
                  <a:schemeClr val="dk1"/>
                </a:solidFill>
              </a:rPr>
              <a:t>Emergency”</a:t>
            </a:r>
            <a:endParaRPr b="1" sz="1000">
              <a:solidFill>
                <a:schemeClr val="dk1"/>
              </a:solidFill>
            </a:endParaRPr>
          </a:p>
        </p:txBody>
      </p:sp>
      <p:sp>
        <p:nvSpPr>
          <p:cNvPr id="97" name="Google Shape;97;p16"/>
          <p:cNvSpPr txBox="1"/>
          <p:nvPr/>
        </p:nvSpPr>
        <p:spPr>
          <a:xfrm>
            <a:off x="322300" y="2929975"/>
            <a:ext cx="1001100" cy="1686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Emergency</a:t>
            </a:r>
            <a:endParaRPr b="1" sz="1000">
              <a:solidFill>
                <a:schemeClr val="dk1"/>
              </a:solidFill>
            </a:endParaRPr>
          </a:p>
        </p:txBody>
      </p:sp>
      <p:sp>
        <p:nvSpPr>
          <p:cNvPr id="98" name="Google Shape;98;p16"/>
          <p:cNvSpPr txBox="1"/>
          <p:nvPr/>
        </p:nvSpPr>
        <p:spPr>
          <a:xfrm>
            <a:off x="3532925" y="2929975"/>
            <a:ext cx="1001100" cy="1686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Considerable</a:t>
            </a:r>
            <a:endParaRPr b="1" sz="10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4"/>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416" name="Google Shape;416;p34"/>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417" name="Google Shape;417;p34"/>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418" name="Google Shape;418;p34"/>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419" name="Google Shape;419;p34"/>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420" name="Google Shape;420;p34"/>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072E63"/>
              </a:solidFill>
              <a:latin typeface="Helvetica Neue"/>
              <a:ea typeface="Helvetica Neue"/>
              <a:cs typeface="Helvetica Neue"/>
              <a:sym typeface="Helvetica Neue"/>
            </a:endParaRPr>
          </a:p>
        </p:txBody>
      </p:sp>
      <p:sp>
        <p:nvSpPr>
          <p:cNvPr id="421" name="Google Shape;421;p34"/>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The Lead Up: IDSS</a:t>
            </a:r>
            <a:endParaRPr b="1" sz="3000">
              <a:solidFill>
                <a:srgbClr val="FFFFFF"/>
              </a:solidFill>
              <a:latin typeface="Helvetica Neue"/>
              <a:ea typeface="Helvetica Neue"/>
              <a:cs typeface="Helvetica Neue"/>
              <a:sym typeface="Helvetica Neue"/>
            </a:endParaRPr>
          </a:p>
        </p:txBody>
      </p:sp>
      <p:pic>
        <p:nvPicPr>
          <p:cNvPr id="422" name="Google Shape;422;p34"/>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423" name="Google Shape;423;p34"/>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424" name="Google Shape;424;p34"/>
          <p:cNvSpPr txBox="1"/>
          <p:nvPr/>
        </p:nvSpPr>
        <p:spPr>
          <a:xfrm>
            <a:off x="5362200" y="409675"/>
            <a:ext cx="3781800" cy="182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1"/>
              </a:buClr>
              <a:buSzPts val="1800"/>
              <a:buChar char="●"/>
            </a:pPr>
            <a:r>
              <a:rPr lang="en" sz="1800">
                <a:solidFill>
                  <a:schemeClr val="dk1"/>
                </a:solidFill>
              </a:rPr>
              <a:t>Began sending </a:t>
            </a:r>
            <a:r>
              <a:rPr lang="en" sz="1800">
                <a:solidFill>
                  <a:schemeClr val="dk1"/>
                </a:solidFill>
              </a:rPr>
              <a:t>briefings and emails on August 16th indicating potential for heavy rainfall and flash flooding.</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pic>
        <p:nvPicPr>
          <p:cNvPr id="425" name="Google Shape;425;p34"/>
          <p:cNvPicPr preferRelativeResize="0"/>
          <p:nvPr/>
        </p:nvPicPr>
        <p:blipFill>
          <a:blip r:embed="rId5">
            <a:alphaModFix/>
          </a:blip>
          <a:stretch>
            <a:fillRect/>
          </a:stretch>
        </p:blipFill>
        <p:spPr>
          <a:xfrm>
            <a:off x="91450" y="733675"/>
            <a:ext cx="4353515" cy="2448150"/>
          </a:xfrm>
          <a:prstGeom prst="rect">
            <a:avLst/>
          </a:prstGeom>
          <a:noFill/>
          <a:ln cap="flat" cmpd="sng" w="19050">
            <a:solidFill>
              <a:schemeClr val="dk2"/>
            </a:solidFill>
            <a:prstDash val="solid"/>
            <a:round/>
            <a:headEnd len="sm" w="sm" type="none"/>
            <a:tailEnd len="sm" w="sm" type="none"/>
          </a:ln>
        </p:spPr>
      </p:pic>
      <p:pic>
        <p:nvPicPr>
          <p:cNvPr id="426" name="Google Shape;426;p34"/>
          <p:cNvPicPr preferRelativeResize="0"/>
          <p:nvPr/>
        </p:nvPicPr>
        <p:blipFill>
          <a:blip r:embed="rId6">
            <a:alphaModFix/>
          </a:blip>
          <a:stretch>
            <a:fillRect/>
          </a:stretch>
        </p:blipFill>
        <p:spPr>
          <a:xfrm>
            <a:off x="529125" y="1237576"/>
            <a:ext cx="4362998" cy="2448150"/>
          </a:xfrm>
          <a:prstGeom prst="rect">
            <a:avLst/>
          </a:prstGeom>
          <a:noFill/>
          <a:ln cap="flat" cmpd="sng" w="19050">
            <a:solidFill>
              <a:schemeClr val="dk2"/>
            </a:solidFill>
            <a:prstDash val="solid"/>
            <a:round/>
            <a:headEnd len="sm" w="sm" type="none"/>
            <a:tailEnd len="sm" w="sm" type="none"/>
          </a:ln>
        </p:spPr>
      </p:pic>
      <p:pic>
        <p:nvPicPr>
          <p:cNvPr id="427" name="Google Shape;427;p34"/>
          <p:cNvPicPr preferRelativeResize="0"/>
          <p:nvPr/>
        </p:nvPicPr>
        <p:blipFill>
          <a:blip r:embed="rId7">
            <a:alphaModFix/>
          </a:blip>
          <a:stretch>
            <a:fillRect/>
          </a:stretch>
        </p:blipFill>
        <p:spPr>
          <a:xfrm>
            <a:off x="999201" y="1757023"/>
            <a:ext cx="4363001" cy="2458282"/>
          </a:xfrm>
          <a:prstGeom prst="rect">
            <a:avLst/>
          </a:prstGeom>
          <a:noFill/>
          <a:ln cap="flat" cmpd="sng" w="19050">
            <a:solidFill>
              <a:schemeClr val="dk2"/>
            </a:solidFill>
            <a:prstDash val="solid"/>
            <a:round/>
            <a:headEnd len="sm" w="sm" type="none"/>
            <a:tailEnd len="sm" w="sm" type="none"/>
          </a:ln>
        </p:spPr>
      </p:pic>
      <p:sp>
        <p:nvSpPr>
          <p:cNvPr id="428" name="Google Shape;428;p34"/>
          <p:cNvSpPr txBox="1"/>
          <p:nvPr/>
        </p:nvSpPr>
        <p:spPr>
          <a:xfrm>
            <a:off x="5362200" y="1940563"/>
            <a:ext cx="3781800" cy="1238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Issued a </a:t>
            </a:r>
            <a:r>
              <a:rPr b="1" lang="en" sz="1800">
                <a:solidFill>
                  <a:schemeClr val="dk1"/>
                </a:solidFill>
              </a:rPr>
              <a:t>Flood Watch</a:t>
            </a:r>
            <a:r>
              <a:rPr lang="en" sz="1800">
                <a:solidFill>
                  <a:schemeClr val="dk1"/>
                </a:solidFill>
              </a:rPr>
              <a:t> August 17th in collaboration with neighbors. Expansion into CT August 18th.</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457200" rtl="0" algn="l">
              <a:spcBef>
                <a:spcPts val="0"/>
              </a:spcBef>
              <a:spcAft>
                <a:spcPts val="0"/>
              </a:spcAft>
              <a:buNone/>
            </a:pPr>
            <a:r>
              <a:rPr lang="en" sz="1800">
                <a:solidFill>
                  <a:schemeClr val="dk1"/>
                </a:solidFill>
              </a:rPr>
              <a:t> </a:t>
            </a:r>
            <a:endParaRPr sz="1800">
              <a:solidFill>
                <a:schemeClr val="dk2"/>
              </a:solidFill>
            </a:endParaRPr>
          </a:p>
        </p:txBody>
      </p:sp>
      <p:sp>
        <p:nvSpPr>
          <p:cNvPr id="429" name="Google Shape;429;p34"/>
          <p:cNvSpPr txBox="1"/>
          <p:nvPr/>
        </p:nvSpPr>
        <p:spPr>
          <a:xfrm>
            <a:off x="5362200" y="3293075"/>
            <a:ext cx="3781800" cy="1479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Final briefing sent morning of August 18th with no significant changes to hazards and slight adjustment in precipitation forecast.</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5"/>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435" name="Google Shape;435;p35"/>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436" name="Google Shape;436;p35"/>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437" name="Google Shape;437;p35"/>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438" name="Google Shape;438;p35"/>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439" name="Google Shape;439;p35"/>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12Z Sounding (18th - Morning of Event)</a:t>
            </a:r>
            <a:endParaRPr b="1" sz="1500">
              <a:solidFill>
                <a:srgbClr val="072E63"/>
              </a:solidFill>
              <a:latin typeface="Helvetica Neue"/>
              <a:ea typeface="Helvetica Neue"/>
              <a:cs typeface="Helvetica Neue"/>
              <a:sym typeface="Helvetica Neue"/>
            </a:endParaRPr>
          </a:p>
        </p:txBody>
      </p:sp>
      <p:sp>
        <p:nvSpPr>
          <p:cNvPr id="440" name="Google Shape;440;p35"/>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100">
                <a:solidFill>
                  <a:srgbClr val="FFFFFF"/>
                </a:solidFill>
                <a:latin typeface="Helvetica Neue"/>
                <a:ea typeface="Helvetica Neue"/>
                <a:cs typeface="Helvetica Neue"/>
                <a:sym typeface="Helvetica Neue"/>
              </a:rPr>
              <a:t>The Event</a:t>
            </a:r>
            <a:endParaRPr b="1" sz="2100">
              <a:solidFill>
                <a:srgbClr val="FFFFFF"/>
              </a:solidFill>
              <a:latin typeface="Helvetica Neue"/>
              <a:ea typeface="Helvetica Neue"/>
              <a:cs typeface="Helvetica Neue"/>
              <a:sym typeface="Helvetica Neue"/>
            </a:endParaRPr>
          </a:p>
        </p:txBody>
      </p:sp>
      <p:pic>
        <p:nvPicPr>
          <p:cNvPr id="441" name="Google Shape;441;p35"/>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442" name="Google Shape;442;p35"/>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443" name="Google Shape;443;p35"/>
          <p:cNvPicPr preferRelativeResize="0"/>
          <p:nvPr/>
        </p:nvPicPr>
        <p:blipFill>
          <a:blip r:embed="rId5">
            <a:alphaModFix/>
          </a:blip>
          <a:stretch>
            <a:fillRect/>
          </a:stretch>
        </p:blipFill>
        <p:spPr>
          <a:xfrm>
            <a:off x="175" y="686150"/>
            <a:ext cx="5749889" cy="4055576"/>
          </a:xfrm>
          <a:prstGeom prst="rect">
            <a:avLst/>
          </a:prstGeom>
          <a:noFill/>
          <a:ln cap="flat" cmpd="sng" w="19050">
            <a:solidFill>
              <a:srgbClr val="000000"/>
            </a:solidFill>
            <a:prstDash val="solid"/>
            <a:round/>
            <a:headEnd len="sm" w="sm" type="none"/>
            <a:tailEnd len="sm" w="sm" type="none"/>
          </a:ln>
        </p:spPr>
      </p:pic>
      <p:sp>
        <p:nvSpPr>
          <p:cNvPr id="444" name="Google Shape;444;p35"/>
          <p:cNvSpPr txBox="1"/>
          <p:nvPr/>
        </p:nvSpPr>
        <p:spPr>
          <a:xfrm>
            <a:off x="5803800" y="685963"/>
            <a:ext cx="2148300" cy="2031900"/>
          </a:xfrm>
          <a:prstGeom prst="rect">
            <a:avLst/>
          </a:prstGeom>
          <a:solidFill>
            <a:srgbClr val="E6E6E6"/>
          </a:solidFill>
          <a:ln cap="flat" cmpd="sng" w="19050">
            <a:solidFill>
              <a:srgbClr val="000000"/>
            </a:solidFill>
            <a:prstDash val="solid"/>
            <a:round/>
            <a:headEnd len="sm" w="sm" type="none"/>
            <a:tailEnd len="sm" w="sm" type="none"/>
          </a:ln>
          <a:effectLst>
            <a:outerShdw blurRad="142875"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PW: 1.66”</a:t>
            </a:r>
            <a:endParaRPr sz="1500">
              <a:solidFill>
                <a:srgbClr val="000000"/>
              </a:solidFill>
              <a:latin typeface="Arial Rounded"/>
              <a:ea typeface="Arial Rounded"/>
              <a:cs typeface="Arial Rounded"/>
              <a:sym typeface="Arial Rounded"/>
            </a:endParaRPr>
          </a:p>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L-L RH: 91%</a:t>
            </a:r>
            <a:endParaRPr sz="1500">
              <a:solidFill>
                <a:srgbClr val="000000"/>
              </a:solidFill>
              <a:latin typeface="Arial Rounded"/>
              <a:ea typeface="Arial Rounded"/>
              <a:cs typeface="Arial Rounded"/>
              <a:sym typeface="Arial Rounded"/>
            </a:endParaRPr>
          </a:p>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M-L RH: 74%</a:t>
            </a:r>
            <a:endParaRPr sz="1500">
              <a:solidFill>
                <a:srgbClr val="000000"/>
              </a:solidFill>
              <a:latin typeface="Arial Rounded"/>
              <a:ea typeface="Arial Rounded"/>
              <a:cs typeface="Arial Rounded"/>
              <a:sym typeface="Arial Rounded"/>
            </a:endParaRPr>
          </a:p>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MUCAPE: 674 J/kg</a:t>
            </a:r>
            <a:endParaRPr sz="1500">
              <a:solidFill>
                <a:srgbClr val="000000"/>
              </a:solidFill>
              <a:latin typeface="Arial Rounded"/>
              <a:ea typeface="Arial Rounded"/>
              <a:cs typeface="Arial Rounded"/>
              <a:sym typeface="Arial Rounded"/>
            </a:endParaRPr>
          </a:p>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Sfc-1 km SRH: 178 m2/s2</a:t>
            </a:r>
            <a:endParaRPr sz="1500">
              <a:solidFill>
                <a:srgbClr val="000000"/>
              </a:solidFill>
              <a:latin typeface="Arial Rounded"/>
              <a:ea typeface="Arial Rounded"/>
              <a:cs typeface="Arial Rounded"/>
              <a:sym typeface="Arial Rounded"/>
            </a:endParaRPr>
          </a:p>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Corfidi Upshear vector: 278/18 kt</a:t>
            </a:r>
            <a:endParaRPr sz="1500">
              <a:solidFill>
                <a:srgbClr val="000000"/>
              </a:solidFill>
              <a:latin typeface="Arial Rounded"/>
              <a:ea typeface="Arial Rounded"/>
              <a:cs typeface="Arial Rounded"/>
              <a:sym typeface="Arial Rounded"/>
            </a:endParaRPr>
          </a:p>
        </p:txBody>
      </p:sp>
      <p:sp>
        <p:nvSpPr>
          <p:cNvPr id="445" name="Google Shape;445;p35"/>
          <p:cNvSpPr txBox="1"/>
          <p:nvPr/>
        </p:nvSpPr>
        <p:spPr>
          <a:xfrm>
            <a:off x="5803800" y="2757875"/>
            <a:ext cx="3340200" cy="19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Moisture throughout the column with a large warm layer, low level WAA (warm front), and “tall and skinny” CAPE → efficient rainfall potential</a:t>
            </a:r>
            <a:endParaRPr sz="18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6"/>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451" name="Google Shape;451;p36"/>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452" name="Google Shape;452;p36"/>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453" name="Google Shape;453;p36"/>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454" name="Google Shape;454;p36"/>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455" name="Google Shape;455;p36"/>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072E63"/>
              </a:solidFill>
              <a:latin typeface="Helvetica Neue"/>
              <a:ea typeface="Helvetica Neue"/>
              <a:cs typeface="Helvetica Neue"/>
              <a:sym typeface="Helvetica Neue"/>
            </a:endParaRPr>
          </a:p>
        </p:txBody>
      </p:sp>
      <p:sp>
        <p:nvSpPr>
          <p:cNvPr id="456" name="Google Shape;456;p36"/>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100">
                <a:solidFill>
                  <a:srgbClr val="FFFFFF"/>
                </a:solidFill>
                <a:latin typeface="Helvetica Neue"/>
                <a:ea typeface="Helvetica Neue"/>
                <a:cs typeface="Helvetica Neue"/>
                <a:sym typeface="Helvetica Neue"/>
              </a:rPr>
              <a:t>The Event</a:t>
            </a:r>
            <a:endParaRPr b="1" sz="2100">
              <a:solidFill>
                <a:srgbClr val="FFFFFF"/>
              </a:solidFill>
              <a:latin typeface="Helvetica Neue"/>
              <a:ea typeface="Helvetica Neue"/>
              <a:cs typeface="Helvetica Neue"/>
              <a:sym typeface="Helvetica Neue"/>
            </a:endParaRPr>
          </a:p>
        </p:txBody>
      </p:sp>
      <p:pic>
        <p:nvPicPr>
          <p:cNvPr id="457" name="Google Shape;457;p36"/>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458" name="Google Shape;458;p36"/>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459" name="Google Shape;459;p36"/>
          <p:cNvSpPr txBox="1"/>
          <p:nvPr/>
        </p:nvSpPr>
        <p:spPr>
          <a:xfrm>
            <a:off x="175" y="692375"/>
            <a:ext cx="9144000" cy="14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Rainfall began early across NYC, Westchester, SW CT. with FLSs issued from 4AM - 7:15AM.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First FFW issued at </a:t>
            </a:r>
            <a:r>
              <a:rPr b="1" lang="en" sz="1800" u="sng">
                <a:solidFill>
                  <a:schemeClr val="dk1"/>
                </a:solidFill>
              </a:rPr>
              <a:t>9:26AM</a:t>
            </a:r>
            <a:r>
              <a:rPr lang="en" sz="1800">
                <a:solidFill>
                  <a:schemeClr val="dk1"/>
                </a:solidFill>
              </a:rPr>
              <a:t> for Fairfield. Already 2-4” of rainfall in extreme SW Fairfield.</a:t>
            </a:r>
            <a:endParaRPr sz="1800">
              <a:solidFill>
                <a:schemeClr val="dk1"/>
              </a:solidFill>
            </a:endParaRPr>
          </a:p>
        </p:txBody>
      </p:sp>
      <p:pic>
        <p:nvPicPr>
          <p:cNvPr id="460" name="Google Shape;460;p36"/>
          <p:cNvPicPr preferRelativeResize="0"/>
          <p:nvPr/>
        </p:nvPicPr>
        <p:blipFill>
          <a:blip r:embed="rId5">
            <a:alphaModFix/>
          </a:blip>
          <a:stretch>
            <a:fillRect/>
          </a:stretch>
        </p:blipFill>
        <p:spPr>
          <a:xfrm>
            <a:off x="175" y="2147000"/>
            <a:ext cx="4077401" cy="2594726"/>
          </a:xfrm>
          <a:prstGeom prst="rect">
            <a:avLst/>
          </a:prstGeom>
          <a:noFill/>
          <a:ln>
            <a:noFill/>
          </a:ln>
        </p:spPr>
      </p:pic>
      <p:pic>
        <p:nvPicPr>
          <p:cNvPr id="461" name="Google Shape;461;p36"/>
          <p:cNvPicPr preferRelativeResize="0"/>
          <p:nvPr/>
        </p:nvPicPr>
        <p:blipFill>
          <a:blip r:embed="rId6">
            <a:alphaModFix/>
          </a:blip>
          <a:stretch>
            <a:fillRect/>
          </a:stretch>
        </p:blipFill>
        <p:spPr>
          <a:xfrm>
            <a:off x="5050502" y="2146999"/>
            <a:ext cx="4088522" cy="25947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7"/>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467" name="Google Shape;467;p37"/>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468" name="Google Shape;468;p37"/>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469" name="Google Shape;469;p37"/>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470" name="Google Shape;470;p37"/>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471" name="Google Shape;471;p37"/>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072E63"/>
              </a:solidFill>
              <a:latin typeface="Helvetica Neue"/>
              <a:ea typeface="Helvetica Neue"/>
              <a:cs typeface="Helvetica Neue"/>
              <a:sym typeface="Helvetica Neue"/>
            </a:endParaRPr>
          </a:p>
        </p:txBody>
      </p:sp>
      <p:sp>
        <p:nvSpPr>
          <p:cNvPr id="472" name="Google Shape;472;p37"/>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100">
                <a:solidFill>
                  <a:srgbClr val="FFFFFF"/>
                </a:solidFill>
                <a:latin typeface="Helvetica Neue"/>
                <a:ea typeface="Helvetica Neue"/>
                <a:cs typeface="Helvetica Neue"/>
                <a:sym typeface="Helvetica Neue"/>
              </a:rPr>
              <a:t>The Event</a:t>
            </a:r>
            <a:endParaRPr b="1" sz="2100">
              <a:solidFill>
                <a:srgbClr val="FFFFFF"/>
              </a:solidFill>
              <a:latin typeface="Helvetica Neue"/>
              <a:ea typeface="Helvetica Neue"/>
              <a:cs typeface="Helvetica Neue"/>
              <a:sym typeface="Helvetica Neue"/>
            </a:endParaRPr>
          </a:p>
        </p:txBody>
      </p:sp>
      <p:pic>
        <p:nvPicPr>
          <p:cNvPr id="473" name="Google Shape;473;p37"/>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474" name="Google Shape;474;p37"/>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475" name="Google Shape;475;p37"/>
          <p:cNvPicPr preferRelativeResize="0"/>
          <p:nvPr/>
        </p:nvPicPr>
        <p:blipFill>
          <a:blip r:embed="rId5">
            <a:alphaModFix/>
          </a:blip>
          <a:stretch>
            <a:fillRect/>
          </a:stretch>
        </p:blipFill>
        <p:spPr>
          <a:xfrm>
            <a:off x="5033525" y="2136575"/>
            <a:ext cx="4110775" cy="2605149"/>
          </a:xfrm>
          <a:prstGeom prst="rect">
            <a:avLst/>
          </a:prstGeom>
          <a:noFill/>
          <a:ln>
            <a:noFill/>
          </a:ln>
        </p:spPr>
      </p:pic>
      <p:sp>
        <p:nvSpPr>
          <p:cNvPr id="476" name="Google Shape;476;p37"/>
          <p:cNvSpPr txBox="1"/>
          <p:nvPr/>
        </p:nvSpPr>
        <p:spPr>
          <a:xfrm>
            <a:off x="-8450" y="710625"/>
            <a:ext cx="9144000" cy="15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FFW upgraded to </a:t>
            </a:r>
            <a:r>
              <a:rPr lang="en" sz="1800" u="sng">
                <a:solidFill>
                  <a:schemeClr val="dk1"/>
                </a:solidFill>
              </a:rPr>
              <a:t>considerable</a:t>
            </a:r>
            <a:r>
              <a:rPr lang="en" sz="1800">
                <a:solidFill>
                  <a:schemeClr val="dk1"/>
                </a:solidFill>
              </a:rPr>
              <a:t> over Fairfield at </a:t>
            </a:r>
            <a:r>
              <a:rPr b="1" lang="en" sz="1800" u="sng">
                <a:solidFill>
                  <a:schemeClr val="dk1"/>
                </a:solidFill>
              </a:rPr>
              <a:t>12:00 PM</a:t>
            </a:r>
            <a:r>
              <a:rPr lang="en" sz="1800">
                <a:solidFill>
                  <a:schemeClr val="dk1"/>
                </a:solidFill>
              </a:rPr>
              <a:t>. WEA alerted at this point.</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2-4”, locally up to 5”</a:t>
            </a:r>
            <a:endParaRPr sz="1800">
              <a:solidFill>
                <a:schemeClr val="dk1"/>
              </a:solidFill>
            </a:endParaRPr>
          </a:p>
        </p:txBody>
      </p:sp>
      <p:pic>
        <p:nvPicPr>
          <p:cNvPr id="477" name="Google Shape;477;p37"/>
          <p:cNvPicPr preferRelativeResize="0"/>
          <p:nvPr/>
        </p:nvPicPr>
        <p:blipFill>
          <a:blip r:embed="rId6">
            <a:alphaModFix/>
          </a:blip>
          <a:stretch>
            <a:fillRect/>
          </a:stretch>
        </p:blipFill>
        <p:spPr>
          <a:xfrm>
            <a:off x="175" y="2178925"/>
            <a:ext cx="4068950" cy="2567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38"/>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483" name="Google Shape;483;p38"/>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484" name="Google Shape;484;p38"/>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485" name="Google Shape;485;p38"/>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486" name="Google Shape;486;p38"/>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487" name="Google Shape;487;p38"/>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072E63"/>
              </a:solidFill>
              <a:latin typeface="Helvetica Neue"/>
              <a:ea typeface="Helvetica Neue"/>
              <a:cs typeface="Helvetica Neue"/>
              <a:sym typeface="Helvetica Neue"/>
            </a:endParaRPr>
          </a:p>
        </p:txBody>
      </p:sp>
      <p:sp>
        <p:nvSpPr>
          <p:cNvPr id="488" name="Google Shape;488;p38"/>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100">
                <a:solidFill>
                  <a:srgbClr val="FFFFFF"/>
                </a:solidFill>
                <a:latin typeface="Helvetica Neue"/>
                <a:ea typeface="Helvetica Neue"/>
                <a:cs typeface="Helvetica Neue"/>
                <a:sym typeface="Helvetica Neue"/>
              </a:rPr>
              <a:t>The Event</a:t>
            </a:r>
            <a:endParaRPr b="1" sz="2100">
              <a:solidFill>
                <a:srgbClr val="FFFFFF"/>
              </a:solidFill>
              <a:latin typeface="Helvetica Neue"/>
              <a:ea typeface="Helvetica Neue"/>
              <a:cs typeface="Helvetica Neue"/>
              <a:sym typeface="Helvetica Neue"/>
            </a:endParaRPr>
          </a:p>
        </p:txBody>
      </p:sp>
      <p:pic>
        <p:nvPicPr>
          <p:cNvPr id="489" name="Google Shape;489;p38"/>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490" name="Google Shape;490;p38"/>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491" name="Google Shape;491;p38"/>
          <p:cNvPicPr preferRelativeResize="0"/>
          <p:nvPr/>
        </p:nvPicPr>
        <p:blipFill>
          <a:blip r:embed="rId5">
            <a:alphaModFix/>
          </a:blip>
          <a:stretch>
            <a:fillRect/>
          </a:stretch>
        </p:blipFill>
        <p:spPr>
          <a:xfrm>
            <a:off x="175" y="2187200"/>
            <a:ext cx="4043700" cy="2559675"/>
          </a:xfrm>
          <a:prstGeom prst="rect">
            <a:avLst/>
          </a:prstGeom>
          <a:noFill/>
          <a:ln>
            <a:noFill/>
          </a:ln>
        </p:spPr>
      </p:pic>
      <p:pic>
        <p:nvPicPr>
          <p:cNvPr id="492" name="Google Shape;492;p38"/>
          <p:cNvPicPr preferRelativeResize="0"/>
          <p:nvPr/>
        </p:nvPicPr>
        <p:blipFill>
          <a:blip r:embed="rId6">
            <a:alphaModFix/>
          </a:blip>
          <a:stretch>
            <a:fillRect/>
          </a:stretch>
        </p:blipFill>
        <p:spPr>
          <a:xfrm>
            <a:off x="5025075" y="2135545"/>
            <a:ext cx="4118924" cy="2606181"/>
          </a:xfrm>
          <a:prstGeom prst="rect">
            <a:avLst/>
          </a:prstGeom>
          <a:noFill/>
          <a:ln>
            <a:noFill/>
          </a:ln>
        </p:spPr>
      </p:pic>
      <p:sp>
        <p:nvSpPr>
          <p:cNvPr id="493" name="Google Shape;493;p38"/>
          <p:cNvSpPr txBox="1"/>
          <p:nvPr/>
        </p:nvSpPr>
        <p:spPr>
          <a:xfrm>
            <a:off x="-8450" y="710625"/>
            <a:ext cx="9144000" cy="15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Flash Flood Emergency issued for Central Fairfield to Northern New Haven Counties at </a:t>
            </a:r>
            <a:r>
              <a:rPr b="1" lang="en" sz="1800" u="sng">
                <a:solidFill>
                  <a:schemeClr val="dk1"/>
                </a:solidFill>
              </a:rPr>
              <a:t>2:52 PM</a:t>
            </a:r>
            <a:r>
              <a:rPr lang="en" sz="1800">
                <a:solidFill>
                  <a:schemeClr val="dk1"/>
                </a:solidFill>
              </a:rPr>
              <a:t>.</a:t>
            </a:r>
            <a:endParaRPr sz="1800">
              <a:solidFill>
                <a:schemeClr val="dk1"/>
              </a:solidFill>
            </a:endParaRPr>
          </a:p>
          <a:p>
            <a:pPr indent="0" lvl="0" marL="0" rtl="0" algn="l">
              <a:spcBef>
                <a:spcPts val="0"/>
              </a:spcBef>
              <a:spcAft>
                <a:spcPts val="0"/>
              </a:spcAft>
              <a:buNone/>
            </a:pPr>
            <a:r>
              <a:rPr lang="en" sz="1800">
                <a:solidFill>
                  <a:schemeClr val="dk1"/>
                </a:solidFill>
              </a:rPr>
              <a:t>Southern Fairfield not included in Emergency due to heaviest rainfall ending and moving north.</a:t>
            </a:r>
            <a:endParaRPr sz="1800">
              <a:solidFill>
                <a:schemeClr val="dk1"/>
              </a:solidFill>
            </a:endParaRPr>
          </a:p>
        </p:txBody>
      </p:sp>
      <p:sp>
        <p:nvSpPr>
          <p:cNvPr id="494" name="Google Shape;494;p38"/>
          <p:cNvSpPr/>
          <p:nvPr/>
        </p:nvSpPr>
        <p:spPr>
          <a:xfrm rot="1884910">
            <a:off x="6670517" y="2608872"/>
            <a:ext cx="509367" cy="739354"/>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5" name="Google Shape;495;p38"/>
          <p:cNvSpPr/>
          <p:nvPr/>
        </p:nvSpPr>
        <p:spPr>
          <a:xfrm rot="1884910">
            <a:off x="1603292" y="2650272"/>
            <a:ext cx="509367" cy="739354"/>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9"/>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501" name="Google Shape;501;p39"/>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502" name="Google Shape;502;p39"/>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503" name="Google Shape;503;p39"/>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504" name="Google Shape;504;p39"/>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505" name="Google Shape;505;p39"/>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072E63"/>
              </a:solidFill>
              <a:latin typeface="Helvetica Neue"/>
              <a:ea typeface="Helvetica Neue"/>
              <a:cs typeface="Helvetica Neue"/>
              <a:sym typeface="Helvetica Neue"/>
            </a:endParaRPr>
          </a:p>
        </p:txBody>
      </p:sp>
      <p:sp>
        <p:nvSpPr>
          <p:cNvPr id="506" name="Google Shape;506;p39"/>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100">
                <a:solidFill>
                  <a:srgbClr val="FFFFFF"/>
                </a:solidFill>
                <a:latin typeface="Helvetica Neue"/>
                <a:ea typeface="Helvetica Neue"/>
                <a:cs typeface="Helvetica Neue"/>
                <a:sym typeface="Helvetica Neue"/>
              </a:rPr>
              <a:t>The Event: SW CT Emergency</a:t>
            </a:r>
            <a:endParaRPr b="1" sz="2100">
              <a:solidFill>
                <a:srgbClr val="FFFFFF"/>
              </a:solidFill>
              <a:latin typeface="Helvetica Neue"/>
              <a:ea typeface="Helvetica Neue"/>
              <a:cs typeface="Helvetica Neue"/>
              <a:sym typeface="Helvetica Neue"/>
            </a:endParaRPr>
          </a:p>
        </p:txBody>
      </p:sp>
      <p:pic>
        <p:nvPicPr>
          <p:cNvPr id="507" name="Google Shape;507;p39"/>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508" name="Google Shape;508;p39"/>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509" name="Google Shape;509;p39"/>
          <p:cNvSpPr txBox="1"/>
          <p:nvPr/>
        </p:nvSpPr>
        <p:spPr>
          <a:xfrm>
            <a:off x="0" y="686150"/>
            <a:ext cx="9144000" cy="14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rPr>
              <a:t>Decision to issue: </a:t>
            </a:r>
            <a:endParaRPr sz="1600">
              <a:solidFill>
                <a:schemeClr val="dk1"/>
              </a:solidFill>
            </a:endParaRPr>
          </a:p>
          <a:p>
            <a:pPr indent="-330200" lvl="0" marL="457200" rtl="0" algn="l">
              <a:spcBef>
                <a:spcPts val="0"/>
              </a:spcBef>
              <a:spcAft>
                <a:spcPts val="0"/>
              </a:spcAft>
              <a:buClr>
                <a:schemeClr val="dk1"/>
              </a:buClr>
              <a:buSzPts val="1600"/>
              <a:buAutoNum type="arabicParenR"/>
            </a:pPr>
            <a:r>
              <a:rPr lang="en" sz="1600">
                <a:solidFill>
                  <a:schemeClr val="dk1"/>
                </a:solidFill>
              </a:rPr>
              <a:t>Storms on radar continually backbuilding with primary forcing mechanism remaining stationary,</a:t>
            </a:r>
            <a:endParaRPr sz="1600">
              <a:solidFill>
                <a:schemeClr val="dk1"/>
              </a:solidFill>
            </a:endParaRPr>
          </a:p>
          <a:p>
            <a:pPr indent="-330200" lvl="0" marL="457200" rtl="0" algn="l">
              <a:spcBef>
                <a:spcPts val="0"/>
              </a:spcBef>
              <a:spcAft>
                <a:spcPts val="0"/>
              </a:spcAft>
              <a:buClr>
                <a:schemeClr val="dk1"/>
              </a:buClr>
              <a:buSzPts val="1600"/>
              <a:buAutoNum type="arabicParenR"/>
            </a:pPr>
            <a:r>
              <a:rPr lang="en" sz="1600">
                <a:solidFill>
                  <a:schemeClr val="dk1"/>
                </a:solidFill>
              </a:rPr>
              <a:t>Rate of precipitation of storms,</a:t>
            </a:r>
            <a:endParaRPr sz="1600">
              <a:solidFill>
                <a:schemeClr val="dk1"/>
              </a:solidFill>
            </a:endParaRPr>
          </a:p>
          <a:p>
            <a:pPr indent="-330200" lvl="0" marL="457200" rtl="0" algn="l">
              <a:spcBef>
                <a:spcPts val="0"/>
              </a:spcBef>
              <a:spcAft>
                <a:spcPts val="0"/>
              </a:spcAft>
              <a:buClr>
                <a:schemeClr val="dk1"/>
              </a:buClr>
              <a:buSzPts val="1600"/>
              <a:buAutoNum type="arabicParenR"/>
            </a:pPr>
            <a:r>
              <a:rPr lang="en" sz="1600">
                <a:solidFill>
                  <a:schemeClr val="dk1"/>
                </a:solidFill>
              </a:rPr>
              <a:t>Extent of flood related issues as seen on social media </a:t>
            </a:r>
            <a:r>
              <a:rPr b="1" lang="en" sz="1600" u="sng">
                <a:solidFill>
                  <a:schemeClr val="dk1"/>
                </a:solidFill>
              </a:rPr>
              <a:t>AND heard using Broadcastify</a:t>
            </a:r>
            <a:r>
              <a:rPr lang="en" sz="1600">
                <a:solidFill>
                  <a:schemeClr val="dk1"/>
                </a:solidFill>
              </a:rPr>
              <a:t>,</a:t>
            </a:r>
            <a:endParaRPr sz="1600">
              <a:solidFill>
                <a:schemeClr val="dk1"/>
              </a:solidFill>
            </a:endParaRPr>
          </a:p>
          <a:p>
            <a:pPr indent="-330200" lvl="0" marL="457200" rtl="0" algn="l">
              <a:spcBef>
                <a:spcPts val="0"/>
              </a:spcBef>
              <a:spcAft>
                <a:spcPts val="0"/>
              </a:spcAft>
              <a:buClr>
                <a:schemeClr val="dk1"/>
              </a:buClr>
              <a:buSzPts val="1600"/>
              <a:buAutoNum type="arabicParenR"/>
            </a:pPr>
            <a:r>
              <a:rPr lang="en" sz="1600">
                <a:solidFill>
                  <a:schemeClr val="dk1"/>
                </a:solidFill>
              </a:rPr>
              <a:t>Collaboration with others in the office </a:t>
            </a:r>
            <a:endParaRPr sz="1600">
              <a:solidFill>
                <a:schemeClr val="dk1"/>
              </a:solidFill>
            </a:endParaRPr>
          </a:p>
        </p:txBody>
      </p:sp>
      <p:pic>
        <p:nvPicPr>
          <p:cNvPr id="510" name="Google Shape;510;p39"/>
          <p:cNvPicPr preferRelativeResize="0"/>
          <p:nvPr/>
        </p:nvPicPr>
        <p:blipFill rotWithShape="1">
          <a:blip r:embed="rId5">
            <a:alphaModFix/>
          </a:blip>
          <a:srcRect b="14248" l="22158" r="23717" t="18763"/>
          <a:stretch/>
        </p:blipFill>
        <p:spPr>
          <a:xfrm>
            <a:off x="4132949" y="2055350"/>
            <a:ext cx="1719075" cy="2691524"/>
          </a:xfrm>
          <a:prstGeom prst="rect">
            <a:avLst/>
          </a:prstGeom>
          <a:noFill/>
          <a:ln>
            <a:noFill/>
          </a:ln>
        </p:spPr>
      </p:pic>
      <p:pic>
        <p:nvPicPr>
          <p:cNvPr id="511" name="Google Shape;511;p39"/>
          <p:cNvPicPr preferRelativeResize="0"/>
          <p:nvPr/>
        </p:nvPicPr>
        <p:blipFill>
          <a:blip r:embed="rId6">
            <a:alphaModFix/>
          </a:blip>
          <a:stretch>
            <a:fillRect/>
          </a:stretch>
        </p:blipFill>
        <p:spPr>
          <a:xfrm>
            <a:off x="42550" y="2184950"/>
            <a:ext cx="2718126" cy="1997125"/>
          </a:xfrm>
          <a:prstGeom prst="rect">
            <a:avLst/>
          </a:prstGeom>
          <a:noFill/>
          <a:ln>
            <a:noFill/>
          </a:ln>
        </p:spPr>
      </p:pic>
      <p:pic>
        <p:nvPicPr>
          <p:cNvPr id="512" name="Google Shape;512;p39"/>
          <p:cNvPicPr preferRelativeResize="0"/>
          <p:nvPr/>
        </p:nvPicPr>
        <p:blipFill rotWithShape="1">
          <a:blip r:embed="rId7">
            <a:alphaModFix/>
          </a:blip>
          <a:srcRect b="17674" l="20953" r="21162" t="23992"/>
          <a:stretch/>
        </p:blipFill>
        <p:spPr>
          <a:xfrm>
            <a:off x="2064600" y="2519175"/>
            <a:ext cx="1933001" cy="2178450"/>
          </a:xfrm>
          <a:prstGeom prst="rect">
            <a:avLst/>
          </a:prstGeom>
          <a:noFill/>
          <a:ln>
            <a:noFill/>
          </a:ln>
        </p:spPr>
      </p:pic>
      <p:pic>
        <p:nvPicPr>
          <p:cNvPr id="513" name="Google Shape;513;p39" title="Western Connecticut Flooding.jpg"/>
          <p:cNvPicPr preferRelativeResize="0"/>
          <p:nvPr/>
        </p:nvPicPr>
        <p:blipFill>
          <a:blip r:embed="rId8">
            <a:alphaModFix/>
          </a:blip>
          <a:stretch>
            <a:fillRect/>
          </a:stretch>
        </p:blipFill>
        <p:spPr>
          <a:xfrm>
            <a:off x="5902155" y="2413900"/>
            <a:ext cx="3241846" cy="2327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0"/>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519" name="Google Shape;519;p40"/>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520" name="Google Shape;520;p40"/>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521" name="Google Shape;521;p40"/>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522" name="Google Shape;522;p40"/>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523" name="Google Shape;523;p40"/>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CT 12Z - 00Z </a:t>
            </a:r>
            <a:endParaRPr b="1" sz="1500">
              <a:solidFill>
                <a:srgbClr val="072E63"/>
              </a:solidFill>
              <a:latin typeface="Helvetica Neue"/>
              <a:ea typeface="Helvetica Neue"/>
              <a:cs typeface="Helvetica Neue"/>
              <a:sym typeface="Helvetica Neue"/>
            </a:endParaRPr>
          </a:p>
        </p:txBody>
      </p:sp>
      <p:sp>
        <p:nvSpPr>
          <p:cNvPr id="524" name="Google Shape;524;p40"/>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Radar</a:t>
            </a:r>
            <a:endParaRPr b="1" sz="3000">
              <a:solidFill>
                <a:srgbClr val="FFFFFF"/>
              </a:solidFill>
              <a:latin typeface="Helvetica Neue"/>
              <a:ea typeface="Helvetica Neue"/>
              <a:cs typeface="Helvetica Neue"/>
              <a:sym typeface="Helvetica Neue"/>
            </a:endParaRPr>
          </a:p>
        </p:txBody>
      </p:sp>
      <p:pic>
        <p:nvPicPr>
          <p:cNvPr id="525" name="Google Shape;525;p40"/>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526" name="Google Shape;526;p40"/>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527" name="Google Shape;527;p40"/>
          <p:cNvSpPr txBox="1"/>
          <p:nvPr/>
        </p:nvSpPr>
        <p:spPr>
          <a:xfrm>
            <a:off x="6546525" y="1001400"/>
            <a:ext cx="2355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800">
              <a:solidFill>
                <a:schemeClr val="dk1"/>
              </a:solidFill>
            </a:endParaRPr>
          </a:p>
        </p:txBody>
      </p:sp>
      <p:pic>
        <p:nvPicPr>
          <p:cNvPr descr="National Weather Service &#10;New York, NY &#10; &#10;Find us at: &#10;weather.gov/nyc &#10;@NWSNewYorkNY &#10;facebook.com/US.NationalWeatherService.NewYorkNY.gov" id="528" name="Google Shape;528;p40" title="August 18-19, 2024 Connecticut Flash Flooding, 8AM to 8PM">
            <a:hlinkClick r:id="rId5"/>
          </p:cNvPr>
          <p:cNvPicPr preferRelativeResize="0"/>
          <p:nvPr/>
        </p:nvPicPr>
        <p:blipFill>
          <a:blip r:embed="rId6">
            <a:alphaModFix/>
          </a:blip>
          <a:stretch>
            <a:fillRect/>
          </a:stretch>
        </p:blipFill>
        <p:spPr>
          <a:xfrm>
            <a:off x="962325" y="686150"/>
            <a:ext cx="7219358" cy="4060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1000"/>
                                        <p:tgtEl>
                                          <p:spTgt spid="5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1"/>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534" name="Google Shape;534;p41"/>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535" name="Google Shape;535;p41"/>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536" name="Google Shape;536;p41"/>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537" name="Google Shape;537;p41"/>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538" name="Google Shape;538;p41"/>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072E63"/>
              </a:solidFill>
              <a:latin typeface="Helvetica Neue"/>
              <a:ea typeface="Helvetica Neue"/>
              <a:cs typeface="Helvetica Neue"/>
              <a:sym typeface="Helvetica Neue"/>
            </a:endParaRPr>
          </a:p>
        </p:txBody>
      </p:sp>
      <p:sp>
        <p:nvSpPr>
          <p:cNvPr id="539" name="Google Shape;539;p41"/>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100">
                <a:solidFill>
                  <a:srgbClr val="FFFFFF"/>
                </a:solidFill>
                <a:latin typeface="Helvetica Neue"/>
                <a:ea typeface="Helvetica Neue"/>
                <a:cs typeface="Helvetica Neue"/>
                <a:sym typeface="Helvetica Neue"/>
              </a:rPr>
              <a:t>The Event: SW CT Emergency</a:t>
            </a:r>
            <a:endParaRPr b="1" sz="2100">
              <a:solidFill>
                <a:srgbClr val="FFFFFF"/>
              </a:solidFill>
              <a:latin typeface="Helvetica Neue"/>
              <a:ea typeface="Helvetica Neue"/>
              <a:cs typeface="Helvetica Neue"/>
              <a:sym typeface="Helvetica Neue"/>
            </a:endParaRPr>
          </a:p>
        </p:txBody>
      </p:sp>
      <p:pic>
        <p:nvPicPr>
          <p:cNvPr id="540" name="Google Shape;540;p41"/>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541" name="Google Shape;541;p41"/>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542" name="Google Shape;542;p41"/>
          <p:cNvSpPr txBox="1"/>
          <p:nvPr/>
        </p:nvSpPr>
        <p:spPr>
          <a:xfrm>
            <a:off x="175" y="685975"/>
            <a:ext cx="9144000" cy="26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Flash Flood Emergency </a:t>
            </a:r>
            <a:r>
              <a:rPr lang="en" sz="1800" u="sng">
                <a:solidFill>
                  <a:schemeClr val="dk1"/>
                </a:solidFill>
              </a:rPr>
              <a:t>updated every hour</a:t>
            </a:r>
            <a:r>
              <a:rPr lang="en" sz="1800">
                <a:solidFill>
                  <a:schemeClr val="dk1"/>
                </a:solidFill>
              </a:rPr>
              <a:t> with updated totals, precipitation rates, information on impacts (mudslides, washouts, rescues) and locations heavily impacted (Southbury → Monroe → Oxford)</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**Social Media, LSRs, and actively listening to various Police/Fire/Rescue/EM Scanners via Broadcastify provided this information.**</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Several rivers also went into Major Flood stage </a:t>
            </a:r>
            <a:r>
              <a:rPr lang="en" sz="1800">
                <a:solidFill>
                  <a:schemeClr val="dk1"/>
                </a:solidFill>
              </a:rPr>
              <a:t>during</a:t>
            </a:r>
            <a:r>
              <a:rPr lang="en" sz="1800">
                <a:solidFill>
                  <a:schemeClr val="dk1"/>
                </a:solidFill>
              </a:rPr>
              <a:t> the event.</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b="1" lang="en" sz="1800">
                <a:solidFill>
                  <a:schemeClr val="dk1"/>
                </a:solidFill>
              </a:rPr>
              <a:t>Collaboration CT </a:t>
            </a:r>
            <a:r>
              <a:rPr lang="en" sz="1800">
                <a:solidFill>
                  <a:schemeClr val="dk1"/>
                </a:solidFill>
              </a:rPr>
              <a:t>DEMHS for ongoing impacts and decision to extend and eventually end the Emergency.</a:t>
            </a:r>
            <a:endParaRPr sz="1800">
              <a:solidFill>
                <a:schemeClr val="dk1"/>
              </a:solidFill>
            </a:endParaRPr>
          </a:p>
        </p:txBody>
      </p:sp>
      <p:sp>
        <p:nvSpPr>
          <p:cNvPr id="543" name="Google Shape;543;p41"/>
          <p:cNvSpPr txBox="1"/>
          <p:nvPr/>
        </p:nvSpPr>
        <p:spPr>
          <a:xfrm>
            <a:off x="2138925" y="4055925"/>
            <a:ext cx="4676100" cy="6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The primary concern shifts to Long Island.</a:t>
            </a:r>
            <a:endParaRPr sz="18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2"/>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549" name="Google Shape;549;p42"/>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550" name="Google Shape;550;p42"/>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551" name="Google Shape;551;p42"/>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552" name="Google Shape;552;p42"/>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553" name="Google Shape;553;p42"/>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00Z Sounding (19th - Between Events)</a:t>
            </a:r>
            <a:endParaRPr b="1" sz="1500">
              <a:solidFill>
                <a:srgbClr val="072E63"/>
              </a:solidFill>
              <a:latin typeface="Helvetica Neue"/>
              <a:ea typeface="Helvetica Neue"/>
              <a:cs typeface="Helvetica Neue"/>
              <a:sym typeface="Helvetica Neue"/>
            </a:endParaRPr>
          </a:p>
        </p:txBody>
      </p:sp>
      <p:sp>
        <p:nvSpPr>
          <p:cNvPr id="554" name="Google Shape;554;p42"/>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100">
                <a:solidFill>
                  <a:srgbClr val="FFFFFF"/>
                </a:solidFill>
                <a:latin typeface="Helvetica Neue"/>
                <a:ea typeface="Helvetica Neue"/>
                <a:cs typeface="Helvetica Neue"/>
                <a:sym typeface="Helvetica Neue"/>
              </a:rPr>
              <a:t>The Event</a:t>
            </a:r>
            <a:endParaRPr b="1" sz="2100">
              <a:solidFill>
                <a:srgbClr val="FFFFFF"/>
              </a:solidFill>
              <a:latin typeface="Helvetica Neue"/>
              <a:ea typeface="Helvetica Neue"/>
              <a:cs typeface="Helvetica Neue"/>
              <a:sym typeface="Helvetica Neue"/>
            </a:endParaRPr>
          </a:p>
        </p:txBody>
      </p:sp>
      <p:pic>
        <p:nvPicPr>
          <p:cNvPr id="555" name="Google Shape;555;p42"/>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556" name="Google Shape;556;p42"/>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557" name="Google Shape;557;p42"/>
          <p:cNvPicPr preferRelativeResize="0"/>
          <p:nvPr/>
        </p:nvPicPr>
        <p:blipFill>
          <a:blip r:embed="rId5">
            <a:alphaModFix/>
          </a:blip>
          <a:stretch>
            <a:fillRect/>
          </a:stretch>
        </p:blipFill>
        <p:spPr>
          <a:xfrm>
            <a:off x="175" y="686150"/>
            <a:ext cx="5775167" cy="4055574"/>
          </a:xfrm>
          <a:prstGeom prst="rect">
            <a:avLst/>
          </a:prstGeom>
          <a:noFill/>
          <a:ln cap="flat" cmpd="sng" w="19050">
            <a:solidFill>
              <a:srgbClr val="000000"/>
            </a:solidFill>
            <a:prstDash val="solid"/>
            <a:round/>
            <a:headEnd len="sm" w="sm" type="none"/>
            <a:tailEnd len="sm" w="sm" type="none"/>
          </a:ln>
        </p:spPr>
      </p:pic>
      <p:sp>
        <p:nvSpPr>
          <p:cNvPr id="558" name="Google Shape;558;p42"/>
          <p:cNvSpPr txBox="1"/>
          <p:nvPr/>
        </p:nvSpPr>
        <p:spPr>
          <a:xfrm>
            <a:off x="5888425" y="686138"/>
            <a:ext cx="2148300" cy="2031900"/>
          </a:xfrm>
          <a:prstGeom prst="rect">
            <a:avLst/>
          </a:prstGeom>
          <a:solidFill>
            <a:srgbClr val="E6E6E6"/>
          </a:solidFill>
          <a:ln cap="flat" cmpd="sng" w="19050">
            <a:solidFill>
              <a:srgbClr val="000000"/>
            </a:solidFill>
            <a:prstDash val="solid"/>
            <a:round/>
            <a:headEnd len="sm" w="sm" type="none"/>
            <a:tailEnd len="sm" w="sm" type="none"/>
          </a:ln>
          <a:effectLst>
            <a:outerShdw blurRad="142875"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PW: 1.92”</a:t>
            </a:r>
            <a:endParaRPr sz="1500">
              <a:solidFill>
                <a:srgbClr val="000000"/>
              </a:solidFill>
              <a:latin typeface="Arial Rounded"/>
              <a:ea typeface="Arial Rounded"/>
              <a:cs typeface="Arial Rounded"/>
              <a:sym typeface="Arial Rounded"/>
            </a:endParaRPr>
          </a:p>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L-L RH: 92%</a:t>
            </a:r>
            <a:endParaRPr sz="1500">
              <a:solidFill>
                <a:srgbClr val="000000"/>
              </a:solidFill>
              <a:latin typeface="Arial Rounded"/>
              <a:ea typeface="Arial Rounded"/>
              <a:cs typeface="Arial Rounded"/>
              <a:sym typeface="Arial Rounded"/>
            </a:endParaRPr>
          </a:p>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M-L RH: 91%</a:t>
            </a:r>
            <a:endParaRPr sz="1500">
              <a:solidFill>
                <a:srgbClr val="000000"/>
              </a:solidFill>
              <a:latin typeface="Arial Rounded"/>
              <a:ea typeface="Arial Rounded"/>
              <a:cs typeface="Arial Rounded"/>
              <a:sym typeface="Arial Rounded"/>
            </a:endParaRPr>
          </a:p>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MUCAPE: 1,550 J/kg</a:t>
            </a:r>
            <a:endParaRPr sz="1500">
              <a:solidFill>
                <a:srgbClr val="000000"/>
              </a:solidFill>
              <a:latin typeface="Arial Rounded"/>
              <a:ea typeface="Arial Rounded"/>
              <a:cs typeface="Arial Rounded"/>
              <a:sym typeface="Arial Rounded"/>
            </a:endParaRPr>
          </a:p>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Sfc-1 km SRH: 262 m2/s2</a:t>
            </a:r>
            <a:endParaRPr sz="1500">
              <a:solidFill>
                <a:srgbClr val="000000"/>
              </a:solidFill>
              <a:latin typeface="Arial Rounded"/>
              <a:ea typeface="Arial Rounded"/>
              <a:cs typeface="Arial Rounded"/>
              <a:sym typeface="Arial Rounded"/>
            </a:endParaRPr>
          </a:p>
          <a:p>
            <a:pPr indent="0" lvl="0" marL="0" rtl="0" algn="ctr">
              <a:spcBef>
                <a:spcPts val="0"/>
              </a:spcBef>
              <a:spcAft>
                <a:spcPts val="0"/>
              </a:spcAft>
              <a:buNone/>
            </a:pPr>
            <a:r>
              <a:rPr lang="en" sz="1500">
                <a:solidFill>
                  <a:srgbClr val="000000"/>
                </a:solidFill>
                <a:latin typeface="Arial Rounded"/>
                <a:ea typeface="Arial Rounded"/>
                <a:cs typeface="Arial Rounded"/>
                <a:sym typeface="Arial Rounded"/>
              </a:rPr>
              <a:t>Corfidi Upshear vector: 278/15 kt</a:t>
            </a:r>
            <a:endParaRPr sz="1500">
              <a:solidFill>
                <a:srgbClr val="000000"/>
              </a:solidFill>
              <a:latin typeface="Arial Rounded"/>
              <a:ea typeface="Arial Rounded"/>
              <a:cs typeface="Arial Rounded"/>
              <a:sym typeface="Arial Round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3"/>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564" name="Google Shape;564;p43"/>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565" name="Google Shape;565;p43"/>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566" name="Google Shape;566;p43"/>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567" name="Google Shape;567;p43"/>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568" name="Google Shape;568;p43"/>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Long Island 01Z-10Z </a:t>
            </a:r>
            <a:endParaRPr b="1" sz="1500">
              <a:solidFill>
                <a:srgbClr val="072E63"/>
              </a:solidFill>
              <a:latin typeface="Helvetica Neue"/>
              <a:ea typeface="Helvetica Neue"/>
              <a:cs typeface="Helvetica Neue"/>
              <a:sym typeface="Helvetica Neue"/>
            </a:endParaRPr>
          </a:p>
        </p:txBody>
      </p:sp>
      <p:sp>
        <p:nvSpPr>
          <p:cNvPr id="569" name="Google Shape;569;p43"/>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Radar</a:t>
            </a:r>
            <a:endParaRPr b="1" sz="3000">
              <a:solidFill>
                <a:srgbClr val="FFFFFF"/>
              </a:solidFill>
              <a:latin typeface="Helvetica Neue"/>
              <a:ea typeface="Helvetica Neue"/>
              <a:cs typeface="Helvetica Neue"/>
              <a:sym typeface="Helvetica Neue"/>
            </a:endParaRPr>
          </a:p>
        </p:txBody>
      </p:sp>
      <p:pic>
        <p:nvPicPr>
          <p:cNvPr id="570" name="Google Shape;570;p43"/>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571" name="Google Shape;571;p43"/>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descr="National Weather Service &#10;New York, NY &#10; &#10;Find us at: &#10;weather.gov/nyc &#10;@NWSNewYorkNY &#10;facebook.com/US.NationalWeatherService.NewYorkNY.gov" id="572" name="Google Shape;572;p43" title="August 18-19, 2024 Long Island Flash Flooding, 9 PM August 18, 2024 to 10 AM August 19, 2024">
            <a:hlinkClick r:id="rId5"/>
          </p:cNvPr>
          <p:cNvPicPr preferRelativeResize="0"/>
          <p:nvPr/>
        </p:nvPicPr>
        <p:blipFill>
          <a:blip r:embed="rId6">
            <a:alphaModFix/>
          </a:blip>
          <a:stretch>
            <a:fillRect/>
          </a:stretch>
        </p:blipFill>
        <p:spPr>
          <a:xfrm>
            <a:off x="967025" y="686148"/>
            <a:ext cx="7209942" cy="4055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7"/>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104" name="Google Shape;104;p17"/>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105" name="Google Shape;105;p17"/>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106" name="Google Shape;106;p17"/>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107" name="Google Shape;107;p17"/>
          <p:cNvSpPr txBox="1"/>
          <p:nvPr/>
        </p:nvSpPr>
        <p:spPr>
          <a:xfrm>
            <a:off x="6739125" y="4662050"/>
            <a:ext cx="24051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108" name="Google Shape;108;p17"/>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109" name="Google Shape;109;p17"/>
          <p:cNvSpPr/>
          <p:nvPr/>
        </p:nvSpPr>
        <p:spPr>
          <a:xfrm>
            <a:off x="783900" y="-15600"/>
            <a:ext cx="81309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Event Overview</a:t>
            </a:r>
            <a:endParaRPr b="1" sz="3000">
              <a:solidFill>
                <a:srgbClr val="FFFFFF"/>
              </a:solidFill>
              <a:latin typeface="Helvetica Neue"/>
              <a:ea typeface="Helvetica Neue"/>
              <a:cs typeface="Helvetica Neue"/>
              <a:sym typeface="Helvetica Neue"/>
            </a:endParaRPr>
          </a:p>
        </p:txBody>
      </p:sp>
      <p:pic>
        <p:nvPicPr>
          <p:cNvPr id="110" name="Google Shape;110;p17"/>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111" name="Google Shape;111;p17"/>
          <p:cNvSpPr txBox="1"/>
          <p:nvPr/>
        </p:nvSpPr>
        <p:spPr>
          <a:xfrm>
            <a:off x="21600" y="601813"/>
            <a:ext cx="9100800" cy="4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8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Widespread event totals of 1”-3”.</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Parts of SW CT received 3-6” of rain with amounts upwards of 13” of rain prompting a Flash Flood Emergency</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Potential 24-hour record rainfall for the state of Connecticut.</a:t>
            </a:r>
            <a:endParaRPr sz="2000">
              <a:solidFill>
                <a:schemeClr val="dk1"/>
              </a:solidFill>
            </a:endParaRPr>
          </a:p>
          <a:p>
            <a:pPr indent="-355600" lvl="1" marL="914400" rtl="0" algn="l">
              <a:lnSpc>
                <a:spcPct val="115000"/>
              </a:lnSpc>
              <a:spcBef>
                <a:spcPts val="0"/>
              </a:spcBef>
              <a:spcAft>
                <a:spcPts val="0"/>
              </a:spcAft>
              <a:buClr>
                <a:schemeClr val="dk1"/>
              </a:buClr>
              <a:buSzPts val="2000"/>
              <a:buChar char="○"/>
            </a:pPr>
            <a:r>
              <a:rPr lang="en" sz="2000">
                <a:solidFill>
                  <a:schemeClr val="dk1"/>
                </a:solidFill>
              </a:rPr>
              <a:t>Current record is 12.77” on August 19th, 1955 from Hurricane Diane.</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NW Suffolk County and Northern Nassau Counties received up to 10” of rain prompting a Flash Flood Emergency overnight.</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Major flooding on the Still, Naugatuck, Pomperaug</a:t>
            </a:r>
            <a:endParaRPr sz="2000">
              <a:solidFill>
                <a:schemeClr val="dk1"/>
              </a:solidFill>
            </a:endParaRPr>
          </a:p>
          <a:p>
            <a:pPr indent="0" lvl="0" marL="457200" rtl="0" algn="l">
              <a:lnSpc>
                <a:spcPct val="115000"/>
              </a:lnSpc>
              <a:spcBef>
                <a:spcPts val="0"/>
              </a:spcBef>
              <a:spcAft>
                <a:spcPts val="0"/>
              </a:spcAft>
              <a:buNone/>
            </a:pPr>
            <a:r>
              <a:rPr lang="en" sz="2000">
                <a:solidFill>
                  <a:schemeClr val="dk1"/>
                </a:solidFill>
              </a:rPr>
              <a:t>and Housatonic Rivers (flashy response on a large</a:t>
            </a:r>
            <a:endParaRPr sz="2000">
              <a:solidFill>
                <a:schemeClr val="dk1"/>
              </a:solidFill>
            </a:endParaRPr>
          </a:p>
          <a:p>
            <a:pPr indent="0" lvl="0" marL="457200" rtl="0" algn="l">
              <a:lnSpc>
                <a:spcPct val="115000"/>
              </a:lnSpc>
              <a:spcBef>
                <a:spcPts val="0"/>
              </a:spcBef>
              <a:spcAft>
                <a:spcPts val="0"/>
              </a:spcAft>
              <a:buNone/>
            </a:pPr>
            <a:r>
              <a:rPr lang="en" sz="2000">
                <a:solidFill>
                  <a:schemeClr val="dk1"/>
                </a:solidFill>
              </a:rPr>
              <a:t>stem river).</a:t>
            </a:r>
            <a:endParaRPr sz="20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a:p>
            <a:pPr indent="0" lvl="0" marL="0" rtl="0" algn="l">
              <a:lnSpc>
                <a:spcPct val="115000"/>
              </a:lnSpc>
              <a:spcBef>
                <a:spcPts val="0"/>
              </a:spcBef>
              <a:spcAft>
                <a:spcPts val="0"/>
              </a:spcAft>
              <a:buNone/>
            </a:pPr>
            <a:r>
              <a:t/>
            </a:r>
            <a:endParaRPr sz="1800"/>
          </a:p>
        </p:txBody>
      </p:sp>
      <p:pic>
        <p:nvPicPr>
          <p:cNvPr id="112" name="Google Shape;112;p17" title="Naugatuck River at Beacon Falls.png"/>
          <p:cNvPicPr preferRelativeResize="0"/>
          <p:nvPr/>
        </p:nvPicPr>
        <p:blipFill>
          <a:blip r:embed="rId5">
            <a:alphaModFix/>
          </a:blip>
          <a:stretch>
            <a:fillRect/>
          </a:stretch>
        </p:blipFill>
        <p:spPr>
          <a:xfrm>
            <a:off x="6293825" y="3295600"/>
            <a:ext cx="2732952" cy="1366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44"/>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578" name="Google Shape;578;p44"/>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579" name="Google Shape;579;p44"/>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580" name="Google Shape;580;p44"/>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581" name="Google Shape;581;p44"/>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582" name="Google Shape;582;p44"/>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Stony Brook Mesonet Rates and NE Suffolk County Totals</a:t>
            </a:r>
            <a:endParaRPr b="1" sz="1500">
              <a:solidFill>
                <a:srgbClr val="072E63"/>
              </a:solidFill>
              <a:latin typeface="Helvetica Neue"/>
              <a:ea typeface="Helvetica Neue"/>
              <a:cs typeface="Helvetica Neue"/>
              <a:sym typeface="Helvetica Neue"/>
            </a:endParaRPr>
          </a:p>
        </p:txBody>
      </p:sp>
      <p:sp>
        <p:nvSpPr>
          <p:cNvPr id="583" name="Google Shape;583;p44"/>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100">
                <a:solidFill>
                  <a:srgbClr val="FFFFFF"/>
                </a:solidFill>
                <a:latin typeface="Helvetica Neue"/>
                <a:ea typeface="Helvetica Neue"/>
                <a:cs typeface="Helvetica Neue"/>
                <a:sym typeface="Helvetica Neue"/>
              </a:rPr>
              <a:t>The Event: Long Island</a:t>
            </a:r>
            <a:endParaRPr b="1" sz="2100">
              <a:solidFill>
                <a:srgbClr val="FFFFFF"/>
              </a:solidFill>
              <a:latin typeface="Helvetica Neue"/>
              <a:ea typeface="Helvetica Neue"/>
              <a:cs typeface="Helvetica Neue"/>
              <a:sym typeface="Helvetica Neue"/>
            </a:endParaRPr>
          </a:p>
        </p:txBody>
      </p:sp>
      <p:pic>
        <p:nvPicPr>
          <p:cNvPr id="584" name="Google Shape;584;p44"/>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585" name="Google Shape;585;p44"/>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586" name="Google Shape;586;p44"/>
          <p:cNvSpPr txBox="1"/>
          <p:nvPr/>
        </p:nvSpPr>
        <p:spPr>
          <a:xfrm>
            <a:off x="6514975" y="685975"/>
            <a:ext cx="2629200" cy="40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587" name="Google Shape;587;p44"/>
          <p:cNvPicPr preferRelativeResize="0"/>
          <p:nvPr/>
        </p:nvPicPr>
        <p:blipFill>
          <a:blip r:embed="rId5">
            <a:alphaModFix/>
          </a:blip>
          <a:stretch>
            <a:fillRect/>
          </a:stretch>
        </p:blipFill>
        <p:spPr>
          <a:xfrm>
            <a:off x="0" y="805938"/>
            <a:ext cx="5732449" cy="3587050"/>
          </a:xfrm>
          <a:prstGeom prst="rect">
            <a:avLst/>
          </a:prstGeom>
          <a:noFill/>
          <a:ln>
            <a:noFill/>
          </a:ln>
        </p:spPr>
      </p:pic>
      <p:pic>
        <p:nvPicPr>
          <p:cNvPr id="588" name="Google Shape;588;p44"/>
          <p:cNvPicPr preferRelativeResize="0"/>
          <p:nvPr/>
        </p:nvPicPr>
        <p:blipFill>
          <a:blip r:embed="rId6">
            <a:alphaModFix/>
          </a:blip>
          <a:stretch>
            <a:fillRect/>
          </a:stretch>
        </p:blipFill>
        <p:spPr>
          <a:xfrm>
            <a:off x="5955026" y="686150"/>
            <a:ext cx="3188975" cy="37754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5"/>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594" name="Google Shape;594;p45"/>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595" name="Google Shape;595;p45"/>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596" name="Google Shape;596;p45"/>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597" name="Google Shape;597;p45"/>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598" name="Google Shape;598;p45"/>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072E63"/>
              </a:solidFill>
              <a:latin typeface="Helvetica Neue"/>
              <a:ea typeface="Helvetica Neue"/>
              <a:cs typeface="Helvetica Neue"/>
              <a:sym typeface="Helvetica Neue"/>
            </a:endParaRPr>
          </a:p>
        </p:txBody>
      </p:sp>
      <p:sp>
        <p:nvSpPr>
          <p:cNvPr id="599" name="Google Shape;599;p45"/>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100">
                <a:solidFill>
                  <a:srgbClr val="FFFFFF"/>
                </a:solidFill>
                <a:latin typeface="Helvetica Neue"/>
                <a:ea typeface="Helvetica Neue"/>
                <a:cs typeface="Helvetica Neue"/>
                <a:sym typeface="Helvetica Neue"/>
              </a:rPr>
              <a:t>The Event Aftermath: Long Island</a:t>
            </a:r>
            <a:endParaRPr b="1" sz="2100">
              <a:solidFill>
                <a:srgbClr val="FFFFFF"/>
              </a:solidFill>
              <a:latin typeface="Helvetica Neue"/>
              <a:ea typeface="Helvetica Neue"/>
              <a:cs typeface="Helvetica Neue"/>
              <a:sym typeface="Helvetica Neue"/>
            </a:endParaRPr>
          </a:p>
        </p:txBody>
      </p:sp>
      <p:pic>
        <p:nvPicPr>
          <p:cNvPr id="600" name="Google Shape;600;p45"/>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601" name="Google Shape;601;p45"/>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602" name="Google Shape;602;p45"/>
          <p:cNvPicPr preferRelativeResize="0"/>
          <p:nvPr/>
        </p:nvPicPr>
        <p:blipFill>
          <a:blip r:embed="rId5">
            <a:alphaModFix/>
          </a:blip>
          <a:stretch>
            <a:fillRect/>
          </a:stretch>
        </p:blipFill>
        <p:spPr>
          <a:xfrm>
            <a:off x="4513100" y="2277075"/>
            <a:ext cx="4630901" cy="2469801"/>
          </a:xfrm>
          <a:prstGeom prst="rect">
            <a:avLst/>
          </a:prstGeom>
          <a:noFill/>
          <a:ln>
            <a:noFill/>
          </a:ln>
        </p:spPr>
      </p:pic>
      <p:pic>
        <p:nvPicPr>
          <p:cNvPr id="603" name="Google Shape;603;p45" title="LongIsland2.jpg"/>
          <p:cNvPicPr preferRelativeResize="0"/>
          <p:nvPr/>
        </p:nvPicPr>
        <p:blipFill>
          <a:blip r:embed="rId6">
            <a:alphaModFix/>
          </a:blip>
          <a:stretch>
            <a:fillRect/>
          </a:stretch>
        </p:blipFill>
        <p:spPr>
          <a:xfrm>
            <a:off x="33625" y="1825800"/>
            <a:ext cx="2318324" cy="2915926"/>
          </a:xfrm>
          <a:prstGeom prst="rect">
            <a:avLst/>
          </a:prstGeom>
          <a:noFill/>
          <a:ln>
            <a:noFill/>
          </a:ln>
        </p:spPr>
      </p:pic>
      <p:pic>
        <p:nvPicPr>
          <p:cNvPr descr="Smithtown Library in Long Island, New York, flooded on August 19. Surveillance video captured the moment water overtook the building." id="604" name="Google Shape;604;p45" title="New York library experiences major flooding, video shows">
            <a:hlinkClick r:id="rId7"/>
          </p:cNvPr>
          <p:cNvPicPr preferRelativeResize="0"/>
          <p:nvPr/>
        </p:nvPicPr>
        <p:blipFill>
          <a:blip r:embed="rId8">
            <a:alphaModFix/>
          </a:blip>
          <a:stretch>
            <a:fillRect/>
          </a:stretch>
        </p:blipFill>
        <p:spPr>
          <a:xfrm>
            <a:off x="2249600" y="733675"/>
            <a:ext cx="4596300" cy="2585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000"/>
                                        <p:tgtEl>
                                          <p:spTgt spid="6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46"/>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610" name="Google Shape;610;p46"/>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611" name="Google Shape;611;p46"/>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612" name="Google Shape;612;p46"/>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613" name="Google Shape;613;p46"/>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614" name="Google Shape;614;p46"/>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500">
              <a:solidFill>
                <a:srgbClr val="072E63"/>
              </a:solidFill>
              <a:latin typeface="Helvetica Neue"/>
              <a:ea typeface="Helvetica Neue"/>
              <a:cs typeface="Helvetica Neue"/>
              <a:sym typeface="Helvetica Neue"/>
            </a:endParaRPr>
          </a:p>
        </p:txBody>
      </p:sp>
      <p:sp>
        <p:nvSpPr>
          <p:cNvPr id="615" name="Google Shape;615;p46"/>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100">
                <a:solidFill>
                  <a:srgbClr val="FFFFFF"/>
                </a:solidFill>
                <a:latin typeface="Helvetica Neue"/>
                <a:ea typeface="Helvetica Neue"/>
                <a:cs typeface="Helvetica Neue"/>
                <a:sym typeface="Helvetica Neue"/>
              </a:rPr>
              <a:t>The Events: Takeaways</a:t>
            </a:r>
            <a:endParaRPr b="1" sz="2100">
              <a:solidFill>
                <a:srgbClr val="FFFFFF"/>
              </a:solidFill>
              <a:latin typeface="Helvetica Neue"/>
              <a:ea typeface="Helvetica Neue"/>
              <a:cs typeface="Helvetica Neue"/>
              <a:sym typeface="Helvetica Neue"/>
            </a:endParaRPr>
          </a:p>
        </p:txBody>
      </p:sp>
      <p:pic>
        <p:nvPicPr>
          <p:cNvPr id="616" name="Google Shape;616;p46"/>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617" name="Google Shape;617;p46"/>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618" name="Google Shape;618;p46"/>
          <p:cNvSpPr txBox="1"/>
          <p:nvPr/>
        </p:nvSpPr>
        <p:spPr>
          <a:xfrm>
            <a:off x="175" y="685975"/>
            <a:ext cx="9144000" cy="40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Flash flood events of this magnitude (outside of tropical systems) are </a:t>
            </a:r>
            <a:r>
              <a:rPr lang="en" sz="1800" u="sng">
                <a:solidFill>
                  <a:schemeClr val="dk1"/>
                </a:solidFill>
              </a:rPr>
              <a:t>inherently low confidence and low probability</a:t>
            </a:r>
            <a:r>
              <a:rPr lang="en" sz="1800">
                <a:solidFill>
                  <a:schemeClr val="dk1"/>
                </a:solidFill>
              </a:rPr>
              <a:t>, but have significant and life-threatening impacts.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Unfortunately,</a:t>
            </a:r>
            <a:r>
              <a:rPr lang="en" sz="1800">
                <a:solidFill>
                  <a:schemeClr val="dk1"/>
                </a:solidFill>
              </a:rPr>
              <a:t> there were 3 fatalities in SW CT. This event occurred on a Sunday (not during the workweek) so fatalities could have been a lot higher.</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While there may be hints at events of this magnitude happening with model guidance, often times we don’t know it’s going to actually materialize until it’s already underway (the ‘WOW’ events…). </a:t>
            </a:r>
            <a:r>
              <a:rPr lang="en" sz="1800" u="sng">
                <a:solidFill>
                  <a:schemeClr val="dk1"/>
                </a:solidFill>
              </a:rPr>
              <a:t>Communicating this to anyone is fundamentally difficult without constant false alarms.  How to balance?</a:t>
            </a:r>
            <a:endParaRPr sz="1800" u="sng">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8"/>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118" name="Google Shape;118;p18"/>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119" name="Google Shape;119;p18"/>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120" name="Google Shape;120;p18"/>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121" name="Google Shape;121;p18"/>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122" name="Google Shape;122;p18"/>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Analysis Based on our last PNS</a:t>
            </a:r>
            <a:endParaRPr b="1" sz="1500">
              <a:solidFill>
                <a:srgbClr val="072E63"/>
              </a:solidFill>
              <a:latin typeface="Helvetica Neue"/>
              <a:ea typeface="Helvetica Neue"/>
              <a:cs typeface="Helvetica Neue"/>
              <a:sym typeface="Helvetica Neue"/>
            </a:endParaRPr>
          </a:p>
        </p:txBody>
      </p:sp>
      <p:sp>
        <p:nvSpPr>
          <p:cNvPr id="123" name="Google Shape;123;p18"/>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48</a:t>
            </a:r>
            <a:r>
              <a:rPr b="1" lang="en" sz="3000">
                <a:solidFill>
                  <a:srgbClr val="FFFFFF"/>
                </a:solidFill>
                <a:latin typeface="Helvetica Neue"/>
                <a:ea typeface="Helvetica Neue"/>
                <a:cs typeface="Helvetica Neue"/>
                <a:sym typeface="Helvetica Neue"/>
              </a:rPr>
              <a:t>-hr (Storm Total) Rainfall Analysis</a:t>
            </a:r>
            <a:endParaRPr b="1" sz="3000">
              <a:solidFill>
                <a:srgbClr val="FFFFFF"/>
              </a:solidFill>
              <a:latin typeface="Helvetica Neue"/>
              <a:ea typeface="Helvetica Neue"/>
              <a:cs typeface="Helvetica Neue"/>
              <a:sym typeface="Helvetica Neue"/>
            </a:endParaRPr>
          </a:p>
        </p:txBody>
      </p:sp>
      <p:pic>
        <p:nvPicPr>
          <p:cNvPr id="124" name="Google Shape;124;p18"/>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125" name="Google Shape;125;p18"/>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126" name="Google Shape;126;p18" title="PNS_rainfallmap.png"/>
          <p:cNvPicPr preferRelativeResize="0"/>
          <p:nvPr/>
        </p:nvPicPr>
        <p:blipFill>
          <a:blip r:embed="rId5">
            <a:alphaModFix/>
          </a:blip>
          <a:stretch>
            <a:fillRect/>
          </a:stretch>
        </p:blipFill>
        <p:spPr>
          <a:xfrm>
            <a:off x="2209826" y="775449"/>
            <a:ext cx="5078747" cy="3924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9"/>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132" name="Google Shape;132;p19"/>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133" name="Google Shape;133;p19"/>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134" name="Google Shape;134;p19"/>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135" name="Google Shape;135;p19"/>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136" name="Google Shape;136;p19"/>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From SPC…</a:t>
            </a:r>
            <a:endParaRPr b="1" sz="1500">
              <a:solidFill>
                <a:srgbClr val="072E63"/>
              </a:solidFill>
              <a:latin typeface="Helvetica Neue"/>
              <a:ea typeface="Helvetica Neue"/>
              <a:cs typeface="Helvetica Neue"/>
              <a:sym typeface="Helvetica Neue"/>
            </a:endParaRPr>
          </a:p>
        </p:txBody>
      </p:sp>
      <p:sp>
        <p:nvSpPr>
          <p:cNvPr id="137" name="Google Shape;137;p19"/>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LSRs</a:t>
            </a:r>
            <a:endParaRPr b="1" sz="3000">
              <a:solidFill>
                <a:srgbClr val="FFFFFF"/>
              </a:solidFill>
              <a:latin typeface="Helvetica Neue"/>
              <a:ea typeface="Helvetica Neue"/>
              <a:cs typeface="Helvetica Neue"/>
              <a:sym typeface="Helvetica Neue"/>
            </a:endParaRPr>
          </a:p>
        </p:txBody>
      </p:sp>
      <p:pic>
        <p:nvPicPr>
          <p:cNvPr id="138" name="Google Shape;138;p19"/>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139" name="Google Shape;139;p19"/>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140" name="Google Shape;140;p19"/>
          <p:cNvPicPr preferRelativeResize="0"/>
          <p:nvPr/>
        </p:nvPicPr>
        <p:blipFill rotWithShape="1">
          <a:blip r:embed="rId5">
            <a:alphaModFix/>
          </a:blip>
          <a:srcRect b="0" l="0" r="25082" t="28683"/>
          <a:stretch/>
        </p:blipFill>
        <p:spPr>
          <a:xfrm>
            <a:off x="1609890" y="685975"/>
            <a:ext cx="5911962" cy="39760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0"/>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146" name="Google Shape;146;p20"/>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147" name="Google Shape;147;p20"/>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148" name="Google Shape;148;p20"/>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149" name="Google Shape;149;p20"/>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150" name="Google Shape;150;p20"/>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CWOP Station</a:t>
            </a:r>
            <a:endParaRPr b="1" sz="1500">
              <a:solidFill>
                <a:srgbClr val="072E63"/>
              </a:solidFill>
              <a:latin typeface="Helvetica Neue"/>
              <a:ea typeface="Helvetica Neue"/>
              <a:cs typeface="Helvetica Neue"/>
              <a:sym typeface="Helvetica Neue"/>
            </a:endParaRPr>
          </a:p>
        </p:txBody>
      </p:sp>
      <p:sp>
        <p:nvSpPr>
          <p:cNvPr id="151" name="Google Shape;151;p20"/>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Rainfall Rates: Oxford, CT</a:t>
            </a:r>
            <a:endParaRPr b="1" sz="3000">
              <a:solidFill>
                <a:srgbClr val="FFFFFF"/>
              </a:solidFill>
              <a:latin typeface="Helvetica Neue"/>
              <a:ea typeface="Helvetica Neue"/>
              <a:cs typeface="Helvetica Neue"/>
              <a:sym typeface="Helvetica Neue"/>
            </a:endParaRPr>
          </a:p>
        </p:txBody>
      </p:sp>
      <p:pic>
        <p:nvPicPr>
          <p:cNvPr id="152" name="Google Shape;152;p20"/>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153" name="Google Shape;153;p20"/>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154" name="Google Shape;154;p20" title="FW1093Oxforda.PNG"/>
          <p:cNvPicPr preferRelativeResize="0"/>
          <p:nvPr/>
        </p:nvPicPr>
        <p:blipFill rotWithShape="1">
          <a:blip r:embed="rId5">
            <a:alphaModFix/>
          </a:blip>
          <a:srcRect b="8891" l="6078" r="11894" t="8932"/>
          <a:stretch/>
        </p:blipFill>
        <p:spPr>
          <a:xfrm>
            <a:off x="527075" y="805500"/>
            <a:ext cx="8409629" cy="3856550"/>
          </a:xfrm>
          <a:prstGeom prst="rect">
            <a:avLst/>
          </a:prstGeom>
          <a:noFill/>
          <a:ln>
            <a:noFill/>
          </a:ln>
        </p:spPr>
      </p:pic>
      <p:sp>
        <p:nvSpPr>
          <p:cNvPr id="155" name="Google Shape;155;p20"/>
          <p:cNvSpPr txBox="1"/>
          <p:nvPr/>
        </p:nvSpPr>
        <p:spPr>
          <a:xfrm>
            <a:off x="3223850" y="1575300"/>
            <a:ext cx="534900" cy="2520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endParaRPr>
          </a:p>
        </p:txBody>
      </p:sp>
      <p:sp>
        <p:nvSpPr>
          <p:cNvPr id="156" name="Google Shape;156;p20"/>
          <p:cNvSpPr txBox="1"/>
          <p:nvPr/>
        </p:nvSpPr>
        <p:spPr>
          <a:xfrm>
            <a:off x="3132350" y="1560388"/>
            <a:ext cx="717900" cy="63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1"/>
                </a:solidFill>
              </a:rPr>
              <a:t>~3.5”/hr rate from 2-4 PM</a:t>
            </a:r>
            <a:endParaRPr b="1" sz="1000">
              <a:solidFill>
                <a:schemeClr val="dk1"/>
              </a:solidFill>
            </a:endParaRPr>
          </a:p>
        </p:txBody>
      </p:sp>
      <p:sp>
        <p:nvSpPr>
          <p:cNvPr id="157" name="Google Shape;157;p20"/>
          <p:cNvSpPr txBox="1"/>
          <p:nvPr/>
        </p:nvSpPr>
        <p:spPr>
          <a:xfrm>
            <a:off x="3223850" y="2894125"/>
            <a:ext cx="285900" cy="1201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endParaRPr>
          </a:p>
        </p:txBody>
      </p:sp>
      <p:sp>
        <p:nvSpPr>
          <p:cNvPr id="158" name="Google Shape;158;p20"/>
          <p:cNvSpPr txBox="1"/>
          <p:nvPr/>
        </p:nvSpPr>
        <p:spPr>
          <a:xfrm>
            <a:off x="2298550" y="3025800"/>
            <a:ext cx="844800" cy="554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1"/>
                </a:solidFill>
              </a:rPr>
              <a:t>~4”/hr rate from </a:t>
            </a:r>
            <a:endParaRPr b="1" sz="1000">
              <a:solidFill>
                <a:schemeClr val="dk1"/>
              </a:solidFill>
            </a:endParaRPr>
          </a:p>
          <a:p>
            <a:pPr indent="0" lvl="0" marL="0" rtl="0" algn="ctr">
              <a:spcBef>
                <a:spcPts val="0"/>
              </a:spcBef>
              <a:spcAft>
                <a:spcPts val="0"/>
              </a:spcAft>
              <a:buNone/>
            </a:pPr>
            <a:r>
              <a:rPr b="1" lang="en" sz="1000">
                <a:solidFill>
                  <a:schemeClr val="dk1"/>
                </a:solidFill>
              </a:rPr>
              <a:t>2-3 PM</a:t>
            </a:r>
            <a:endParaRPr b="1" sz="1000">
              <a:solidFill>
                <a:schemeClr val="dk1"/>
              </a:solidFill>
            </a:endParaRPr>
          </a:p>
        </p:txBody>
      </p:sp>
      <p:sp>
        <p:nvSpPr>
          <p:cNvPr id="159" name="Google Shape;159;p20"/>
          <p:cNvSpPr txBox="1"/>
          <p:nvPr/>
        </p:nvSpPr>
        <p:spPr>
          <a:xfrm>
            <a:off x="3223850" y="1223600"/>
            <a:ext cx="1038900" cy="2872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endParaRPr>
          </a:p>
        </p:txBody>
      </p:sp>
      <p:sp>
        <p:nvSpPr>
          <p:cNvPr id="160" name="Google Shape;160;p20"/>
          <p:cNvSpPr txBox="1"/>
          <p:nvPr/>
        </p:nvSpPr>
        <p:spPr>
          <a:xfrm>
            <a:off x="4262750" y="2093800"/>
            <a:ext cx="814800" cy="554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1"/>
                </a:solidFill>
              </a:rPr>
              <a:t>~2.6”/hr rate from </a:t>
            </a:r>
            <a:endParaRPr b="1" sz="1000">
              <a:solidFill>
                <a:schemeClr val="dk1"/>
              </a:solidFill>
            </a:endParaRPr>
          </a:p>
          <a:p>
            <a:pPr indent="0" lvl="0" marL="0" rtl="0" algn="ctr">
              <a:spcBef>
                <a:spcPts val="0"/>
              </a:spcBef>
              <a:spcAft>
                <a:spcPts val="0"/>
              </a:spcAft>
              <a:buNone/>
            </a:pPr>
            <a:r>
              <a:rPr b="1" lang="en" sz="1000">
                <a:solidFill>
                  <a:schemeClr val="dk1"/>
                </a:solidFill>
              </a:rPr>
              <a:t>2-6 PM</a:t>
            </a:r>
            <a:endParaRPr b="1" sz="1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1"/>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166" name="Google Shape;166;p21"/>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rPr b="1" lang="en" sz="1200">
                <a:solidFill>
                  <a:srgbClr val="1E4E79"/>
                </a:solidFill>
                <a:latin typeface="Nunito"/>
                <a:ea typeface="Nunito"/>
                <a:cs typeface="Nunito"/>
                <a:sym typeface="Nunito"/>
              </a:rPr>
              <a:t>WFO OKX Product Timeline</a:t>
            </a:r>
            <a:endParaRPr b="1" sz="1200">
              <a:solidFill>
                <a:srgbClr val="1E4E79"/>
              </a:solidFill>
              <a:latin typeface="Nunito"/>
              <a:ea typeface="Nunito"/>
              <a:cs typeface="Nunito"/>
              <a:sym typeface="Nunito"/>
            </a:endParaRPr>
          </a:p>
        </p:txBody>
      </p:sp>
      <p:sp>
        <p:nvSpPr>
          <p:cNvPr id="167" name="Google Shape;167;p21"/>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168" name="Google Shape;168;p21"/>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169" name="Google Shape;169;p21"/>
          <p:cNvSpPr txBox="1"/>
          <p:nvPr/>
        </p:nvSpPr>
        <p:spPr>
          <a:xfrm>
            <a:off x="6739125" y="4662050"/>
            <a:ext cx="24051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170" name="Google Shape;170;p21"/>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171" name="Google Shape;171;p21"/>
          <p:cNvSpPr/>
          <p:nvPr/>
        </p:nvSpPr>
        <p:spPr>
          <a:xfrm>
            <a:off x="783900" y="-15600"/>
            <a:ext cx="8130900" cy="488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2100">
                <a:solidFill>
                  <a:schemeClr val="lt1"/>
                </a:solidFill>
                <a:latin typeface="Helvetica Neue"/>
                <a:ea typeface="Helvetica Neue"/>
                <a:cs typeface="Helvetica Neue"/>
                <a:sym typeface="Helvetica Neue"/>
              </a:rPr>
              <a:t>August 18/19th Flash Flood Emergencies/Severe</a:t>
            </a:r>
            <a:endParaRPr b="1" sz="3000">
              <a:solidFill>
                <a:srgbClr val="FFFFFF"/>
              </a:solidFill>
              <a:latin typeface="Helvetica Neue"/>
              <a:ea typeface="Helvetica Neue"/>
              <a:cs typeface="Helvetica Neue"/>
              <a:sym typeface="Helvetica Neue"/>
            </a:endParaRPr>
          </a:p>
        </p:txBody>
      </p:sp>
      <p:pic>
        <p:nvPicPr>
          <p:cNvPr id="172" name="Google Shape;172;p21"/>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173" name="Google Shape;173;p21"/>
          <p:cNvSpPr txBox="1"/>
          <p:nvPr/>
        </p:nvSpPr>
        <p:spPr>
          <a:xfrm>
            <a:off x="5664650" y="3612375"/>
            <a:ext cx="3515700" cy="6480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Char char="●"/>
            </a:pPr>
            <a:r>
              <a:rPr lang="en">
                <a:solidFill>
                  <a:schemeClr val="dk1"/>
                </a:solidFill>
              </a:rPr>
              <a:t>Flash Flood </a:t>
            </a:r>
            <a:r>
              <a:rPr b="1" lang="en">
                <a:solidFill>
                  <a:schemeClr val="dk1"/>
                </a:solidFill>
              </a:rPr>
              <a:t>Emergency</a:t>
            </a:r>
            <a:r>
              <a:rPr lang="en">
                <a:solidFill>
                  <a:schemeClr val="dk1"/>
                </a:solidFill>
              </a:rPr>
              <a:t> (28) for LI at 1:20 AM on August 19th </a:t>
            </a:r>
            <a:endParaRPr>
              <a:solidFill>
                <a:schemeClr val="dk1"/>
              </a:solidFill>
            </a:endParaRPr>
          </a:p>
        </p:txBody>
      </p:sp>
      <p:sp>
        <p:nvSpPr>
          <p:cNvPr id="174" name="Google Shape;174;p21"/>
          <p:cNvSpPr txBox="1"/>
          <p:nvPr/>
        </p:nvSpPr>
        <p:spPr>
          <a:xfrm>
            <a:off x="5664650" y="1973175"/>
            <a:ext cx="3548400" cy="1639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Char char="●"/>
            </a:pPr>
            <a:r>
              <a:rPr lang="en">
                <a:solidFill>
                  <a:schemeClr val="dk1"/>
                </a:solidFill>
              </a:rPr>
              <a:t>First Flood </a:t>
            </a:r>
            <a:r>
              <a:rPr b="1" lang="en">
                <a:solidFill>
                  <a:schemeClr val="dk1"/>
                </a:solidFill>
              </a:rPr>
              <a:t>Advisory</a:t>
            </a:r>
            <a:r>
              <a:rPr lang="en">
                <a:solidFill>
                  <a:schemeClr val="dk1"/>
                </a:solidFill>
              </a:rPr>
              <a:t> (130) for SW CT issued at 7:07 AM</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First Flash Flood </a:t>
            </a:r>
            <a:r>
              <a:rPr b="1" lang="en">
                <a:solidFill>
                  <a:schemeClr val="dk1"/>
                </a:solidFill>
              </a:rPr>
              <a:t>Warning</a:t>
            </a:r>
            <a:r>
              <a:rPr lang="en">
                <a:solidFill>
                  <a:schemeClr val="dk1"/>
                </a:solidFill>
              </a:rPr>
              <a:t> (17) issued at 9:26 AM for SW CT</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Flash Flood </a:t>
            </a:r>
            <a:r>
              <a:rPr b="1" lang="en">
                <a:solidFill>
                  <a:schemeClr val="dk1"/>
                </a:solidFill>
              </a:rPr>
              <a:t>Emergency</a:t>
            </a:r>
            <a:r>
              <a:rPr lang="en">
                <a:solidFill>
                  <a:schemeClr val="dk1"/>
                </a:solidFill>
              </a:rPr>
              <a:t> (19) for SW CT at 2:52 PM</a:t>
            </a:r>
            <a:endParaRPr>
              <a:solidFill>
                <a:schemeClr val="dk1"/>
              </a:solidFill>
            </a:endParaRPr>
          </a:p>
        </p:txBody>
      </p:sp>
      <p:pic>
        <p:nvPicPr>
          <p:cNvPr id="175" name="Google Shape;175;p21" title="image (47).png"/>
          <p:cNvPicPr preferRelativeResize="0"/>
          <p:nvPr/>
        </p:nvPicPr>
        <p:blipFill rotWithShape="1">
          <a:blip r:embed="rId5">
            <a:alphaModFix/>
          </a:blip>
          <a:srcRect b="0" l="0" r="21228" t="0"/>
          <a:stretch/>
        </p:blipFill>
        <p:spPr>
          <a:xfrm>
            <a:off x="76375" y="696050"/>
            <a:ext cx="5651475" cy="4035606"/>
          </a:xfrm>
          <a:prstGeom prst="rect">
            <a:avLst/>
          </a:prstGeom>
          <a:noFill/>
          <a:ln>
            <a:noFill/>
          </a:ln>
        </p:spPr>
      </p:pic>
      <p:sp>
        <p:nvSpPr>
          <p:cNvPr id="176" name="Google Shape;176;p21"/>
          <p:cNvSpPr/>
          <p:nvPr/>
        </p:nvSpPr>
        <p:spPr>
          <a:xfrm>
            <a:off x="3260475" y="3502575"/>
            <a:ext cx="1597200" cy="1098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1"/>
          <p:cNvSpPr/>
          <p:nvPr/>
        </p:nvSpPr>
        <p:spPr>
          <a:xfrm>
            <a:off x="3119800" y="1771650"/>
            <a:ext cx="1209300" cy="1098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21"/>
          <p:cNvSpPr txBox="1"/>
          <p:nvPr/>
        </p:nvSpPr>
        <p:spPr>
          <a:xfrm>
            <a:off x="5698350" y="797600"/>
            <a:ext cx="3381000" cy="10989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lang="en" sz="1800">
                <a:solidFill>
                  <a:schemeClr val="dk1"/>
                </a:solidFill>
              </a:rPr>
              <a:t>12 FFWs, 2 Emergencies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2 SVRs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4 SMWs</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2"/>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184" name="Google Shape;184;p22"/>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185" name="Google Shape;185;p22"/>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186" name="Google Shape;186;p22"/>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187" name="Google Shape;187;p22"/>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188" name="Google Shape;188;p22"/>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500 mb 8/16/24 00Z</a:t>
            </a:r>
            <a:endParaRPr b="1" sz="1500">
              <a:solidFill>
                <a:srgbClr val="072E63"/>
              </a:solidFill>
              <a:latin typeface="Helvetica Neue"/>
              <a:ea typeface="Helvetica Neue"/>
              <a:cs typeface="Helvetica Neue"/>
              <a:sym typeface="Helvetica Neue"/>
            </a:endParaRPr>
          </a:p>
        </p:txBody>
      </p:sp>
      <p:sp>
        <p:nvSpPr>
          <p:cNvPr id="189" name="Google Shape;189;p22"/>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rgbClr val="FFFFFF"/>
                </a:solidFill>
                <a:latin typeface="Helvetica Neue"/>
                <a:ea typeface="Helvetica Neue"/>
                <a:cs typeface="Helvetica Neue"/>
                <a:sym typeface="Helvetica Neue"/>
              </a:rPr>
              <a:t>The Lead Up: Synoptic Overview</a:t>
            </a:r>
            <a:endParaRPr b="1" sz="3000">
              <a:solidFill>
                <a:srgbClr val="FFFFFF"/>
              </a:solidFill>
              <a:latin typeface="Helvetica Neue"/>
              <a:ea typeface="Helvetica Neue"/>
              <a:cs typeface="Helvetica Neue"/>
              <a:sym typeface="Helvetica Neue"/>
            </a:endParaRPr>
          </a:p>
        </p:txBody>
      </p:sp>
      <p:pic>
        <p:nvPicPr>
          <p:cNvPr id="190" name="Google Shape;190;p22"/>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191" name="Google Shape;191;p22"/>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192" name="Google Shape;192;p22"/>
          <p:cNvPicPr preferRelativeResize="0"/>
          <p:nvPr/>
        </p:nvPicPr>
        <p:blipFill>
          <a:blip r:embed="rId5">
            <a:alphaModFix/>
          </a:blip>
          <a:stretch>
            <a:fillRect/>
          </a:stretch>
        </p:blipFill>
        <p:spPr>
          <a:xfrm>
            <a:off x="175" y="686150"/>
            <a:ext cx="5571300" cy="4178475"/>
          </a:xfrm>
          <a:prstGeom prst="rect">
            <a:avLst/>
          </a:prstGeom>
          <a:noFill/>
          <a:ln>
            <a:noFill/>
          </a:ln>
        </p:spPr>
      </p:pic>
      <p:sp>
        <p:nvSpPr>
          <p:cNvPr id="193" name="Google Shape;193;p22"/>
          <p:cNvSpPr txBox="1"/>
          <p:nvPr/>
        </p:nvSpPr>
        <p:spPr>
          <a:xfrm>
            <a:off x="5664850" y="879300"/>
            <a:ext cx="3322800" cy="27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Digging mid-level trough translating across the Great Lakes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Ridging builds in, then departs offshore</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Deep moisture advection from Southeast US</a:t>
            </a:r>
            <a:endParaRPr sz="1800">
              <a:solidFill>
                <a:schemeClr val="dk1"/>
              </a:solidFill>
            </a:endParaRPr>
          </a:p>
        </p:txBody>
      </p:sp>
      <p:pic>
        <p:nvPicPr>
          <p:cNvPr id="194" name="Google Shape;194;p22"/>
          <p:cNvPicPr preferRelativeResize="0"/>
          <p:nvPr/>
        </p:nvPicPr>
        <p:blipFill>
          <a:blip r:embed="rId6">
            <a:alphaModFix/>
          </a:blip>
          <a:stretch>
            <a:fillRect/>
          </a:stretch>
        </p:blipFill>
        <p:spPr>
          <a:xfrm>
            <a:off x="0" y="686150"/>
            <a:ext cx="5571300" cy="4178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3"/>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58952"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sp>
        <p:nvSpPr>
          <p:cNvPr id="200" name="Google Shape;200;p23"/>
          <p:cNvSpPr txBox="1"/>
          <p:nvPr/>
        </p:nvSpPr>
        <p:spPr>
          <a:xfrm>
            <a:off x="175"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58952" rtl="0" algn="l">
              <a:spcBef>
                <a:spcPts val="0"/>
              </a:spcBef>
              <a:spcAft>
                <a:spcPts val="0"/>
              </a:spcAft>
              <a:buClr>
                <a:schemeClr val="dk1"/>
              </a:buClr>
              <a:buFont typeface="Arial"/>
              <a:buNone/>
            </a:pPr>
            <a:r>
              <a:t/>
            </a:r>
            <a:endParaRPr b="1" sz="1200">
              <a:solidFill>
                <a:srgbClr val="1E4E79"/>
              </a:solidFill>
              <a:latin typeface="Nunito"/>
              <a:ea typeface="Nunito"/>
              <a:cs typeface="Nunito"/>
              <a:sym typeface="Nunito"/>
            </a:endParaRPr>
          </a:p>
        </p:txBody>
      </p:sp>
      <p:sp>
        <p:nvSpPr>
          <p:cNvPr id="201" name="Google Shape;201;p23"/>
          <p:cNvSpPr txBox="1"/>
          <p:nvPr/>
        </p:nvSpPr>
        <p:spPr>
          <a:xfrm>
            <a:off x="0" y="4741718"/>
            <a:ext cx="9144000" cy="4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t/>
            </a:r>
            <a:endParaRPr b="1" sz="2440">
              <a:solidFill>
                <a:srgbClr val="FFFFFF"/>
              </a:solidFill>
              <a:latin typeface="Nunito"/>
              <a:ea typeface="Nunito"/>
              <a:cs typeface="Nunito"/>
              <a:sym typeface="Nunito"/>
            </a:endParaRPr>
          </a:p>
        </p:txBody>
      </p:sp>
      <p:pic>
        <p:nvPicPr>
          <p:cNvPr id="202" name="Google Shape;202;p23"/>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03" name="Google Shape;203;p23"/>
          <p:cNvSpPr txBox="1"/>
          <p:nvPr/>
        </p:nvSpPr>
        <p:spPr>
          <a:xfrm>
            <a:off x="6922000" y="900"/>
            <a:ext cx="22221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200">
              <a:solidFill>
                <a:srgbClr val="FFFFFF"/>
              </a:solidFill>
              <a:latin typeface="Nunito"/>
              <a:ea typeface="Nunito"/>
              <a:cs typeface="Nunito"/>
              <a:sym typeface="Nunito"/>
            </a:endParaRPr>
          </a:p>
          <a:p>
            <a:pPr indent="0" lvl="0" marL="0" rtl="0" algn="r">
              <a:spcBef>
                <a:spcPts val="0"/>
              </a:spcBef>
              <a:spcAft>
                <a:spcPts val="0"/>
              </a:spcAft>
              <a:buNone/>
            </a:pPr>
            <a:r>
              <a:t/>
            </a:r>
            <a:endParaRPr sz="1200">
              <a:solidFill>
                <a:srgbClr val="FFFFFF"/>
              </a:solidFill>
              <a:latin typeface="Nunito"/>
              <a:ea typeface="Nunito"/>
              <a:cs typeface="Nunito"/>
              <a:sym typeface="Nunito"/>
            </a:endParaRPr>
          </a:p>
        </p:txBody>
      </p:sp>
      <p:sp>
        <p:nvSpPr>
          <p:cNvPr id="204" name="Google Shape;204;p23"/>
          <p:cNvSpPr/>
          <p:nvPr/>
        </p:nvSpPr>
        <p:spPr>
          <a:xfrm>
            <a:off x="783900" y="409675"/>
            <a:ext cx="7622100" cy="32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rgbClr val="072E63"/>
                </a:solidFill>
                <a:latin typeface="Helvetica Neue"/>
                <a:ea typeface="Helvetica Neue"/>
                <a:cs typeface="Helvetica Neue"/>
                <a:sym typeface="Helvetica Neue"/>
              </a:rPr>
              <a:t>500 mb </a:t>
            </a:r>
            <a:r>
              <a:rPr b="1" lang="en" sz="1500">
                <a:solidFill>
                  <a:srgbClr val="072E63"/>
                </a:solidFill>
                <a:latin typeface="Helvetica Neue"/>
                <a:ea typeface="Helvetica Neue"/>
                <a:cs typeface="Helvetica Neue"/>
                <a:sym typeface="Helvetica Neue"/>
              </a:rPr>
              <a:t>8/17/24 00Z</a:t>
            </a:r>
            <a:endParaRPr b="1" sz="1500">
              <a:solidFill>
                <a:srgbClr val="072E63"/>
              </a:solidFill>
              <a:latin typeface="Helvetica Neue"/>
              <a:ea typeface="Helvetica Neue"/>
              <a:cs typeface="Helvetica Neue"/>
              <a:sym typeface="Helvetica Neue"/>
            </a:endParaRPr>
          </a:p>
        </p:txBody>
      </p:sp>
      <p:sp>
        <p:nvSpPr>
          <p:cNvPr id="205" name="Google Shape;205;p23"/>
          <p:cNvSpPr/>
          <p:nvPr/>
        </p:nvSpPr>
        <p:spPr>
          <a:xfrm>
            <a:off x="783900" y="-15600"/>
            <a:ext cx="7622100" cy="488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3000">
                <a:solidFill>
                  <a:schemeClr val="lt1"/>
                </a:solidFill>
                <a:latin typeface="Helvetica Neue"/>
                <a:ea typeface="Helvetica Neue"/>
                <a:cs typeface="Helvetica Neue"/>
                <a:sym typeface="Helvetica Neue"/>
              </a:rPr>
              <a:t>The Lead Up: </a:t>
            </a:r>
            <a:r>
              <a:rPr b="1" lang="en" sz="3000">
                <a:solidFill>
                  <a:srgbClr val="FFFFFF"/>
                </a:solidFill>
                <a:latin typeface="Helvetica Neue"/>
                <a:ea typeface="Helvetica Neue"/>
                <a:cs typeface="Helvetica Neue"/>
                <a:sym typeface="Helvetica Neue"/>
              </a:rPr>
              <a:t>Synoptic Overview</a:t>
            </a:r>
            <a:endParaRPr b="1" sz="3000">
              <a:solidFill>
                <a:srgbClr val="FFFFFF"/>
              </a:solidFill>
              <a:latin typeface="Helvetica Neue"/>
              <a:ea typeface="Helvetica Neue"/>
              <a:cs typeface="Helvetica Neue"/>
              <a:sym typeface="Helvetica Neue"/>
            </a:endParaRPr>
          </a:p>
        </p:txBody>
      </p:sp>
      <p:pic>
        <p:nvPicPr>
          <p:cNvPr id="206" name="Google Shape;206;p23"/>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07" name="Google Shape;207;p23"/>
          <p:cNvSpPr txBox="1"/>
          <p:nvPr/>
        </p:nvSpPr>
        <p:spPr>
          <a:xfrm>
            <a:off x="6515100" y="4662050"/>
            <a:ext cx="2629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indent="0" lvl="0" marL="0" rtl="0" algn="r">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pic>
        <p:nvPicPr>
          <p:cNvPr id="208" name="Google Shape;208;p23"/>
          <p:cNvPicPr preferRelativeResize="0"/>
          <p:nvPr/>
        </p:nvPicPr>
        <p:blipFill>
          <a:blip r:embed="rId5">
            <a:alphaModFix/>
          </a:blip>
          <a:stretch>
            <a:fillRect/>
          </a:stretch>
        </p:blipFill>
        <p:spPr>
          <a:xfrm>
            <a:off x="171" y="686138"/>
            <a:ext cx="5571300" cy="4178456"/>
          </a:xfrm>
          <a:prstGeom prst="rect">
            <a:avLst/>
          </a:prstGeom>
          <a:noFill/>
          <a:ln>
            <a:noFill/>
          </a:ln>
        </p:spPr>
      </p:pic>
      <p:pic>
        <p:nvPicPr>
          <p:cNvPr id="209" name="Google Shape;209;p23"/>
          <p:cNvPicPr preferRelativeResize="0"/>
          <p:nvPr/>
        </p:nvPicPr>
        <p:blipFill>
          <a:blip r:embed="rId6">
            <a:alphaModFix/>
          </a:blip>
          <a:stretch>
            <a:fillRect/>
          </a:stretch>
        </p:blipFill>
        <p:spPr>
          <a:xfrm>
            <a:off x="3" y="685975"/>
            <a:ext cx="5571300" cy="4178486"/>
          </a:xfrm>
          <a:prstGeom prst="rect">
            <a:avLst/>
          </a:prstGeom>
          <a:noFill/>
          <a:ln>
            <a:noFill/>
          </a:ln>
        </p:spPr>
      </p:pic>
      <p:sp>
        <p:nvSpPr>
          <p:cNvPr id="210" name="Google Shape;210;p23"/>
          <p:cNvSpPr txBox="1"/>
          <p:nvPr/>
        </p:nvSpPr>
        <p:spPr>
          <a:xfrm>
            <a:off x="5664850" y="879300"/>
            <a:ext cx="3322800" cy="27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Digging mid-level trough translating across the Great Lakes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Ridging builds in, then departs offshore</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Deep moisture advection from Southeast US</a:t>
            </a:r>
            <a:endParaRPr sz="18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