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embeddings/Microsoft_Equation1.bin" ContentType="application/vnd.openxmlformats-officedocument.oleObject"/>
  <Override PartName="/ppt/slideLayouts/slideLayout11.xml" ContentType="application/vnd.openxmlformats-officedocument.presentationml.slideLayout+xml"/>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3"/>
  </p:notesMasterIdLst>
  <p:sldIdLst>
    <p:sldId id="265" r:id="rId2"/>
    <p:sldId id="290" r:id="rId3"/>
    <p:sldId id="284" r:id="rId4"/>
    <p:sldId id="291" r:id="rId5"/>
    <p:sldId id="292" r:id="rId6"/>
    <p:sldId id="293" r:id="rId7"/>
    <p:sldId id="257" r:id="rId8"/>
    <p:sldId id="260" r:id="rId9"/>
    <p:sldId id="259" r:id="rId10"/>
    <p:sldId id="299" r:id="rId11"/>
    <p:sldId id="286" r:id="rId12"/>
    <p:sldId id="288" r:id="rId13"/>
    <p:sldId id="294" r:id="rId14"/>
    <p:sldId id="261" r:id="rId15"/>
    <p:sldId id="295" r:id="rId16"/>
    <p:sldId id="268" r:id="rId17"/>
    <p:sldId id="296" r:id="rId18"/>
    <p:sldId id="298" r:id="rId19"/>
    <p:sldId id="270" r:id="rId20"/>
    <p:sldId id="271" r:id="rId21"/>
    <p:sldId id="281"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9809" autoAdjust="0"/>
    <p:restoredTop sz="94660"/>
  </p:normalViewPr>
  <p:slideViewPr>
    <p:cSldViewPr snapToGrid="0" snapToObjects="1" showGuides="1">
      <p:cViewPr>
        <p:scale>
          <a:sx n="75" d="100"/>
          <a:sy n="75" d="100"/>
        </p:scale>
        <p:origin x="-1128" y="-88"/>
      </p:cViewPr>
      <p:guideLst>
        <p:guide orient="horz" pos="2171"/>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theme" Target="theme/theme1.xml"/><Relationship Id="rId14" Type="http://schemas.openxmlformats.org/officeDocument/2006/relationships/slide" Target="slides/slide13.xml"/><Relationship Id="rId23" Type="http://schemas.openxmlformats.org/officeDocument/2006/relationships/notesMaster" Target="notesMasters/notesMaster1.xml"/><Relationship Id="rId4" Type="http://schemas.openxmlformats.org/officeDocument/2006/relationships/slide" Target="slides/slide3.xml"/><Relationship Id="rId28" Type="http://schemas.openxmlformats.org/officeDocument/2006/relationships/tableStyles" Target="tableStyles.xml"/><Relationship Id="rId26" Type="http://schemas.openxmlformats.org/officeDocument/2006/relationships/viewProps" Target="viewProps.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EF723-5866-A648-862F-C5DF34A7A4E7}" type="datetimeFigureOut">
              <a:rPr lang="en-US" smtClean="0"/>
              <a:pPr/>
              <a:t>10/11/12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782D3A-6DB3-E44F-AD73-E297F216AE2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spcBef>
                <a:spcPct val="0"/>
              </a:spcBef>
            </a:pPr>
            <a:r>
              <a:rPr lang="en-US" smtClean="0"/>
              <a:t>The megalopolis from </a:t>
            </a:r>
          </a:p>
          <a:p>
            <a:pPr defTabSz="914400">
              <a:spcBef>
                <a:spcPct val="0"/>
              </a:spcBef>
            </a:pPr>
            <a:r>
              <a:rPr lang="en-US" smtClean="0"/>
              <a:t>Philadelphia to Boston contain</a:t>
            </a:r>
          </a:p>
          <a:p>
            <a:pPr defTabSz="914400">
              <a:spcBef>
                <a:spcPct val="0"/>
              </a:spcBef>
            </a:pPr>
            <a:r>
              <a:rPr lang="en-US" smtClean="0"/>
              <a:t>many areas of highly populated</a:t>
            </a:r>
          </a:p>
          <a:p>
            <a:pPr defTabSz="914400">
              <a:spcBef>
                <a:spcPct val="0"/>
              </a:spcBef>
            </a:pPr>
            <a:r>
              <a:rPr lang="en-US" smtClean="0"/>
              <a:t>forested areas (only areas in </a:t>
            </a:r>
          </a:p>
          <a:p>
            <a:pPr defTabSz="914400">
              <a:spcBef>
                <a:spcPct val="0"/>
              </a:spcBef>
            </a:pPr>
            <a:r>
              <a:rPr lang="en-US" smtClean="0"/>
              <a:t>white are purely urban without</a:t>
            </a:r>
          </a:p>
          <a:p>
            <a:pPr defTabSz="914400">
              <a:spcBef>
                <a:spcPct val="0"/>
              </a:spcBef>
            </a:pPr>
            <a:r>
              <a:rPr lang="en-US" smtClean="0"/>
              <a:t>any forests).  Wildfires can</a:t>
            </a:r>
          </a:p>
          <a:p>
            <a:pPr defTabSz="914400">
              <a:spcBef>
                <a:spcPct val="0"/>
              </a:spcBef>
            </a:pPr>
            <a:r>
              <a:rPr lang="en-US" smtClean="0"/>
              <a:t>have a greater impact in this </a:t>
            </a:r>
          </a:p>
          <a:p>
            <a:pPr defTabSz="914400">
              <a:spcBef>
                <a:spcPct val="0"/>
              </a:spcBef>
            </a:pPr>
            <a:r>
              <a:rPr lang="en-US" smtClean="0"/>
              <a:t>region.</a:t>
            </a:r>
          </a:p>
          <a:p>
            <a:pPr defTabSz="914400">
              <a:spcBef>
                <a:spcPct val="0"/>
              </a:spcBef>
            </a:pPr>
            <a:endParaRPr lang="en-US" smtClean="0"/>
          </a:p>
        </p:txBody>
      </p:sp>
      <p:sp>
        <p:nvSpPr>
          <p:cNvPr id="665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914400">
              <a:defRPr/>
            </a:pPr>
            <a:fld id="{2AB1F5BF-627E-45E8-BBF9-BEB810CBC63E}" type="slidenum">
              <a:rPr lang="en-US" sz="1200">
                <a:latin typeface="+mn-lt"/>
              </a:rPr>
              <a:pPr algn="r" defTabSz="914400">
                <a:defRPr/>
              </a:pPr>
              <a:t>2</a:t>
            </a:fld>
            <a:endParaRPr lang="en-US" sz="1200" dirty="0">
              <a:latin typeface="+mn-l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spcBef>
                <a:spcPct val="0"/>
              </a:spcBef>
            </a:pPr>
            <a:r>
              <a:rPr lang="en-US" smtClean="0"/>
              <a:t>The megalopolis from </a:t>
            </a:r>
          </a:p>
          <a:p>
            <a:pPr defTabSz="914400">
              <a:spcBef>
                <a:spcPct val="0"/>
              </a:spcBef>
            </a:pPr>
            <a:r>
              <a:rPr lang="en-US" smtClean="0"/>
              <a:t>Philadelphia to Boston contain</a:t>
            </a:r>
          </a:p>
          <a:p>
            <a:pPr defTabSz="914400">
              <a:spcBef>
                <a:spcPct val="0"/>
              </a:spcBef>
            </a:pPr>
            <a:r>
              <a:rPr lang="en-US" smtClean="0"/>
              <a:t>many areas of highly populated</a:t>
            </a:r>
          </a:p>
          <a:p>
            <a:pPr defTabSz="914400">
              <a:spcBef>
                <a:spcPct val="0"/>
              </a:spcBef>
            </a:pPr>
            <a:r>
              <a:rPr lang="en-US" smtClean="0"/>
              <a:t>forested areas (only areas in </a:t>
            </a:r>
          </a:p>
          <a:p>
            <a:pPr defTabSz="914400">
              <a:spcBef>
                <a:spcPct val="0"/>
              </a:spcBef>
            </a:pPr>
            <a:r>
              <a:rPr lang="en-US" smtClean="0"/>
              <a:t>white are purely urban without</a:t>
            </a:r>
          </a:p>
          <a:p>
            <a:pPr defTabSz="914400">
              <a:spcBef>
                <a:spcPct val="0"/>
              </a:spcBef>
            </a:pPr>
            <a:r>
              <a:rPr lang="en-US" smtClean="0"/>
              <a:t>any forests).  Wildfires can</a:t>
            </a:r>
          </a:p>
          <a:p>
            <a:pPr defTabSz="914400">
              <a:spcBef>
                <a:spcPct val="0"/>
              </a:spcBef>
            </a:pPr>
            <a:r>
              <a:rPr lang="en-US" smtClean="0"/>
              <a:t>have a greater impact in this </a:t>
            </a:r>
          </a:p>
          <a:p>
            <a:pPr defTabSz="914400">
              <a:spcBef>
                <a:spcPct val="0"/>
              </a:spcBef>
            </a:pPr>
            <a:r>
              <a:rPr lang="en-US" smtClean="0"/>
              <a:t>region.</a:t>
            </a:r>
          </a:p>
          <a:p>
            <a:pPr defTabSz="914400">
              <a:spcBef>
                <a:spcPct val="0"/>
              </a:spcBef>
            </a:pPr>
            <a:endParaRPr lang="en-US" smtClean="0"/>
          </a:p>
        </p:txBody>
      </p:sp>
      <p:sp>
        <p:nvSpPr>
          <p:cNvPr id="665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914400">
              <a:defRPr/>
            </a:pPr>
            <a:fld id="{2AB1F5BF-627E-45E8-BBF9-BEB810CBC63E}" type="slidenum">
              <a:rPr lang="en-US" sz="1200">
                <a:latin typeface="+mn-lt"/>
              </a:rPr>
              <a:pPr algn="r" defTabSz="914400">
                <a:defRPr/>
              </a:pPr>
              <a:t>3</a:t>
            </a:fld>
            <a:endParaRPr lang="en-US" sz="1200" dirty="0">
              <a:latin typeface="+mn-l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spcBef>
                <a:spcPct val="0"/>
              </a:spcBef>
            </a:pPr>
            <a:r>
              <a:rPr lang="en-US" smtClean="0"/>
              <a:t>The megalopolis from </a:t>
            </a:r>
          </a:p>
          <a:p>
            <a:pPr defTabSz="914400">
              <a:spcBef>
                <a:spcPct val="0"/>
              </a:spcBef>
            </a:pPr>
            <a:r>
              <a:rPr lang="en-US" smtClean="0"/>
              <a:t>Philadelphia to Boston contain</a:t>
            </a:r>
          </a:p>
          <a:p>
            <a:pPr defTabSz="914400">
              <a:spcBef>
                <a:spcPct val="0"/>
              </a:spcBef>
            </a:pPr>
            <a:r>
              <a:rPr lang="en-US" smtClean="0"/>
              <a:t>many areas of highly populated</a:t>
            </a:r>
          </a:p>
          <a:p>
            <a:pPr defTabSz="914400">
              <a:spcBef>
                <a:spcPct val="0"/>
              </a:spcBef>
            </a:pPr>
            <a:r>
              <a:rPr lang="en-US" smtClean="0"/>
              <a:t>forested areas (only areas in </a:t>
            </a:r>
          </a:p>
          <a:p>
            <a:pPr defTabSz="914400">
              <a:spcBef>
                <a:spcPct val="0"/>
              </a:spcBef>
            </a:pPr>
            <a:r>
              <a:rPr lang="en-US" smtClean="0"/>
              <a:t>white are purely urban without</a:t>
            </a:r>
          </a:p>
          <a:p>
            <a:pPr defTabSz="914400">
              <a:spcBef>
                <a:spcPct val="0"/>
              </a:spcBef>
            </a:pPr>
            <a:r>
              <a:rPr lang="en-US" smtClean="0"/>
              <a:t>any forests).  Wildfires can</a:t>
            </a:r>
          </a:p>
          <a:p>
            <a:pPr defTabSz="914400">
              <a:spcBef>
                <a:spcPct val="0"/>
              </a:spcBef>
            </a:pPr>
            <a:r>
              <a:rPr lang="en-US" smtClean="0"/>
              <a:t>have a greater impact in this </a:t>
            </a:r>
          </a:p>
          <a:p>
            <a:pPr defTabSz="914400">
              <a:spcBef>
                <a:spcPct val="0"/>
              </a:spcBef>
            </a:pPr>
            <a:r>
              <a:rPr lang="en-US" smtClean="0"/>
              <a:t>region.</a:t>
            </a:r>
          </a:p>
          <a:p>
            <a:pPr defTabSz="914400">
              <a:spcBef>
                <a:spcPct val="0"/>
              </a:spcBef>
            </a:pPr>
            <a:endParaRPr lang="en-US" smtClean="0"/>
          </a:p>
        </p:txBody>
      </p:sp>
      <p:sp>
        <p:nvSpPr>
          <p:cNvPr id="665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914400">
              <a:defRPr/>
            </a:pPr>
            <a:fld id="{2AB1F5BF-627E-45E8-BBF9-BEB810CBC63E}" type="slidenum">
              <a:rPr lang="en-US" sz="1200">
                <a:latin typeface="+mn-lt"/>
              </a:rPr>
              <a:pPr algn="r" defTabSz="914400">
                <a:defRPr/>
              </a:pPr>
              <a:t>4</a:t>
            </a:fld>
            <a:endParaRPr lang="en-US" sz="1200" dirty="0">
              <a:latin typeface="+mn-l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defTabSz="914400">
              <a:spcBef>
                <a:spcPct val="0"/>
              </a:spcBef>
            </a:pPr>
            <a:r>
              <a:rPr lang="en-US" smtClean="0"/>
              <a:t>The megalopolis from </a:t>
            </a:r>
          </a:p>
          <a:p>
            <a:pPr defTabSz="914400">
              <a:spcBef>
                <a:spcPct val="0"/>
              </a:spcBef>
            </a:pPr>
            <a:r>
              <a:rPr lang="en-US" smtClean="0"/>
              <a:t>Philadelphia to Boston contain</a:t>
            </a:r>
          </a:p>
          <a:p>
            <a:pPr defTabSz="914400">
              <a:spcBef>
                <a:spcPct val="0"/>
              </a:spcBef>
            </a:pPr>
            <a:r>
              <a:rPr lang="en-US" smtClean="0"/>
              <a:t>many areas of highly populated</a:t>
            </a:r>
          </a:p>
          <a:p>
            <a:pPr defTabSz="914400">
              <a:spcBef>
                <a:spcPct val="0"/>
              </a:spcBef>
            </a:pPr>
            <a:r>
              <a:rPr lang="en-US" smtClean="0"/>
              <a:t>forested areas (only areas in </a:t>
            </a:r>
          </a:p>
          <a:p>
            <a:pPr defTabSz="914400">
              <a:spcBef>
                <a:spcPct val="0"/>
              </a:spcBef>
            </a:pPr>
            <a:r>
              <a:rPr lang="en-US" smtClean="0"/>
              <a:t>white are purely urban without</a:t>
            </a:r>
          </a:p>
          <a:p>
            <a:pPr defTabSz="914400">
              <a:spcBef>
                <a:spcPct val="0"/>
              </a:spcBef>
            </a:pPr>
            <a:r>
              <a:rPr lang="en-US" smtClean="0"/>
              <a:t>any forests).  Wildfires can</a:t>
            </a:r>
          </a:p>
          <a:p>
            <a:pPr defTabSz="914400">
              <a:spcBef>
                <a:spcPct val="0"/>
              </a:spcBef>
            </a:pPr>
            <a:r>
              <a:rPr lang="en-US" smtClean="0"/>
              <a:t>have a greater impact in this </a:t>
            </a:r>
          </a:p>
          <a:p>
            <a:pPr defTabSz="914400">
              <a:spcBef>
                <a:spcPct val="0"/>
              </a:spcBef>
            </a:pPr>
            <a:r>
              <a:rPr lang="en-US" smtClean="0"/>
              <a:t>region.</a:t>
            </a:r>
          </a:p>
          <a:p>
            <a:pPr defTabSz="914400">
              <a:spcBef>
                <a:spcPct val="0"/>
              </a:spcBef>
            </a:pPr>
            <a:endParaRPr lang="en-US" smtClean="0"/>
          </a:p>
        </p:txBody>
      </p:sp>
      <p:sp>
        <p:nvSpPr>
          <p:cNvPr id="66564" name="Slide Number Placeholder 3"/>
          <p:cNvSpPr txBox="1">
            <a:spLocks noGrp="1"/>
          </p:cNvSpPr>
          <p:nvPr/>
        </p:nvSpPr>
        <p:spPr bwMode="auto">
          <a:xfrm>
            <a:off x="3884613" y="8685213"/>
            <a:ext cx="2971800" cy="457200"/>
          </a:xfrm>
          <a:prstGeom prst="rect">
            <a:avLst/>
          </a:prstGeom>
          <a:noFill/>
          <a:ln>
            <a:miter lim="800000"/>
            <a:headEnd/>
            <a:tailEnd/>
          </a:ln>
        </p:spPr>
        <p:txBody>
          <a:bodyPr anchor="b"/>
          <a:lstStyle/>
          <a:p>
            <a:pPr algn="r" defTabSz="914400">
              <a:defRPr/>
            </a:pPr>
            <a:fld id="{2AB1F5BF-627E-45E8-BBF9-BEB810CBC63E}" type="slidenum">
              <a:rPr lang="en-US" sz="1200">
                <a:latin typeface="+mn-lt"/>
              </a:rPr>
              <a:pPr algn="r" defTabSz="914400">
                <a:defRPr/>
              </a:pPr>
              <a:t>5</a:t>
            </a:fld>
            <a:endParaRPr lang="en-US" sz="1200" dirty="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3881438" y="8940800"/>
            <a:ext cx="2957512" cy="182563"/>
          </a:xfrm>
          <a:prstGeom prst="rect">
            <a:avLst/>
          </a:prstGeom>
          <a:noFill/>
          <a:ln w="9525">
            <a:noFill/>
            <a:miter lim="800000"/>
            <a:headEnd/>
            <a:tailEnd/>
          </a:ln>
        </p:spPr>
        <p:txBody>
          <a:bodyPr lIns="0" tIns="0" rIns="0" bIns="0" anchor="b">
            <a:spAutoFit/>
          </a:bodyPr>
          <a:lstStyle/>
          <a:p>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fld id="{CE345AE5-2918-4017-9875-7C59BEE086E3}" type="slidenum">
              <a:rPr lang="en-GB" sz="1300">
                <a:solidFill>
                  <a:srgbClr val="000000"/>
                </a:solidFill>
                <a:latin typeface="Calibri" pitchFamily="34" charset="0"/>
                <a:cs typeface="Arial" charset="0"/>
              </a:rPr>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t>11</a:t>
            </a:fld>
            <a:endParaRPr lang="en-GB" sz="1300">
              <a:solidFill>
                <a:srgbClr val="000000"/>
              </a:solidFill>
              <a:latin typeface="Calibri" pitchFamily="34" charset="0"/>
              <a:cs typeface="Arial" charset="0"/>
            </a:endParaRPr>
          </a:p>
        </p:txBody>
      </p:sp>
      <p:sp>
        <p:nvSpPr>
          <p:cNvPr id="19459" name="Text Box 2"/>
          <p:cNvSpPr txBox="1">
            <a:spLocks noChangeArrowheads="1"/>
          </p:cNvSpPr>
          <p:nvPr/>
        </p:nvSpPr>
        <p:spPr bwMode="auto">
          <a:xfrm>
            <a:off x="3881438" y="8943975"/>
            <a:ext cx="2959100" cy="182563"/>
          </a:xfrm>
          <a:prstGeom prst="rect">
            <a:avLst/>
          </a:prstGeom>
          <a:noFill/>
          <a:ln w="9525">
            <a:noFill/>
            <a:miter lim="800000"/>
            <a:headEnd/>
            <a:tailEnd/>
          </a:ln>
        </p:spPr>
        <p:txBody>
          <a:bodyPr lIns="0" tIns="0" rIns="0" bIns="0" anchor="b">
            <a:spAutoFit/>
          </a:bodyPr>
          <a:lstStyle/>
          <a:p>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fld id="{9E06C567-E732-4292-BC4B-4007B8D45801}" type="slidenum">
              <a:rPr lang="en-GB" sz="1300">
                <a:solidFill>
                  <a:srgbClr val="000000"/>
                </a:solidFill>
                <a:latin typeface="Calibri" pitchFamily="34" charset="0"/>
                <a:cs typeface="Arial" charset="0"/>
              </a:rPr>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t>11</a:t>
            </a:fld>
            <a:endParaRPr lang="en-GB" sz="1300">
              <a:solidFill>
                <a:srgbClr val="000000"/>
              </a:solidFill>
              <a:latin typeface="Calibri" pitchFamily="34" charset="0"/>
              <a:cs typeface="Arial" charset="0"/>
            </a:endParaRPr>
          </a:p>
        </p:txBody>
      </p:sp>
      <p:sp>
        <p:nvSpPr>
          <p:cNvPr id="19460" name="Text Box 3"/>
          <p:cNvSpPr txBox="1">
            <a:spLocks noChangeArrowheads="1"/>
          </p:cNvSpPr>
          <p:nvPr/>
        </p:nvSpPr>
        <p:spPr bwMode="auto">
          <a:xfrm>
            <a:off x="3881438" y="8942388"/>
            <a:ext cx="2959100" cy="182562"/>
          </a:xfrm>
          <a:prstGeom prst="rect">
            <a:avLst/>
          </a:prstGeom>
          <a:noFill/>
          <a:ln w="9525">
            <a:noFill/>
            <a:miter lim="800000"/>
            <a:headEnd/>
            <a:tailEnd/>
          </a:ln>
        </p:spPr>
        <p:txBody>
          <a:bodyPr lIns="0" tIns="0" rIns="0" bIns="0" anchor="b">
            <a:spAutoFit/>
          </a:bodyPr>
          <a:lstStyle/>
          <a:p>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fld id="{E694DA67-4071-4210-9FFA-E01D6131BCAD}" type="slidenum">
              <a:rPr lang="en-GB" sz="1300">
                <a:solidFill>
                  <a:srgbClr val="000000"/>
                </a:solidFill>
                <a:latin typeface="Calibri" pitchFamily="34" charset="0"/>
                <a:cs typeface="Arial" charset="0"/>
              </a:rPr>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t>11</a:t>
            </a:fld>
            <a:endParaRPr lang="en-GB" sz="1300">
              <a:solidFill>
                <a:srgbClr val="000000"/>
              </a:solidFill>
              <a:latin typeface="Calibri" pitchFamily="34" charset="0"/>
              <a:cs typeface="Arial" charset="0"/>
            </a:endParaRPr>
          </a:p>
        </p:txBody>
      </p:sp>
      <p:sp>
        <p:nvSpPr>
          <p:cNvPr id="19461" name="AutoShape 4"/>
          <p:cNvSpPr>
            <a:spLocks noChangeArrowheads="1"/>
          </p:cNvSpPr>
          <p:nvPr/>
        </p:nvSpPr>
        <p:spPr bwMode="auto">
          <a:xfrm>
            <a:off x="1209675" y="693738"/>
            <a:ext cx="4438650" cy="3429000"/>
          </a:xfrm>
          <a:prstGeom prst="roundRect">
            <a:avLst>
              <a:gd name="adj" fmla="val 42"/>
            </a:avLst>
          </a:prstGeom>
          <a:solidFill>
            <a:srgbClr val="FFFFFF"/>
          </a:solidFill>
          <a:ln w="9360">
            <a:solidFill>
              <a:srgbClr val="000000"/>
            </a:solidFill>
            <a:round/>
            <a:headEnd/>
            <a:tailEnd/>
          </a:ln>
        </p:spPr>
        <p:txBody>
          <a:bodyPr wrap="none" lIns="82058" tIns="41029" rIns="82058" bIns="41029" anchor="ctr"/>
          <a:lstStyle/>
          <a:p>
            <a:endParaRPr lang="en-US">
              <a:latin typeface="Calibri" pitchFamily="34" charset="0"/>
            </a:endParaRPr>
          </a:p>
        </p:txBody>
      </p:sp>
      <p:sp>
        <p:nvSpPr>
          <p:cNvPr id="19462" name="Text Box 5"/>
          <p:cNvSpPr>
            <a:spLocks noGrp="1" noChangeArrowheads="1"/>
          </p:cNvSpPr>
          <p:nvPr>
            <p:ph type="body"/>
          </p:nvPr>
        </p:nvSpPr>
        <p:spPr bwMode="auto">
          <a:noFill/>
        </p:spPr>
        <p:txBody>
          <a:bodyPr wrap="none" numCol="1" anchor="ctr"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3881438" y="8940800"/>
            <a:ext cx="2957512" cy="182563"/>
          </a:xfrm>
          <a:prstGeom prst="rect">
            <a:avLst/>
          </a:prstGeom>
          <a:noFill/>
          <a:ln w="9525">
            <a:noFill/>
            <a:miter lim="800000"/>
            <a:headEnd/>
            <a:tailEnd/>
          </a:ln>
        </p:spPr>
        <p:txBody>
          <a:bodyPr lIns="0" tIns="0" rIns="0" bIns="0" anchor="b">
            <a:spAutoFit/>
          </a:bodyPr>
          <a:lstStyle/>
          <a:p>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fld id="{B88E75D2-BC72-4712-89D5-E80DA5FB6C68}" type="slidenum">
              <a:rPr lang="en-GB" sz="1300">
                <a:solidFill>
                  <a:srgbClr val="000000"/>
                </a:solidFill>
                <a:latin typeface="Calibri" pitchFamily="34" charset="0"/>
                <a:cs typeface="Arial" charset="0"/>
              </a:rPr>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t>12</a:t>
            </a:fld>
            <a:endParaRPr lang="en-GB" sz="1300">
              <a:solidFill>
                <a:srgbClr val="000000"/>
              </a:solidFill>
              <a:latin typeface="Calibri" pitchFamily="34" charset="0"/>
              <a:cs typeface="Arial" charset="0"/>
            </a:endParaRPr>
          </a:p>
        </p:txBody>
      </p:sp>
      <p:sp>
        <p:nvSpPr>
          <p:cNvPr id="165891" name="Text Box 2"/>
          <p:cNvSpPr txBox="1">
            <a:spLocks noChangeArrowheads="1"/>
          </p:cNvSpPr>
          <p:nvPr/>
        </p:nvSpPr>
        <p:spPr bwMode="auto">
          <a:xfrm>
            <a:off x="3881438" y="8943975"/>
            <a:ext cx="2959100" cy="182563"/>
          </a:xfrm>
          <a:prstGeom prst="rect">
            <a:avLst/>
          </a:prstGeom>
          <a:noFill/>
          <a:ln w="9525">
            <a:noFill/>
            <a:miter lim="800000"/>
            <a:headEnd/>
            <a:tailEnd/>
          </a:ln>
        </p:spPr>
        <p:txBody>
          <a:bodyPr lIns="0" tIns="0" rIns="0" bIns="0" anchor="b">
            <a:spAutoFit/>
          </a:bodyPr>
          <a:lstStyle/>
          <a:p>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fld id="{4AA55C1B-21F0-40CC-8FCA-C4BCFA46EE30}" type="slidenum">
              <a:rPr lang="en-GB" sz="1300">
                <a:solidFill>
                  <a:srgbClr val="000000"/>
                </a:solidFill>
                <a:latin typeface="Calibri" pitchFamily="34" charset="0"/>
                <a:cs typeface="Arial" charset="0"/>
              </a:rPr>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t>12</a:t>
            </a:fld>
            <a:endParaRPr lang="en-GB" sz="1300">
              <a:solidFill>
                <a:srgbClr val="000000"/>
              </a:solidFill>
              <a:latin typeface="Calibri" pitchFamily="34" charset="0"/>
              <a:cs typeface="Arial" charset="0"/>
            </a:endParaRPr>
          </a:p>
        </p:txBody>
      </p:sp>
      <p:sp>
        <p:nvSpPr>
          <p:cNvPr id="165892" name="Text Box 3"/>
          <p:cNvSpPr txBox="1">
            <a:spLocks noChangeArrowheads="1"/>
          </p:cNvSpPr>
          <p:nvPr/>
        </p:nvSpPr>
        <p:spPr bwMode="auto">
          <a:xfrm>
            <a:off x="3881438" y="8942388"/>
            <a:ext cx="2959100" cy="182562"/>
          </a:xfrm>
          <a:prstGeom prst="rect">
            <a:avLst/>
          </a:prstGeom>
          <a:noFill/>
          <a:ln w="9525">
            <a:noFill/>
            <a:miter lim="800000"/>
            <a:headEnd/>
            <a:tailEnd/>
          </a:ln>
        </p:spPr>
        <p:txBody>
          <a:bodyPr lIns="0" tIns="0" rIns="0" bIns="0" anchor="b">
            <a:spAutoFit/>
          </a:bodyPr>
          <a:lstStyle/>
          <a:p>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fld id="{90E5A0F9-249F-48A9-A3D9-9236FF678BC0}" type="slidenum">
              <a:rPr lang="en-GB" sz="1300">
                <a:solidFill>
                  <a:srgbClr val="000000"/>
                </a:solidFill>
                <a:latin typeface="Calibri" pitchFamily="34" charset="0"/>
                <a:cs typeface="Arial" charset="0"/>
              </a:rPr>
              <a:pPr algn="r">
                <a:lnSpc>
                  <a:spcPts val="1413"/>
                </a:lnSpc>
                <a:buClr>
                  <a:srgbClr val="000000"/>
                </a:buClr>
                <a:buSzPct val="100000"/>
                <a:tabLst>
                  <a:tab pos="0" algn="l"/>
                  <a:tab pos="409575" algn="l"/>
                  <a:tab pos="819150" algn="l"/>
                  <a:tab pos="1230313" algn="l"/>
                  <a:tab pos="1639888" algn="l"/>
                  <a:tab pos="2051050" algn="l"/>
                  <a:tab pos="2460625" algn="l"/>
                  <a:tab pos="2871788" algn="l"/>
                  <a:tab pos="3281363" algn="l"/>
                  <a:tab pos="3692525" algn="l"/>
                  <a:tab pos="4102100" algn="l"/>
                  <a:tab pos="4511675" algn="l"/>
                  <a:tab pos="4922838" algn="l"/>
                  <a:tab pos="5332413" algn="l"/>
                  <a:tab pos="5743575" algn="l"/>
                  <a:tab pos="6153150" algn="l"/>
                  <a:tab pos="6564313" algn="l"/>
                  <a:tab pos="6973888" algn="l"/>
                  <a:tab pos="7385050" algn="l"/>
                  <a:tab pos="7794625" algn="l"/>
                  <a:tab pos="8205788" algn="l"/>
                </a:tabLst>
              </a:pPr>
              <a:t>12</a:t>
            </a:fld>
            <a:endParaRPr lang="en-GB" sz="1300">
              <a:solidFill>
                <a:srgbClr val="000000"/>
              </a:solidFill>
              <a:latin typeface="Calibri" pitchFamily="34" charset="0"/>
              <a:cs typeface="Arial" charset="0"/>
            </a:endParaRPr>
          </a:p>
        </p:txBody>
      </p:sp>
      <p:sp>
        <p:nvSpPr>
          <p:cNvPr id="165893" name="AutoShape 4"/>
          <p:cNvSpPr>
            <a:spLocks noChangeArrowheads="1"/>
          </p:cNvSpPr>
          <p:nvPr/>
        </p:nvSpPr>
        <p:spPr bwMode="auto">
          <a:xfrm>
            <a:off x="1209675" y="693738"/>
            <a:ext cx="4438650" cy="3429000"/>
          </a:xfrm>
          <a:prstGeom prst="roundRect">
            <a:avLst>
              <a:gd name="adj" fmla="val 42"/>
            </a:avLst>
          </a:prstGeom>
          <a:solidFill>
            <a:srgbClr val="FFFFFF"/>
          </a:solidFill>
          <a:ln w="9360">
            <a:solidFill>
              <a:srgbClr val="000000"/>
            </a:solidFill>
            <a:round/>
            <a:headEnd/>
            <a:tailEnd/>
          </a:ln>
        </p:spPr>
        <p:txBody>
          <a:bodyPr wrap="none" lIns="82058" tIns="41029" rIns="82058" bIns="41029" anchor="ctr"/>
          <a:lstStyle/>
          <a:p>
            <a:endParaRPr lang="en-US">
              <a:latin typeface="Calibri" pitchFamily="34" charset="0"/>
            </a:endParaRPr>
          </a:p>
        </p:txBody>
      </p:sp>
      <p:sp>
        <p:nvSpPr>
          <p:cNvPr id="165894" name="Text Box 5"/>
          <p:cNvSpPr>
            <a:spLocks noGrp="1" noChangeArrowheads="1"/>
          </p:cNvSpPr>
          <p:nvPr>
            <p:ph type="body"/>
          </p:nvPr>
        </p:nvSpPr>
        <p:spPr bwMode="auto">
          <a:noFill/>
        </p:spPr>
        <p:txBody>
          <a:bodyPr wrap="none" numCol="1" anchor="ctr"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90466" name="AutoShape 1"/>
          <p:cNvSpPr>
            <a:spLocks noChangeArrowheads="1"/>
          </p:cNvSpPr>
          <p:nvPr/>
        </p:nvSpPr>
        <p:spPr bwMode="auto">
          <a:xfrm>
            <a:off x="1209675" y="693738"/>
            <a:ext cx="4438650" cy="3429000"/>
          </a:xfrm>
          <a:prstGeom prst="roundRect">
            <a:avLst>
              <a:gd name="adj" fmla="val 42"/>
            </a:avLst>
          </a:prstGeom>
          <a:solidFill>
            <a:srgbClr val="FFFFFF"/>
          </a:solidFill>
          <a:ln w="9360">
            <a:solidFill>
              <a:srgbClr val="000000"/>
            </a:solidFill>
            <a:round/>
            <a:headEnd/>
            <a:tailEnd/>
          </a:ln>
        </p:spPr>
        <p:txBody>
          <a:bodyPr wrap="none" lIns="82058" tIns="41029" rIns="82058" bIns="41029" anchor="ctr"/>
          <a:lstStyle/>
          <a:p>
            <a:endParaRPr lang="en-US">
              <a:latin typeface="Calibri" pitchFamily="34" charset="0"/>
            </a:endParaRPr>
          </a:p>
        </p:txBody>
      </p:sp>
      <p:sp>
        <p:nvSpPr>
          <p:cNvPr id="190467" name="Text Box 2"/>
          <p:cNvSpPr>
            <a:spLocks noGrp="1" noChangeArrowheads="1"/>
          </p:cNvSpPr>
          <p:nvPr>
            <p:ph type="body"/>
          </p:nvPr>
        </p:nvSpPr>
        <p:spPr bwMode="auto">
          <a:noFill/>
        </p:spPr>
        <p:txBody>
          <a:bodyPr wrap="none" numCol="1" anchor="ctr" anchorCtr="0" compatLnSpc="1">
            <a:prstTxWarp prst="textNoShape">
              <a:avLst/>
            </a:prstTxWarp>
          </a:bodyPr>
          <a:lstStyle/>
          <a:p>
            <a:pPr>
              <a:spcBef>
                <a:spcPct val="0"/>
              </a:spcBef>
            </a:pPr>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8114" name="Rectangle 2"/>
          <p:cNvSpPr>
            <a:spLocks noGrp="1" noRot="1" noChangeAspect="1" noTextEdit="1"/>
          </p:cNvSpPr>
          <p:nvPr>
            <p:ph type="sldImg"/>
          </p:nvPr>
        </p:nvSpPr>
        <p:spPr bwMode="auto">
          <a:noFill/>
          <a:ln>
            <a:solidFill>
              <a:srgbClr val="000000"/>
            </a:solidFill>
            <a:miter lim="800000"/>
            <a:headEnd/>
            <a:tailEnd/>
          </a:ln>
        </p:spPr>
      </p:sp>
      <p:sp>
        <p:nvSpPr>
          <p:cNvPr id="21811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A6D323-1E14-F448-B2CD-05332D7C22AB}" type="datetimeFigureOut">
              <a:rPr lang="en-US" smtClean="0"/>
              <a:pPr/>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A6D323-1E14-F448-B2CD-05332D7C22AB}" type="datetimeFigureOut">
              <a:rPr lang="en-US" smtClean="0"/>
              <a:pPr/>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A6D323-1E14-F448-B2CD-05332D7C22AB}" type="datetimeFigureOut">
              <a:rPr lang="en-US" smtClean="0"/>
              <a:pPr/>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A6D323-1E14-F448-B2CD-05332D7C22AB}" type="datetimeFigureOut">
              <a:rPr lang="en-US" smtClean="0"/>
              <a:pPr/>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A6D323-1E14-F448-B2CD-05332D7C22AB}" type="datetimeFigureOut">
              <a:rPr lang="en-US" smtClean="0"/>
              <a:pPr/>
              <a:t>10/11/12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A6D323-1E14-F448-B2CD-05332D7C22AB}" type="datetimeFigureOut">
              <a:rPr lang="en-US" smtClean="0"/>
              <a:pPr/>
              <a:t>10/11/12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A6D323-1E14-F448-B2CD-05332D7C22AB}" type="datetimeFigureOut">
              <a:rPr lang="en-US" smtClean="0"/>
              <a:pPr/>
              <a:t>10/11/12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A6D323-1E14-F448-B2CD-05332D7C22AB}" type="datetimeFigureOut">
              <a:rPr lang="en-US" smtClean="0"/>
              <a:pPr/>
              <a:t>10/11/12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A6D323-1E14-F448-B2CD-05332D7C22AB}" type="datetimeFigureOut">
              <a:rPr lang="en-US" smtClean="0"/>
              <a:pPr/>
              <a:t>10/11/12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6D323-1E14-F448-B2CD-05332D7C22AB}" type="datetimeFigureOut">
              <a:rPr lang="en-US" smtClean="0"/>
              <a:pPr/>
              <a:t>10/11/12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A6D323-1E14-F448-B2CD-05332D7C22AB}" type="datetimeFigureOut">
              <a:rPr lang="en-US" smtClean="0"/>
              <a:pPr/>
              <a:t>10/11/12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D348B1-E1A2-0A4E-BDD9-7A289C3387F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A6D323-1E14-F448-B2CD-05332D7C22AB}" type="datetimeFigureOut">
              <a:rPr lang="en-US" smtClean="0"/>
              <a:pPr/>
              <a:t>10/11/12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348B1-E1A2-0A4E-BDD9-7A289C3387F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3" Type="http://schemas.openxmlformats.org/officeDocument/2006/relationships/image" Target="../media/image21.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6.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2" Type="http://schemas.openxmlformats.org/officeDocument/2006/relationships/image" Target="../media/image23.tiff"/><Relationship Id="rId3" Type="http://schemas.openxmlformats.org/officeDocument/2006/relationships/image" Target="../media/image24.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3"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4" Type="http://schemas.openxmlformats.org/officeDocument/2006/relationships/image" Target="../media/image28.tiff"/><Relationship Id="rId1" Type="http://schemas.openxmlformats.org/officeDocument/2006/relationships/slideLayout" Target="../slideLayouts/slideLayout1.xml"/><Relationship Id="rId2" Type="http://schemas.openxmlformats.org/officeDocument/2006/relationships/image" Target="../media/image25.png"/><Relationship Id="rId3" Type="http://schemas.openxmlformats.org/officeDocument/2006/relationships/image" Target="../media/image27.tiff"/></Relationships>
</file>

<file path=ppt/slides/_rels/slide1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4" Type="http://schemas.openxmlformats.org/officeDocument/2006/relationships/image" Target="../media/image31.tiff"/><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0.gif"/></Relationships>
</file>

<file path=ppt/slides/_rels/slide18.xml.rels><?xml version="1.0" encoding="UTF-8" standalone="yes"?>
<Relationships xmlns="http://schemas.openxmlformats.org/package/2006/relationships"><Relationship Id="rId8" Type="http://schemas.openxmlformats.org/officeDocument/2006/relationships/image" Target="../media/image37.tiff"/><Relationship Id="rId4" Type="http://schemas.openxmlformats.org/officeDocument/2006/relationships/image" Target="../media/image33.tiff"/><Relationship Id="rId5" Type="http://schemas.openxmlformats.org/officeDocument/2006/relationships/image" Target="../media/image34.tiff"/><Relationship Id="rId7" Type="http://schemas.openxmlformats.org/officeDocument/2006/relationships/image" Target="../media/image36.tiff"/><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2.tiff"/><Relationship Id="rId6" Type="http://schemas.openxmlformats.org/officeDocument/2006/relationships/image" Target="../media/image35.tiff"/></Relationships>
</file>

<file path=ppt/slides/_rels/slide19.xml.rels><?xml version="1.0" encoding="UTF-8" standalone="yes"?>
<Relationships xmlns="http://schemas.openxmlformats.org/package/2006/relationships"><Relationship Id="rId2" Type="http://schemas.openxmlformats.org/officeDocument/2006/relationships/image" Target="../media/image38.tiff"/><Relationship Id="rId3" Type="http://schemas.openxmlformats.org/officeDocument/2006/relationships/image" Target="../media/image39.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0.tiff"/><Relationship Id="rId3" Type="http://schemas.openxmlformats.org/officeDocument/2006/relationships/image" Target="../media/image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6.jpeg"/><Relationship Id="rId5" Type="http://schemas.openxmlformats.org/officeDocument/2006/relationships/image" Target="../media/image8.jpeg"/></Relationships>
</file>

<file path=ppt/slides/_rels/slide4.xml.rels><?xml version="1.0" encoding="UTF-8" standalone="yes"?>
<Relationships xmlns="http://schemas.openxmlformats.org/package/2006/relationships"><Relationship Id="rId4"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jpeg"/><Relationship Id="rId5" Type="http://schemas.openxmlformats.org/officeDocument/2006/relationships/image" Target="../media/image11.jpeg"/></Relationships>
</file>

<file path=ppt/slides/_rels/slide5.xml.rels><?xml version="1.0" encoding="UTF-8" standalone="yes"?>
<Relationships xmlns="http://schemas.openxmlformats.org/package/2006/relationships"><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2.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6.tiff"/><Relationship Id="rId3" Type="http://schemas.openxmlformats.org/officeDocument/2006/relationships/image" Target="../media/image17.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tiff"/><Relationship Id="rId3" Type="http://schemas.openxmlformats.org/officeDocument/2006/relationships/image" Target="../media/image19.tif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fireshoot.png"/>
          <p:cNvPicPr>
            <a:picLocks noChangeAspect="1"/>
          </p:cNvPicPr>
          <p:nvPr/>
        </p:nvPicPr>
        <p:blipFill>
          <a:blip r:embed="rId2"/>
          <a:stretch>
            <a:fillRect/>
          </a:stretch>
        </p:blipFill>
        <p:spPr>
          <a:xfrm>
            <a:off x="-355601" y="-50800"/>
            <a:ext cx="10041467" cy="7078133"/>
          </a:xfrm>
          <a:prstGeom prst="rect">
            <a:avLst/>
          </a:prstGeom>
        </p:spPr>
      </p:pic>
      <p:sp>
        <p:nvSpPr>
          <p:cNvPr id="6" name="TextBox 4"/>
          <p:cNvSpPr txBox="1">
            <a:spLocks noChangeArrowheads="1"/>
          </p:cNvSpPr>
          <p:nvPr/>
        </p:nvSpPr>
        <p:spPr bwMode="auto">
          <a:xfrm>
            <a:off x="6910388" y="5257560"/>
            <a:ext cx="2353734" cy="1600438"/>
          </a:xfrm>
          <a:prstGeom prst="rect">
            <a:avLst/>
          </a:prstGeom>
          <a:noFill/>
          <a:ln w="9525">
            <a:noFill/>
            <a:miter lim="800000"/>
            <a:headEnd/>
            <a:tailEnd/>
          </a:ln>
        </p:spPr>
        <p:txBody>
          <a:bodyPr wrap="square">
            <a:spAutoFit/>
          </a:bodyPr>
          <a:lstStyle/>
          <a:p>
            <a:pPr defTabSz="914400"/>
            <a:r>
              <a:rPr lang="en-US" sz="1400" dirty="0">
                <a:solidFill>
                  <a:schemeClr val="bg1"/>
                </a:solidFill>
                <a:latin typeface="Calibri" pitchFamily="34" charset="0"/>
                <a:cs typeface="Arial" charset="0"/>
              </a:rPr>
              <a:t>1995 “Sunrise Fire</a:t>
            </a:r>
            <a:r>
              <a:rPr lang="en-US" sz="1400" dirty="0" smtClean="0">
                <a:solidFill>
                  <a:schemeClr val="bg1"/>
                </a:solidFill>
                <a:latin typeface="Calibri" pitchFamily="34" charset="0"/>
                <a:cs typeface="Arial" charset="0"/>
              </a:rPr>
              <a:t>” Westhampton</a:t>
            </a:r>
            <a:r>
              <a:rPr lang="en-US" sz="1400" dirty="0">
                <a:solidFill>
                  <a:schemeClr val="bg1"/>
                </a:solidFill>
                <a:latin typeface="Calibri" pitchFamily="34" charset="0"/>
                <a:cs typeface="Arial" charset="0"/>
              </a:rPr>
              <a:t>, </a:t>
            </a:r>
            <a:r>
              <a:rPr lang="en-US" sz="1400" dirty="0" smtClean="0">
                <a:solidFill>
                  <a:schemeClr val="bg1"/>
                </a:solidFill>
                <a:latin typeface="Calibri" pitchFamily="34" charset="0"/>
                <a:cs typeface="Arial" charset="0"/>
              </a:rPr>
              <a:t>NY</a:t>
            </a:r>
          </a:p>
          <a:p>
            <a:pPr defTabSz="914400"/>
            <a:r>
              <a:rPr lang="en-US" sz="1400" dirty="0" smtClean="0">
                <a:solidFill>
                  <a:schemeClr val="bg1"/>
                </a:solidFill>
                <a:latin typeface="Calibri" pitchFamily="34" charset="0"/>
                <a:cs typeface="Arial" charset="0"/>
              </a:rPr>
              <a:t>Image taken from  </a:t>
            </a:r>
          </a:p>
          <a:p>
            <a:pPr defTabSz="914400"/>
            <a:r>
              <a:rPr lang="en-US" sz="1400" dirty="0" smtClean="0">
                <a:solidFill>
                  <a:schemeClr val="bg1"/>
                </a:solidFill>
                <a:latin typeface="Calibri" pitchFamily="34" charset="0"/>
                <a:cs typeface="Arial" charset="0"/>
              </a:rPr>
              <a:t>the </a:t>
            </a:r>
            <a:r>
              <a:rPr lang="en-US" sz="1400" dirty="0">
                <a:solidFill>
                  <a:schemeClr val="bg1"/>
                </a:solidFill>
                <a:latin typeface="Calibri" pitchFamily="34" charset="0"/>
                <a:cs typeface="Arial" charset="0"/>
              </a:rPr>
              <a:t>Cutchogue Fire</a:t>
            </a:r>
          </a:p>
          <a:p>
            <a:pPr defTabSz="914400"/>
            <a:r>
              <a:rPr lang="en-US" sz="1400" dirty="0">
                <a:solidFill>
                  <a:schemeClr val="bg1"/>
                </a:solidFill>
                <a:latin typeface="Calibri" pitchFamily="34" charset="0"/>
                <a:cs typeface="Arial" charset="0"/>
              </a:rPr>
              <a:t>Department web </a:t>
            </a:r>
          </a:p>
          <a:p>
            <a:pPr defTabSz="914400"/>
            <a:r>
              <a:rPr lang="en-US" sz="1400" dirty="0">
                <a:solidFill>
                  <a:schemeClr val="bg1"/>
                </a:solidFill>
                <a:latin typeface="Calibri" pitchFamily="34" charset="0"/>
                <a:cs typeface="Arial" charset="0"/>
              </a:rPr>
              <a:t>site at </a:t>
            </a:r>
          </a:p>
          <a:p>
            <a:pPr defTabSz="914400"/>
            <a:r>
              <a:rPr lang="en-US" sz="1400" dirty="0" err="1">
                <a:solidFill>
                  <a:schemeClr val="bg1"/>
                </a:solidFill>
                <a:latin typeface="Calibri" pitchFamily="34" charset="0"/>
                <a:cs typeface="Arial" charset="0"/>
              </a:rPr>
              <a:t>www.cutchoguefiredept.org</a:t>
            </a:r>
            <a:endParaRPr lang="en-US" sz="1400" dirty="0">
              <a:solidFill>
                <a:schemeClr val="bg1"/>
              </a:solidFill>
              <a:latin typeface="Calibri" pitchFamily="34" charset="0"/>
              <a:cs typeface="Arial" charset="0"/>
            </a:endParaRPr>
          </a:p>
        </p:txBody>
      </p:sp>
      <p:sp>
        <p:nvSpPr>
          <p:cNvPr id="7" name="Title 1"/>
          <p:cNvSpPr txBox="1">
            <a:spLocks/>
          </p:cNvSpPr>
          <p:nvPr/>
        </p:nvSpPr>
        <p:spPr bwMode="auto">
          <a:xfrm>
            <a:off x="1881188" y="5670550"/>
            <a:ext cx="5029200" cy="1187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mj-lt"/>
                <a:ea typeface="+mj-ea"/>
                <a:cs typeface="+mj-cs"/>
              </a:rPr>
              <a:t>“Sunrise Fire – Long Island”</a:t>
            </a:r>
          </a:p>
        </p:txBody>
      </p:sp>
      <p:sp>
        <p:nvSpPr>
          <p:cNvPr id="2" name="Title 1"/>
          <p:cNvSpPr>
            <a:spLocks noGrp="1"/>
          </p:cNvSpPr>
          <p:nvPr>
            <p:ph type="ctrTitle"/>
          </p:nvPr>
        </p:nvSpPr>
        <p:spPr>
          <a:xfrm>
            <a:off x="1" y="1117604"/>
            <a:ext cx="9144000" cy="4609155"/>
          </a:xfrm>
          <a:noFill/>
        </p:spPr>
        <p:txBody>
          <a:bodyPr>
            <a:normAutofit/>
          </a:bodyPr>
          <a:lstStyle/>
          <a:p>
            <a:r>
              <a:rPr lang="en-US" sz="2600" dirty="0" smtClean="0">
                <a:solidFill>
                  <a:schemeClr val="bg1"/>
                </a:solidFill>
              </a:rPr>
              <a:t>A Look at High Fire Threat Risk and Ensemble Modeling Over the Northeast United States</a:t>
            </a:r>
            <a:r>
              <a:rPr lang="en-US" sz="2600" b="1" dirty="0" smtClean="0">
                <a:solidFill>
                  <a:schemeClr val="bg1"/>
                </a:solidFill>
              </a:rPr>
              <a:t/>
            </a:r>
            <a:br>
              <a:rPr lang="en-US" sz="2600" b="1" dirty="0" smtClean="0">
                <a:solidFill>
                  <a:schemeClr val="bg1"/>
                </a:solidFill>
              </a:rPr>
            </a:br>
            <a:r>
              <a:rPr lang="en-US" sz="2600" dirty="0" smtClean="0">
                <a:solidFill>
                  <a:schemeClr val="bg1"/>
                </a:solidFill>
              </a:rPr>
              <a:t/>
            </a:r>
            <a:br>
              <a:rPr lang="en-US" sz="2600" dirty="0" smtClean="0">
                <a:solidFill>
                  <a:schemeClr val="bg1"/>
                </a:solidFill>
              </a:rPr>
            </a:br>
            <a:r>
              <a:rPr lang="en-US" sz="2600" dirty="0" smtClean="0">
                <a:solidFill>
                  <a:schemeClr val="bg1"/>
                </a:solidFill>
              </a:rPr>
              <a:t>Michael Erickson</a:t>
            </a:r>
            <a:r>
              <a:rPr lang="en-US" sz="2600" baseline="30000" dirty="0" smtClean="0">
                <a:solidFill>
                  <a:schemeClr val="bg1"/>
                </a:solidFill>
              </a:rPr>
              <a:t>1</a:t>
            </a:r>
            <a:r>
              <a:rPr lang="en-US" sz="2600" dirty="0" smtClean="0">
                <a:solidFill>
                  <a:schemeClr val="bg1"/>
                </a:solidFill>
              </a:rPr>
              <a:t>, Brian A. Colle</a:t>
            </a:r>
            <a:r>
              <a:rPr lang="en-US" sz="2600" baseline="30000" dirty="0" smtClean="0">
                <a:solidFill>
                  <a:schemeClr val="bg1"/>
                </a:solidFill>
              </a:rPr>
              <a:t>1</a:t>
            </a:r>
            <a:r>
              <a:rPr lang="en-US" sz="2600" dirty="0" smtClean="0">
                <a:solidFill>
                  <a:schemeClr val="bg1"/>
                </a:solidFill>
              </a:rPr>
              <a:t> and Joseph J. Charney</a:t>
            </a:r>
            <a:r>
              <a:rPr lang="en-US" sz="2600" baseline="30000" dirty="0" smtClean="0">
                <a:solidFill>
                  <a:schemeClr val="bg1"/>
                </a:solidFill>
              </a:rPr>
              <a:t>2</a:t>
            </a:r>
            <a:br>
              <a:rPr lang="en-US" sz="2600" baseline="30000" dirty="0" smtClean="0">
                <a:solidFill>
                  <a:schemeClr val="bg1"/>
                </a:solidFill>
              </a:rPr>
            </a:br>
            <a:r>
              <a:rPr lang="en-US" sz="2600" dirty="0" smtClean="0">
                <a:solidFill>
                  <a:schemeClr val="bg1"/>
                </a:solidFill>
              </a:rPr>
              <a:t/>
            </a:r>
            <a:br>
              <a:rPr lang="en-US" sz="2600" dirty="0" smtClean="0">
                <a:solidFill>
                  <a:schemeClr val="bg1"/>
                </a:solidFill>
              </a:rPr>
            </a:br>
            <a:r>
              <a:rPr lang="en-US" sz="2600" dirty="0" smtClean="0">
                <a:solidFill>
                  <a:schemeClr val="bg1"/>
                </a:solidFill>
              </a:rPr>
              <a:t> </a:t>
            </a:r>
            <a:r>
              <a:rPr lang="en-US" sz="2600" baseline="30000" dirty="0" smtClean="0">
                <a:solidFill>
                  <a:schemeClr val="bg1"/>
                </a:solidFill>
              </a:rPr>
              <a:t>1</a:t>
            </a:r>
            <a:r>
              <a:rPr lang="en-US" sz="2600" dirty="0" smtClean="0">
                <a:solidFill>
                  <a:schemeClr val="bg1"/>
                </a:solidFill>
              </a:rPr>
              <a:t> School of Marine and Atmospheric Sciences, Stony Brook University, Stony Brook, NY</a:t>
            </a:r>
            <a:br>
              <a:rPr lang="en-US" sz="2600" dirty="0" smtClean="0">
                <a:solidFill>
                  <a:schemeClr val="bg1"/>
                </a:solidFill>
              </a:rPr>
            </a:br>
            <a:r>
              <a:rPr lang="en-US" sz="2600" baseline="30000" dirty="0" smtClean="0">
                <a:solidFill>
                  <a:schemeClr val="bg1"/>
                </a:solidFill>
              </a:rPr>
              <a:t>2</a:t>
            </a:r>
            <a:r>
              <a:rPr lang="en-US" sz="2600" dirty="0" smtClean="0">
                <a:solidFill>
                  <a:schemeClr val="bg1"/>
                </a:solidFill>
              </a:rPr>
              <a:t> USDA Forest Service, East Lansing, MI</a:t>
            </a:r>
            <a:r>
              <a:rPr lang="en-US" sz="2400" dirty="0" smtClean="0"/>
              <a:t/>
            </a:r>
            <a:br>
              <a:rPr lang="en-US" sz="2400" dirty="0" smtClean="0"/>
            </a:br>
            <a:endParaRPr lang="en-US" sz="2222" dirty="0"/>
          </a:p>
        </p:txBody>
      </p:sp>
      <p:pic>
        <p:nvPicPr>
          <p:cNvPr id="8" name="Picture 3"/>
          <p:cNvPicPr>
            <a:picLocks noChangeAspect="1" noChangeArrowheads="1"/>
          </p:cNvPicPr>
          <p:nvPr/>
        </p:nvPicPr>
        <p:blipFill>
          <a:blip r:embed="rId3"/>
          <a:srcRect/>
          <a:stretch>
            <a:fillRect/>
          </a:stretch>
        </p:blipFill>
        <p:spPr bwMode="auto">
          <a:xfrm>
            <a:off x="0" y="-1"/>
            <a:ext cx="2115604" cy="1065199"/>
          </a:xfrm>
          <a:prstGeom prst="rect">
            <a:avLst/>
          </a:prstGeom>
          <a:noFill/>
          <a:ln w="9525">
            <a:noFill/>
            <a:round/>
            <a:headEnd/>
            <a:tailEnd/>
          </a:ln>
          <a:effectLst/>
        </p:spPr>
      </p:pic>
      <p:pic>
        <p:nvPicPr>
          <p:cNvPr id="9" name="Picture 4"/>
          <p:cNvPicPr>
            <a:picLocks noChangeAspect="1" noChangeArrowheads="1"/>
          </p:cNvPicPr>
          <p:nvPr/>
        </p:nvPicPr>
        <p:blipFill>
          <a:blip r:embed="rId4"/>
          <a:srcRect/>
          <a:stretch>
            <a:fillRect/>
          </a:stretch>
        </p:blipFill>
        <p:spPr bwMode="auto">
          <a:xfrm>
            <a:off x="7439682" y="0"/>
            <a:ext cx="1704318" cy="1065199"/>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35082"/>
          </a:xfrm>
        </p:spPr>
        <p:txBody>
          <a:bodyPr>
            <a:normAutofit/>
          </a:bodyPr>
          <a:lstStyle/>
          <a:p>
            <a:r>
              <a:rPr lang="en-US" sz="3400" dirty="0" smtClean="0"/>
              <a:t>Fire Threat – Annual Variability</a:t>
            </a:r>
            <a:endParaRPr lang="en-US" sz="3400" dirty="0"/>
          </a:p>
        </p:txBody>
      </p:sp>
      <p:sp>
        <p:nvSpPr>
          <p:cNvPr id="5" name="Rectangle 4"/>
          <p:cNvSpPr/>
          <p:nvPr/>
        </p:nvSpPr>
        <p:spPr>
          <a:xfrm>
            <a:off x="254000" y="5944253"/>
            <a:ext cx="8585200" cy="830997"/>
          </a:xfrm>
          <a:prstGeom prst="rect">
            <a:avLst/>
          </a:prstGeom>
        </p:spPr>
        <p:txBody>
          <a:bodyPr wrap="square">
            <a:spAutoFit/>
          </a:bodyPr>
          <a:lstStyle/>
          <a:p>
            <a:pPr>
              <a:buFont typeface="Arial"/>
              <a:buChar char="•"/>
            </a:pPr>
            <a:r>
              <a:rPr lang="en-US" sz="2000" dirty="0" smtClean="0"/>
              <a:t>The recent increase in high fire threat risk is caused mostly by drier rather than windier conditions.</a:t>
            </a:r>
          </a:p>
          <a:p>
            <a:endParaRPr lang="en-US" sz="800" dirty="0" smtClean="0"/>
          </a:p>
        </p:txBody>
      </p:sp>
      <p:pic>
        <p:nvPicPr>
          <p:cNvPr id="6" name="Picture 5" descr="fire_relhonly_byyear.tiff"/>
          <p:cNvPicPr>
            <a:picLocks noChangeAspect="1"/>
          </p:cNvPicPr>
          <p:nvPr/>
        </p:nvPicPr>
        <p:blipFill>
          <a:blip r:embed="rId2"/>
          <a:stretch>
            <a:fillRect/>
          </a:stretch>
        </p:blipFill>
        <p:spPr>
          <a:xfrm>
            <a:off x="-1" y="914399"/>
            <a:ext cx="4995333" cy="5029853"/>
          </a:xfrm>
          <a:prstGeom prst="rect">
            <a:avLst/>
          </a:prstGeom>
        </p:spPr>
      </p:pic>
      <p:pic>
        <p:nvPicPr>
          <p:cNvPr id="7" name="Picture 6" descr="fire_wndsonly_byyear.tiff"/>
          <p:cNvPicPr>
            <a:picLocks noChangeAspect="1"/>
          </p:cNvPicPr>
          <p:nvPr/>
        </p:nvPicPr>
        <p:blipFill>
          <a:blip r:embed="rId3"/>
          <a:stretch>
            <a:fillRect/>
          </a:stretch>
        </p:blipFill>
        <p:spPr>
          <a:xfrm>
            <a:off x="4521201" y="914399"/>
            <a:ext cx="4876799" cy="5029854"/>
          </a:xfrm>
          <a:prstGeom prst="rect">
            <a:avLst/>
          </a:prstGeom>
        </p:spPr>
      </p:pic>
      <p:sp>
        <p:nvSpPr>
          <p:cNvPr id="8" name="Text Box 8"/>
          <p:cNvSpPr txBox="1">
            <a:spLocks noChangeArrowheads="1"/>
          </p:cNvSpPr>
          <p:nvPr/>
        </p:nvSpPr>
        <p:spPr bwMode="auto">
          <a:xfrm>
            <a:off x="609600" y="703263"/>
            <a:ext cx="3911601" cy="697990"/>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Fire Threat Frequency by Year - </a:t>
            </a:r>
          </a:p>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Relative Humidity Component Only</a:t>
            </a:r>
            <a:endParaRPr lang="en-GB" sz="2000" b="1" dirty="0">
              <a:solidFill>
                <a:srgbClr val="000000"/>
              </a:solidFill>
              <a:latin typeface="Calibri" pitchFamily="34" charset="0"/>
            </a:endParaRPr>
          </a:p>
        </p:txBody>
      </p:sp>
      <p:sp>
        <p:nvSpPr>
          <p:cNvPr id="9" name="Text Box 8"/>
          <p:cNvSpPr txBox="1">
            <a:spLocks noChangeArrowheads="1"/>
          </p:cNvSpPr>
          <p:nvPr/>
        </p:nvSpPr>
        <p:spPr bwMode="auto">
          <a:xfrm>
            <a:off x="5232399" y="703263"/>
            <a:ext cx="3911601" cy="697990"/>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Fire Threat Frequency by Year - </a:t>
            </a:r>
          </a:p>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Wind Speed Component Only</a:t>
            </a:r>
            <a:endParaRPr lang="en-GB" sz="2000" b="1"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descr="mapofstations.tiff"/>
          <p:cNvPicPr>
            <a:picLocks noChangeAspect="1"/>
          </p:cNvPicPr>
          <p:nvPr/>
        </p:nvPicPr>
        <p:blipFill>
          <a:blip r:embed="rId3"/>
          <a:stretch>
            <a:fillRect/>
          </a:stretch>
        </p:blipFill>
        <p:spPr>
          <a:xfrm>
            <a:off x="5536670" y="213649"/>
            <a:ext cx="3776133" cy="4476884"/>
          </a:xfrm>
          <a:prstGeom prst="rect">
            <a:avLst/>
          </a:prstGeom>
        </p:spPr>
      </p:pic>
      <p:sp>
        <p:nvSpPr>
          <p:cNvPr id="6145" name="Text Box 1"/>
          <p:cNvSpPr txBox="1">
            <a:spLocks noChangeArrowheads="1"/>
          </p:cNvSpPr>
          <p:nvPr/>
        </p:nvSpPr>
        <p:spPr bwMode="auto">
          <a:xfrm>
            <a:off x="-101600" y="33338"/>
            <a:ext cx="5892800" cy="3475982"/>
          </a:xfrm>
          <a:prstGeom prst="rect">
            <a:avLst/>
          </a:prstGeom>
          <a:solidFill>
            <a:schemeClr val="bg1"/>
          </a:solidFill>
          <a:ln w="9525">
            <a:noFill/>
            <a:miter lim="800000"/>
            <a:headEnd/>
            <a:tailEnd/>
          </a:ln>
        </p:spPr>
        <p:txBody>
          <a:bodyPr lIns="81639" tIns="40820" rIns="81639" bIns="40820">
            <a:spAutoFit/>
          </a:bodyPr>
          <a:lstStyle/>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dirty="0">
              <a:solidFill>
                <a:srgbClr val="000000"/>
              </a:solidFill>
              <a:effectLst>
                <a:outerShdw blurRad="38100" dist="38100" dir="2700000" algn="tl">
                  <a:srgbClr val="DDDDDD"/>
                </a:outerShdw>
              </a:effectLst>
              <a:latin typeface="Arial" pitchFamily="-109" charset="0"/>
            </a:endParaRPr>
          </a:p>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1200" dirty="0">
              <a:solidFill>
                <a:srgbClr val="000000"/>
              </a:solidFill>
              <a:effectLst>
                <a:outerShdw blurRad="38100" dist="38100" dir="2700000" algn="tl">
                  <a:srgbClr val="DDDDDD"/>
                </a:outerShdw>
              </a:effectLst>
              <a:latin typeface="Arial" pitchFamily="-109" charset="0"/>
            </a:endParaRPr>
          </a:p>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1200" dirty="0">
              <a:solidFill>
                <a:srgbClr val="000000"/>
              </a:solidFill>
              <a:effectLst>
                <a:outerShdw blurRad="38100" dist="38100" dir="2700000" algn="tl">
                  <a:srgbClr val="DDDDDD"/>
                </a:outerShdw>
              </a:effectLst>
              <a:latin typeface="Arial" pitchFamily="-109" charset="0"/>
            </a:endParaRPr>
          </a:p>
          <a:p>
            <a:pPr marL="351365" lvl="1" indent="-175683" fontAlgn="auto">
              <a:lnSpc>
                <a:spcPct val="124000"/>
              </a:lnSpc>
              <a:spcBef>
                <a:spcPts val="0"/>
              </a:spcBef>
              <a:spcAft>
                <a:spcPts val="0"/>
              </a:spcAft>
              <a:buClr>
                <a:srgbClr val="000000"/>
              </a:buClr>
              <a:buSzPct val="100000"/>
              <a:buFont typeface="Arial" pitchFamily="-109"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a:solidFill>
                  <a:srgbClr val="000000"/>
                </a:solidFill>
                <a:latin typeface="Arial" pitchFamily="-109" charset="0"/>
              </a:rPr>
              <a:t>Analyzed the</a:t>
            </a:r>
            <a:r>
              <a:rPr lang="en-GB" dirty="0" smtClean="0">
                <a:solidFill>
                  <a:srgbClr val="000000"/>
                </a:solidFill>
                <a:latin typeface="Arial" pitchFamily="-109" charset="0"/>
              </a:rPr>
              <a:t> National </a:t>
            </a:r>
            <a:r>
              <a:rPr lang="en-GB" dirty="0" err="1" smtClean="0">
                <a:solidFill>
                  <a:srgbClr val="000000"/>
                </a:solidFill>
                <a:latin typeface="Arial" pitchFamily="-109" charset="0"/>
              </a:rPr>
              <a:t>Center</a:t>
            </a:r>
            <a:r>
              <a:rPr lang="en-GB" dirty="0" smtClean="0">
                <a:solidFill>
                  <a:srgbClr val="000000"/>
                </a:solidFill>
                <a:latin typeface="Arial" pitchFamily="-109" charset="0"/>
              </a:rPr>
              <a:t> For Environmental Prediction (NCEP) </a:t>
            </a:r>
            <a:r>
              <a:rPr lang="en-GB" dirty="0">
                <a:solidFill>
                  <a:srgbClr val="000000"/>
                </a:solidFill>
                <a:latin typeface="Arial" pitchFamily="-109" charset="0"/>
              </a:rPr>
              <a:t>Short Range Ensemble Forecast (SREF) system for 2-m </a:t>
            </a:r>
            <a:r>
              <a:rPr lang="en-GB" dirty="0" smtClean="0">
                <a:solidFill>
                  <a:srgbClr val="000000"/>
                </a:solidFill>
                <a:latin typeface="Arial" pitchFamily="-109" charset="0"/>
              </a:rPr>
              <a:t>temperature.</a:t>
            </a:r>
            <a:endParaRPr lang="en-GB" dirty="0">
              <a:solidFill>
                <a:srgbClr val="000000"/>
              </a:solidFill>
              <a:latin typeface="Arial" pitchFamily="-109" charset="0"/>
            </a:endParaRPr>
          </a:p>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400" dirty="0">
              <a:solidFill>
                <a:srgbClr val="000000"/>
              </a:solidFill>
              <a:latin typeface="Arial" pitchFamily="-109" charset="0"/>
            </a:endParaRPr>
          </a:p>
          <a:p>
            <a:pPr marL="351365" lvl="1" indent="-175683" fontAlgn="auto">
              <a:lnSpc>
                <a:spcPct val="124000"/>
              </a:lnSpc>
              <a:spcBef>
                <a:spcPts val="0"/>
              </a:spcBef>
              <a:spcAft>
                <a:spcPts val="0"/>
              </a:spcAft>
              <a:buClr>
                <a:srgbClr val="000000"/>
              </a:buClr>
              <a:buSzPct val="100000"/>
              <a:buFont typeface="Arial" pitchFamily="-109"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a:solidFill>
                  <a:srgbClr val="000000"/>
                </a:solidFill>
                <a:latin typeface="Arial" pitchFamily="-109" charset="0"/>
              </a:rPr>
              <a:t>The</a:t>
            </a:r>
            <a:r>
              <a:rPr lang="en-GB" dirty="0" smtClean="0">
                <a:solidFill>
                  <a:srgbClr val="000000"/>
                </a:solidFill>
                <a:latin typeface="Arial" pitchFamily="-109" charset="0"/>
              </a:rPr>
              <a:t> same Automated </a:t>
            </a:r>
            <a:r>
              <a:rPr lang="en-GB" dirty="0">
                <a:solidFill>
                  <a:srgbClr val="000000"/>
                </a:solidFill>
                <a:latin typeface="Arial" pitchFamily="-109" charset="0"/>
              </a:rPr>
              <a:t>Surface Observing System (ASOS) are used as verifying observations</a:t>
            </a:r>
            <a:r>
              <a:rPr lang="en-GB" dirty="0" smtClean="0">
                <a:solidFill>
                  <a:srgbClr val="000000"/>
                </a:solidFill>
                <a:latin typeface="Arial" pitchFamily="-109" charset="0"/>
              </a:rPr>
              <a:t> between 2006 and 2012.</a:t>
            </a:r>
            <a:endParaRPr lang="en-GB" dirty="0">
              <a:solidFill>
                <a:srgbClr val="000000"/>
              </a:solidFill>
              <a:latin typeface="Arial" pitchFamily="-109" charset="0"/>
            </a:endParaRPr>
          </a:p>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1900" dirty="0">
              <a:solidFill>
                <a:srgbClr val="000000"/>
              </a:solidFill>
              <a:latin typeface="Arial" pitchFamily="-109" charset="0"/>
            </a:endParaRPr>
          </a:p>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500" dirty="0">
              <a:solidFill>
                <a:srgbClr val="000000"/>
              </a:solidFill>
              <a:latin typeface="Arial" pitchFamily="-109" charset="0"/>
            </a:endParaRPr>
          </a:p>
        </p:txBody>
      </p:sp>
      <p:sp>
        <p:nvSpPr>
          <p:cNvPr id="18436" name="Rectangle 3"/>
          <p:cNvSpPr>
            <a:spLocks noChangeArrowheads="1"/>
          </p:cNvSpPr>
          <p:nvPr/>
        </p:nvSpPr>
        <p:spPr bwMode="auto">
          <a:xfrm>
            <a:off x="911225" y="161925"/>
            <a:ext cx="3254375" cy="576263"/>
          </a:xfrm>
          <a:prstGeom prst="rect">
            <a:avLst/>
          </a:prstGeom>
          <a:noFill/>
          <a:ln w="9525">
            <a:noFill/>
            <a:miter lim="800000"/>
            <a:headEnd/>
            <a:tailEnd/>
          </a:ln>
        </p:spPr>
        <p:txBody>
          <a:bodyPr wrap="none" lIns="82945" tIns="41473" rIns="82945" bIns="41473">
            <a:spAutoFit/>
          </a:bodyPr>
          <a:lstStyle/>
          <a:p>
            <a:pPr algn="ctr">
              <a:lnSpc>
                <a:spcPts val="3788"/>
              </a:lnSpc>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pPr>
            <a:r>
              <a:rPr lang="en-GB" sz="3200">
                <a:solidFill>
                  <a:srgbClr val="000000"/>
                </a:solidFill>
                <a:latin typeface="Calibri" pitchFamily="34" charset="0"/>
              </a:rPr>
              <a:t>Methods and Data</a:t>
            </a:r>
          </a:p>
        </p:txBody>
      </p:sp>
      <p:sp>
        <p:nvSpPr>
          <p:cNvPr id="18" name="Text Box 1"/>
          <p:cNvSpPr txBox="1">
            <a:spLocks noChangeArrowheads="1"/>
          </p:cNvSpPr>
          <p:nvPr/>
        </p:nvSpPr>
        <p:spPr bwMode="auto">
          <a:xfrm>
            <a:off x="-101600" y="3627851"/>
            <a:ext cx="9245600" cy="3704968"/>
          </a:xfrm>
          <a:prstGeom prst="rect">
            <a:avLst/>
          </a:prstGeom>
          <a:noFill/>
          <a:ln w="9525">
            <a:noFill/>
            <a:miter lim="800000"/>
            <a:headEnd/>
            <a:tailEnd/>
          </a:ln>
        </p:spPr>
        <p:txBody>
          <a:bodyPr wrap="square" lIns="81639" tIns="40820" rIns="81639" bIns="40820">
            <a:spAutoFit/>
          </a:bodyPr>
          <a:lstStyle/>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dirty="0" smtClean="0">
              <a:solidFill>
                <a:srgbClr val="000000"/>
              </a:solidFill>
              <a:effectLst>
                <a:outerShdw blurRad="38100" dist="38100" dir="2700000" algn="tl">
                  <a:srgbClr val="DDDDDD"/>
                </a:outerShdw>
              </a:effectLst>
              <a:latin typeface="Arial" pitchFamily="-109" charset="0"/>
            </a:endParaRPr>
          </a:p>
          <a:p>
            <a:pPr marL="351365" lvl="1" indent="-175683" fontAlgn="auto">
              <a:lnSpc>
                <a:spcPct val="124000"/>
              </a:lnSpc>
              <a:spcBef>
                <a:spcPts val="0"/>
              </a:spcBef>
              <a:spcAft>
                <a:spcPts val="0"/>
              </a:spcAft>
              <a:buClr>
                <a:srgbClr val="000000"/>
              </a:buClr>
              <a:buSzPct val="100000"/>
              <a:buFont typeface="Arial" pitchFamily="-109"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smtClean="0">
                <a:solidFill>
                  <a:srgbClr val="000000"/>
                </a:solidFill>
                <a:latin typeface="Arial" pitchFamily="-109" charset="0"/>
              </a:rPr>
              <a:t>SREF consists of 4 models:</a:t>
            </a:r>
          </a:p>
          <a:p>
            <a:pPr marL="975782" lvl="2" indent="-342900">
              <a:lnSpc>
                <a:spcPct val="124000"/>
              </a:lnSpc>
              <a:buClr>
                <a:srgbClr val="000000"/>
              </a:buClr>
              <a:buSzPct val="100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smtClean="0">
                <a:solidFill>
                  <a:srgbClr val="000000"/>
                </a:solidFill>
                <a:latin typeface="Arial" pitchFamily="-109" charset="0"/>
              </a:rPr>
              <a:t>The old Eta model</a:t>
            </a:r>
          </a:p>
          <a:p>
            <a:pPr marL="975782" lvl="2" indent="-342900">
              <a:lnSpc>
                <a:spcPct val="124000"/>
              </a:lnSpc>
              <a:buClr>
                <a:srgbClr val="000000"/>
              </a:buClr>
              <a:buSzPct val="100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smtClean="0">
                <a:solidFill>
                  <a:srgbClr val="000000"/>
                </a:solidFill>
                <a:latin typeface="Arial" pitchFamily="-109" charset="0"/>
              </a:rPr>
              <a:t>The Regional Spectral Model (RSM) which is a regional variant of the Global Forecast System (GFS)</a:t>
            </a:r>
          </a:p>
          <a:p>
            <a:pPr marL="975782" lvl="2" indent="-342900">
              <a:lnSpc>
                <a:spcPct val="124000"/>
              </a:lnSpc>
              <a:buClr>
                <a:srgbClr val="000000"/>
              </a:buClr>
              <a:buSzPct val="100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smtClean="0">
                <a:solidFill>
                  <a:srgbClr val="000000"/>
                </a:solidFill>
                <a:latin typeface="Arial" pitchFamily="-109" charset="0"/>
              </a:rPr>
              <a:t>The Weather Research and Forecasting (WRF) Advanced Research WRF (ARW) core.</a:t>
            </a:r>
          </a:p>
          <a:p>
            <a:pPr marL="975782" lvl="2" indent="-342900">
              <a:lnSpc>
                <a:spcPct val="124000"/>
              </a:lnSpc>
              <a:buClr>
                <a:srgbClr val="000000"/>
              </a:buClr>
              <a:buSzPct val="100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smtClean="0">
                <a:solidFill>
                  <a:srgbClr val="000000"/>
                </a:solidFill>
                <a:latin typeface="Arial" pitchFamily="-109" charset="0"/>
              </a:rPr>
              <a:t>The WRF Non-hydrostatic Mesoscale Model (NMM) core.</a:t>
            </a:r>
          </a:p>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400" dirty="0">
              <a:solidFill>
                <a:srgbClr val="000000"/>
              </a:solidFill>
              <a:latin typeface="Arial" pitchFamily="-109" charset="0"/>
            </a:endParaRPr>
          </a:p>
          <a:p>
            <a:pPr marL="351365" lvl="1" indent="-175683" fontAlgn="auto">
              <a:lnSpc>
                <a:spcPct val="124000"/>
              </a:lnSpc>
              <a:spcBef>
                <a:spcPts val="0"/>
              </a:spcBef>
              <a:spcAft>
                <a:spcPts val="0"/>
              </a:spcAft>
              <a:buClr>
                <a:srgbClr val="000000"/>
              </a:buClr>
              <a:buSzPct val="100000"/>
              <a:buFont typeface="Arial" pitchFamily="-109" charset="0"/>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a:solidFill>
                  <a:srgbClr val="000000"/>
                </a:solidFill>
                <a:latin typeface="Arial" pitchFamily="-109" charset="0"/>
              </a:rPr>
              <a:t>IC’s perturbed using a breeding </a:t>
            </a:r>
            <a:r>
              <a:rPr lang="en-GB" dirty="0" smtClean="0">
                <a:solidFill>
                  <a:srgbClr val="000000"/>
                </a:solidFill>
                <a:latin typeface="Arial" pitchFamily="-109" charset="0"/>
              </a:rPr>
              <a:t>technique to increase the number of members.</a:t>
            </a:r>
            <a:endParaRPr lang="en-GB" dirty="0">
              <a:solidFill>
                <a:srgbClr val="000000"/>
              </a:solidFill>
              <a:latin typeface="Arial" pitchFamily="-109" charset="0"/>
            </a:endParaRPr>
          </a:p>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1900" dirty="0">
              <a:solidFill>
                <a:srgbClr val="000000"/>
              </a:solidFill>
              <a:latin typeface="Arial" pitchFamily="-109" charset="0"/>
            </a:endParaRPr>
          </a:p>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500" dirty="0">
              <a:solidFill>
                <a:srgbClr val="000000"/>
              </a:solidFill>
              <a:latin typeface="Arial" pitchFamily="-109" charset="0"/>
            </a:endParaRPr>
          </a:p>
        </p:txBody>
      </p:sp>
      <p:sp>
        <p:nvSpPr>
          <p:cNvPr id="18440" name="Rectangle 3"/>
          <p:cNvSpPr>
            <a:spLocks noChangeArrowheads="1"/>
          </p:cNvSpPr>
          <p:nvPr/>
        </p:nvSpPr>
        <p:spPr bwMode="auto">
          <a:xfrm>
            <a:off x="33864" y="3230713"/>
            <a:ext cx="5713413" cy="557213"/>
          </a:xfrm>
          <a:prstGeom prst="rect">
            <a:avLst/>
          </a:prstGeom>
          <a:noFill/>
          <a:ln w="9525">
            <a:noFill/>
            <a:miter lim="800000"/>
            <a:headEnd/>
            <a:tailEnd/>
          </a:ln>
        </p:spPr>
        <p:txBody>
          <a:bodyPr wrap="none" lIns="82945" tIns="41473" rIns="82945" bIns="41473">
            <a:spAutoFit/>
          </a:bodyPr>
          <a:lstStyle/>
          <a:p>
            <a:pPr algn="ctr">
              <a:lnSpc>
                <a:spcPts val="3788"/>
              </a:lnSpc>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pPr>
            <a:r>
              <a:rPr lang="en-GB" sz="2600" dirty="0">
                <a:solidFill>
                  <a:srgbClr val="000000"/>
                </a:solidFill>
                <a:latin typeface="Calibri" pitchFamily="34" charset="0"/>
              </a:rPr>
              <a:t>21 UTC NCEP SREF 21 Member Ensemble</a:t>
            </a:r>
          </a:p>
        </p:txBody>
      </p:sp>
      <p:sp>
        <p:nvSpPr>
          <p:cNvPr id="18442" name="Text Box 8"/>
          <p:cNvSpPr txBox="1">
            <a:spLocks noChangeArrowheads="1"/>
          </p:cNvSpPr>
          <p:nvPr/>
        </p:nvSpPr>
        <p:spPr bwMode="auto">
          <a:xfrm>
            <a:off x="5807603" y="168277"/>
            <a:ext cx="3505200" cy="438150"/>
          </a:xfrm>
          <a:prstGeom prst="rect">
            <a:avLst/>
          </a:prstGeom>
          <a:solidFill>
            <a:schemeClr val="bg1"/>
          </a:solidFill>
          <a:ln w="9525">
            <a:noFill/>
            <a:miter lim="800000"/>
            <a:headEnd/>
            <a:tailEnd/>
          </a:ln>
        </p:spPr>
        <p:txBody>
          <a:bodyPr lIns="81639" tIns="40820" rIns="81639" bIns="40820">
            <a:spAutoFit/>
          </a:bodyPr>
          <a:lstStyle/>
          <a:p>
            <a:pPr algn="ctr">
              <a:lnSpc>
                <a:spcPts val="2763"/>
              </a:lnSpc>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200" b="1" dirty="0">
                <a:solidFill>
                  <a:srgbClr val="000000"/>
                </a:solidFill>
                <a:latin typeface="Calibri" pitchFamily="34" charset="0"/>
              </a:rPr>
              <a:t>Region of Study</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ext Box 1"/>
          <p:cNvSpPr txBox="1">
            <a:spLocks noChangeArrowheads="1"/>
          </p:cNvSpPr>
          <p:nvPr/>
        </p:nvSpPr>
        <p:spPr bwMode="auto">
          <a:xfrm>
            <a:off x="84138" y="3327395"/>
            <a:ext cx="9059862" cy="4058911"/>
          </a:xfrm>
          <a:prstGeom prst="rect">
            <a:avLst/>
          </a:prstGeom>
          <a:noFill/>
          <a:ln w="9525">
            <a:noFill/>
            <a:miter lim="800000"/>
            <a:headEnd/>
            <a:tailEnd/>
          </a:ln>
        </p:spPr>
        <p:txBody>
          <a:bodyPr wrap="square" lIns="81639" tIns="40820" rIns="81639" bIns="40820">
            <a:spAutoFit/>
          </a:bodyPr>
          <a:lstStyle/>
          <a:p>
            <a:pPr marL="342900" indent="-342900" fontAlgn="auto">
              <a:lnSpc>
                <a:spcPct val="124000"/>
              </a:lnSpc>
              <a:spcBef>
                <a:spcPts val="0"/>
              </a:spcBef>
              <a:spcAft>
                <a:spcPts val="0"/>
              </a:spcAft>
              <a:buClr>
                <a:srgbClr val="000000"/>
              </a:buClr>
              <a:buSzPct val="100000"/>
              <a:buFont typeface="Arial"/>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a:solidFill>
                  <a:srgbClr val="000000"/>
                </a:solidFill>
                <a:latin typeface="Arial" pitchFamily="-109" charset="0"/>
              </a:rPr>
              <a:t>A running-mean bias correction (Wilson et al. 2007) is used to bias correct 2-m </a:t>
            </a:r>
            <a:r>
              <a:rPr lang="en-GB" dirty="0" smtClean="0">
                <a:solidFill>
                  <a:srgbClr val="000000"/>
                </a:solidFill>
                <a:latin typeface="Arial" pitchFamily="-109" charset="0"/>
              </a:rPr>
              <a:t>temperature.</a:t>
            </a:r>
          </a:p>
          <a:p>
            <a:pPr marL="342900" indent="-342900"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400" dirty="0" smtClean="0">
              <a:solidFill>
                <a:srgbClr val="000000"/>
              </a:solidFill>
              <a:latin typeface="Arial" pitchFamily="-109" charset="0"/>
            </a:endParaRPr>
          </a:p>
          <a:p>
            <a:pPr marL="342900" indent="-342900"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400" dirty="0" smtClean="0">
              <a:solidFill>
                <a:srgbClr val="000000"/>
              </a:solidFill>
              <a:latin typeface="Arial" pitchFamily="-109" charset="0"/>
            </a:endParaRPr>
          </a:p>
          <a:p>
            <a:pPr marL="342900" indent="-342900"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400" dirty="0" smtClean="0">
              <a:solidFill>
                <a:srgbClr val="000000"/>
              </a:solidFill>
              <a:latin typeface="Arial" pitchFamily="-109" charset="0"/>
            </a:endParaRPr>
          </a:p>
          <a:p>
            <a:pPr marL="342900" indent="-342900"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400" dirty="0" smtClean="0">
              <a:solidFill>
                <a:srgbClr val="000000"/>
              </a:solidFill>
              <a:latin typeface="Arial" pitchFamily="-109" charset="0"/>
            </a:endParaRPr>
          </a:p>
          <a:p>
            <a:pPr marL="342900" indent="-342900"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400" dirty="0" smtClean="0">
              <a:solidFill>
                <a:srgbClr val="000000"/>
              </a:solidFill>
              <a:latin typeface="Arial" pitchFamily="-109" charset="0"/>
            </a:endParaRPr>
          </a:p>
          <a:p>
            <a:pPr marL="342900" indent="-342900" fontAlgn="auto">
              <a:lnSpc>
                <a:spcPct val="124000"/>
              </a:lnSpc>
              <a:spcBef>
                <a:spcPts val="0"/>
              </a:spcBef>
              <a:spcAft>
                <a:spcPts val="0"/>
              </a:spcAft>
              <a:buClr>
                <a:srgbClr val="000000"/>
              </a:buClr>
              <a:buSzPct val="100000"/>
              <a:buFont typeface="Arial"/>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a:solidFill>
                  <a:srgbClr val="000000"/>
                </a:solidFill>
                <a:latin typeface="Arial" pitchFamily="-109" charset="0"/>
              </a:rPr>
              <a:t>The impact of post-processing on training period is explored by:</a:t>
            </a:r>
          </a:p>
          <a:p>
            <a:pPr marL="975782" lvl="2" indent="-342900" fontAlgn="auto">
              <a:lnSpc>
                <a:spcPct val="124000"/>
              </a:lnSpc>
              <a:spcBef>
                <a:spcPts val="0"/>
              </a:spcBef>
              <a:spcAft>
                <a:spcPts val="0"/>
              </a:spcAft>
              <a:buClr>
                <a:srgbClr val="000000"/>
              </a:buClr>
              <a:buSzPct val="100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a:solidFill>
                  <a:srgbClr val="000000"/>
                </a:solidFill>
                <a:latin typeface="Arial" pitchFamily="-109" charset="0"/>
              </a:rPr>
              <a:t>Sequential Training – Used the most recent 14 consecutive days.</a:t>
            </a:r>
          </a:p>
          <a:p>
            <a:pPr marL="975782" lvl="2" indent="-342900" fontAlgn="auto">
              <a:lnSpc>
                <a:spcPct val="124000"/>
              </a:lnSpc>
              <a:spcBef>
                <a:spcPts val="0"/>
              </a:spcBef>
              <a:spcAft>
                <a:spcPts val="0"/>
              </a:spcAft>
              <a:buClr>
                <a:srgbClr val="000000"/>
              </a:buClr>
              <a:buSzPct val="100000"/>
              <a:buFont typeface="+mj-lt"/>
              <a:buAutoNum type="arabicPeriod"/>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a:solidFill>
                  <a:srgbClr val="000000"/>
                </a:solidFill>
                <a:latin typeface="Arial" pitchFamily="-109" charset="0"/>
              </a:rPr>
              <a:t>Conditional Training – Used the most recent 14 similar days.</a:t>
            </a:r>
          </a:p>
          <a:p>
            <a:pPr marL="975782" lvl="2" indent="-342900"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400" dirty="0">
              <a:solidFill>
                <a:srgbClr val="000000"/>
              </a:solidFill>
              <a:latin typeface="Arial" pitchFamily="-109" charset="0"/>
            </a:endParaRPr>
          </a:p>
          <a:p>
            <a:pPr marL="347472" indent="-347472" fontAlgn="auto">
              <a:lnSpc>
                <a:spcPct val="124000"/>
              </a:lnSpc>
              <a:spcBef>
                <a:spcPts val="0"/>
              </a:spcBef>
              <a:spcAft>
                <a:spcPts val="0"/>
              </a:spcAft>
              <a:buClr>
                <a:srgbClr val="000000"/>
              </a:buClr>
              <a:buSzPct val="100000"/>
              <a:buFont typeface="Arial"/>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a:solidFill>
                  <a:srgbClr val="000000"/>
                </a:solidFill>
                <a:latin typeface="Arial" pitchFamily="-109" charset="0"/>
              </a:rPr>
              <a:t>Analyzed daytime model output (1200-0000 UTC) for ensembles initialized the day of and the day before the hazardous weather event (i.e. </a:t>
            </a:r>
            <a:r>
              <a:rPr lang="en-GB" dirty="0" smtClean="0">
                <a:solidFill>
                  <a:srgbClr val="000000"/>
                </a:solidFill>
                <a:latin typeface="Arial" pitchFamily="-109" charset="0"/>
              </a:rPr>
              <a:t>SREF </a:t>
            </a:r>
            <a:r>
              <a:rPr lang="en-GB" dirty="0">
                <a:solidFill>
                  <a:srgbClr val="000000"/>
                </a:solidFill>
                <a:latin typeface="Arial" pitchFamily="-109" charset="0"/>
              </a:rPr>
              <a:t>model hours</a:t>
            </a:r>
            <a:r>
              <a:rPr lang="en-GB" dirty="0" smtClean="0">
                <a:solidFill>
                  <a:srgbClr val="000000"/>
                </a:solidFill>
                <a:latin typeface="Arial" pitchFamily="-109" charset="0"/>
              </a:rPr>
              <a:t> 15-27 </a:t>
            </a:r>
            <a:r>
              <a:rPr lang="en-GB" dirty="0">
                <a:solidFill>
                  <a:srgbClr val="000000"/>
                </a:solidFill>
                <a:latin typeface="Arial" pitchFamily="-109" charset="0"/>
              </a:rPr>
              <a:t>and </a:t>
            </a:r>
            <a:r>
              <a:rPr lang="en-GB" dirty="0" smtClean="0">
                <a:solidFill>
                  <a:srgbClr val="000000"/>
                </a:solidFill>
                <a:latin typeface="Arial" pitchFamily="-109" charset="0"/>
              </a:rPr>
              <a:t>39-51)</a:t>
            </a:r>
            <a:r>
              <a:rPr lang="en-GB" dirty="0">
                <a:solidFill>
                  <a:srgbClr val="000000"/>
                </a:solidFill>
                <a:latin typeface="Arial" pitchFamily="-109" charset="0"/>
              </a:rPr>
              <a:t>. </a:t>
            </a:r>
          </a:p>
          <a:p>
            <a:pPr marL="347472" indent="-347472"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400" dirty="0" smtClean="0">
              <a:solidFill>
                <a:srgbClr val="000000"/>
              </a:solidFill>
              <a:latin typeface="Arial" pitchFamily="-109" charset="0"/>
            </a:endParaRPr>
          </a:p>
          <a:p>
            <a:pPr marL="347472" indent="-347472"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dirty="0" smtClean="0">
              <a:solidFill>
                <a:srgbClr val="000000"/>
              </a:solidFill>
              <a:latin typeface="Arial" pitchFamily="-109" charset="0"/>
            </a:endParaRPr>
          </a:p>
          <a:p>
            <a:pPr marL="518582" lvl="1" indent="-342900"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sz="1900" dirty="0">
              <a:solidFill>
                <a:srgbClr val="000000"/>
              </a:solidFill>
              <a:latin typeface="Arial" pitchFamily="-109" charset="0"/>
            </a:endParaRPr>
          </a:p>
        </p:txBody>
      </p:sp>
      <p:sp>
        <p:nvSpPr>
          <p:cNvPr id="13" name="Text Box 1"/>
          <p:cNvSpPr txBox="1">
            <a:spLocks noChangeArrowheads="1"/>
          </p:cNvSpPr>
          <p:nvPr/>
        </p:nvSpPr>
        <p:spPr bwMode="auto">
          <a:xfrm>
            <a:off x="-101597" y="800400"/>
            <a:ext cx="9245597" cy="2132229"/>
          </a:xfrm>
          <a:prstGeom prst="rect">
            <a:avLst/>
          </a:prstGeom>
          <a:noFill/>
          <a:ln w="9525">
            <a:noFill/>
            <a:miter lim="800000"/>
            <a:headEnd/>
            <a:tailEnd/>
          </a:ln>
        </p:spPr>
        <p:txBody>
          <a:bodyPr lIns="81639" tIns="40820" rIns="81639" bIns="40820">
            <a:spAutoFit/>
          </a:bodyPr>
          <a:lstStyle/>
          <a:p>
            <a:pPr marL="351365" lvl="1" indent="-175683" fontAlgn="auto">
              <a:lnSpc>
                <a:spcPct val="124000"/>
              </a:lnSpc>
              <a:spcBef>
                <a:spcPts val="0"/>
              </a:spcBef>
              <a:spcAft>
                <a:spcPts val="0"/>
              </a:spcAft>
              <a:buClr>
                <a:srgbClr val="000000"/>
              </a:buClr>
              <a:buSzPct val="100000"/>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dirty="0" smtClean="0">
              <a:solidFill>
                <a:srgbClr val="000000"/>
              </a:solidFill>
              <a:effectLst>
                <a:outerShdw blurRad="38100" dist="38100" dir="2700000" algn="tl">
                  <a:srgbClr val="DDDDDD"/>
                </a:outerShdw>
              </a:effectLst>
              <a:latin typeface="Arial" pitchFamily="-109" charset="0"/>
            </a:endParaRPr>
          </a:p>
          <a:p>
            <a:pPr marL="351365" lvl="1" indent="-175683" fontAlgn="auto">
              <a:lnSpc>
                <a:spcPct val="124000"/>
              </a:lnSpc>
              <a:spcBef>
                <a:spcPts val="0"/>
              </a:spcBef>
              <a:spcAft>
                <a:spcPts val="0"/>
              </a:spcAft>
              <a:buClr>
                <a:srgbClr val="000000"/>
              </a:buClr>
              <a:buSzPct val="100000"/>
              <a:buFont typeface="Arial"/>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smtClean="0">
                <a:solidFill>
                  <a:srgbClr val="000000"/>
                </a:solidFill>
                <a:latin typeface="Arial" pitchFamily="-109" charset="0"/>
              </a:rPr>
              <a:t>Model bias is represented by calculating mean error (ME), which is the average of the model minus observation.</a:t>
            </a:r>
          </a:p>
          <a:p>
            <a:pPr marL="351365" lvl="1" indent="-175683">
              <a:lnSpc>
                <a:spcPct val="124000"/>
              </a:lnSpc>
              <a:buClr>
                <a:srgbClr val="000000"/>
              </a:buClr>
              <a:buSzPct val="100000"/>
              <a:buFont typeface="Arial"/>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r>
              <a:rPr lang="en-GB" dirty="0" smtClean="0">
                <a:solidFill>
                  <a:srgbClr val="000000"/>
                </a:solidFill>
                <a:latin typeface="Arial" pitchFamily="-109" charset="0"/>
              </a:rPr>
              <a:t>Model error is represented by calculating mean absolute error (MAE), which is the average of the absolute value of the model minus observation.</a:t>
            </a:r>
          </a:p>
          <a:p>
            <a:pPr marL="351365" lvl="1" indent="-175683" fontAlgn="auto">
              <a:lnSpc>
                <a:spcPct val="124000"/>
              </a:lnSpc>
              <a:spcBef>
                <a:spcPts val="0"/>
              </a:spcBef>
              <a:spcAft>
                <a:spcPts val="0"/>
              </a:spcAft>
              <a:buClr>
                <a:srgbClr val="000000"/>
              </a:buClr>
              <a:buSzPct val="100000"/>
              <a:buFont typeface="Arial"/>
              <a:buChar char="•"/>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defRPr/>
            </a:pPr>
            <a:endParaRPr lang="en-GB" dirty="0">
              <a:solidFill>
                <a:srgbClr val="000000"/>
              </a:solidFill>
              <a:latin typeface="Arial" pitchFamily="-109" charset="0"/>
            </a:endParaRPr>
          </a:p>
        </p:txBody>
      </p:sp>
      <p:sp>
        <p:nvSpPr>
          <p:cNvPr id="164867" name="Rectangle 3"/>
          <p:cNvSpPr>
            <a:spLocks noChangeArrowheads="1"/>
          </p:cNvSpPr>
          <p:nvPr/>
        </p:nvSpPr>
        <p:spPr bwMode="auto">
          <a:xfrm>
            <a:off x="653248" y="0"/>
            <a:ext cx="7570810" cy="569359"/>
          </a:xfrm>
          <a:prstGeom prst="rect">
            <a:avLst/>
          </a:prstGeom>
          <a:noFill/>
          <a:ln w="9525">
            <a:noFill/>
            <a:miter lim="800000"/>
            <a:headEnd/>
            <a:tailEnd/>
          </a:ln>
        </p:spPr>
        <p:txBody>
          <a:bodyPr wrap="none" lIns="82945" tIns="41473" rIns="82945" bIns="41473">
            <a:spAutoFit/>
          </a:bodyPr>
          <a:lstStyle/>
          <a:p>
            <a:pPr algn="ctr">
              <a:lnSpc>
                <a:spcPts val="3788"/>
              </a:lnSpc>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pPr>
            <a:r>
              <a:rPr lang="en-GB" sz="3100" dirty="0">
                <a:solidFill>
                  <a:srgbClr val="000000"/>
                </a:solidFill>
                <a:latin typeface="Calibri" pitchFamily="34" charset="0"/>
              </a:rPr>
              <a:t>Exploring Model Bias on</a:t>
            </a:r>
            <a:r>
              <a:rPr lang="en-GB" sz="3100" dirty="0" smtClean="0">
                <a:solidFill>
                  <a:srgbClr val="000000"/>
                </a:solidFill>
                <a:latin typeface="Calibri" pitchFamily="34" charset="0"/>
              </a:rPr>
              <a:t> High Fire Threat Days</a:t>
            </a:r>
            <a:endParaRPr lang="en-GB" sz="3100" dirty="0">
              <a:solidFill>
                <a:srgbClr val="000000"/>
              </a:solidFill>
              <a:latin typeface="Calibri" pitchFamily="34" charset="0"/>
            </a:endParaRPr>
          </a:p>
        </p:txBody>
      </p:sp>
      <p:sp>
        <p:nvSpPr>
          <p:cNvPr id="164868" name="Rectangle 3"/>
          <p:cNvSpPr>
            <a:spLocks noChangeArrowheads="1"/>
          </p:cNvSpPr>
          <p:nvPr/>
        </p:nvSpPr>
        <p:spPr bwMode="auto">
          <a:xfrm>
            <a:off x="-1862137" y="556453"/>
            <a:ext cx="9144000" cy="555625"/>
          </a:xfrm>
          <a:prstGeom prst="rect">
            <a:avLst/>
          </a:prstGeom>
          <a:noFill/>
          <a:ln w="9525">
            <a:noFill/>
            <a:miter lim="800000"/>
            <a:headEnd/>
            <a:tailEnd/>
          </a:ln>
        </p:spPr>
        <p:txBody>
          <a:bodyPr lIns="82945" tIns="41473" rIns="82945" bIns="41473">
            <a:spAutoFit/>
          </a:bodyPr>
          <a:lstStyle/>
          <a:p>
            <a:pPr algn="ctr">
              <a:lnSpc>
                <a:spcPts val="3788"/>
              </a:lnSpc>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pPr>
            <a:r>
              <a:rPr lang="en-GB" sz="2600" u="sng" dirty="0" smtClean="0">
                <a:solidFill>
                  <a:srgbClr val="000000"/>
                </a:solidFill>
                <a:latin typeface="Calibri" pitchFamily="34" charset="0"/>
              </a:rPr>
              <a:t>Model Error Calculation</a:t>
            </a:r>
            <a:endParaRPr lang="en-GB" sz="2600" u="sng" dirty="0">
              <a:solidFill>
                <a:srgbClr val="000000"/>
              </a:solidFill>
              <a:latin typeface="Calibri" pitchFamily="34" charset="0"/>
            </a:endParaRPr>
          </a:p>
        </p:txBody>
      </p:sp>
      <p:sp>
        <p:nvSpPr>
          <p:cNvPr id="164869" name="Rectangle 3"/>
          <p:cNvSpPr>
            <a:spLocks noChangeArrowheads="1"/>
          </p:cNvSpPr>
          <p:nvPr/>
        </p:nvSpPr>
        <p:spPr bwMode="auto">
          <a:xfrm>
            <a:off x="-1879070" y="2719384"/>
            <a:ext cx="9144001" cy="557212"/>
          </a:xfrm>
          <a:prstGeom prst="rect">
            <a:avLst/>
          </a:prstGeom>
          <a:noFill/>
          <a:ln w="9525">
            <a:noFill/>
            <a:miter lim="800000"/>
            <a:headEnd/>
            <a:tailEnd/>
          </a:ln>
        </p:spPr>
        <p:txBody>
          <a:bodyPr lIns="82945" tIns="41473" rIns="82945" bIns="41473">
            <a:spAutoFit/>
          </a:bodyPr>
          <a:lstStyle/>
          <a:p>
            <a:pPr algn="ctr">
              <a:lnSpc>
                <a:spcPts val="3788"/>
              </a:lnSpc>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pPr>
            <a:r>
              <a:rPr lang="en-GB" sz="2600" u="sng" dirty="0" smtClean="0">
                <a:solidFill>
                  <a:srgbClr val="000000"/>
                </a:solidFill>
                <a:latin typeface="Calibri" pitchFamily="34" charset="0"/>
              </a:rPr>
              <a:t>Bias Correction Details</a:t>
            </a:r>
            <a:endParaRPr lang="en-GB" sz="2600" u="sng" dirty="0">
              <a:solidFill>
                <a:srgbClr val="000000"/>
              </a:solidFill>
              <a:latin typeface="Calibri" pitchFamily="34" charset="0"/>
            </a:endParaRPr>
          </a:p>
        </p:txBody>
      </p:sp>
      <p:graphicFrame>
        <p:nvGraphicFramePr>
          <p:cNvPr id="53250" name="Object 2"/>
          <p:cNvGraphicFramePr>
            <a:graphicFrameLocks noChangeAspect="1"/>
          </p:cNvGraphicFramePr>
          <p:nvPr/>
        </p:nvGraphicFramePr>
        <p:xfrm>
          <a:off x="1987020" y="3772163"/>
          <a:ext cx="2039938" cy="500063"/>
        </p:xfrm>
        <a:graphic>
          <a:graphicData uri="http://schemas.openxmlformats.org/presentationml/2006/ole">
            <p:oleObj spid="_x0000_s53250" name="Equation" r:id="rId4" imgW="723900" imgH="177800" progId="Equation.3">
              <p:embed/>
            </p:oleObj>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35082"/>
          </a:xfrm>
        </p:spPr>
        <p:txBody>
          <a:bodyPr>
            <a:normAutofit/>
          </a:bodyPr>
          <a:lstStyle/>
          <a:p>
            <a:r>
              <a:rPr lang="en-US" sz="3400" dirty="0" smtClean="0"/>
              <a:t>Fire Threat – Monthly and Annual Variability</a:t>
            </a:r>
            <a:endParaRPr lang="en-US" sz="3400" dirty="0"/>
          </a:p>
        </p:txBody>
      </p:sp>
      <p:pic>
        <p:nvPicPr>
          <p:cNvPr id="5" name="Picture 4" descr="error_by_HFTS.tiff"/>
          <p:cNvPicPr>
            <a:picLocks noChangeAspect="1"/>
          </p:cNvPicPr>
          <p:nvPr/>
        </p:nvPicPr>
        <p:blipFill>
          <a:blip r:embed="rId2"/>
          <a:stretch>
            <a:fillRect/>
          </a:stretch>
        </p:blipFill>
        <p:spPr>
          <a:xfrm>
            <a:off x="0" y="635083"/>
            <a:ext cx="4809067" cy="5257717"/>
          </a:xfrm>
          <a:prstGeom prst="rect">
            <a:avLst/>
          </a:prstGeom>
        </p:spPr>
      </p:pic>
      <p:pic>
        <p:nvPicPr>
          <p:cNvPr id="6" name="Picture 5" descr="error_by_month.tiff"/>
          <p:cNvPicPr>
            <a:picLocks noChangeAspect="1"/>
          </p:cNvPicPr>
          <p:nvPr/>
        </p:nvPicPr>
        <p:blipFill>
          <a:blip r:embed="rId3"/>
          <a:stretch>
            <a:fillRect/>
          </a:stretch>
        </p:blipFill>
        <p:spPr>
          <a:xfrm>
            <a:off x="4504266" y="635083"/>
            <a:ext cx="5096933" cy="5460918"/>
          </a:xfrm>
          <a:prstGeom prst="rect">
            <a:avLst/>
          </a:prstGeom>
        </p:spPr>
      </p:pic>
      <p:sp>
        <p:nvSpPr>
          <p:cNvPr id="7" name="Rectangle 6"/>
          <p:cNvSpPr/>
          <p:nvPr/>
        </p:nvSpPr>
        <p:spPr>
          <a:xfrm>
            <a:off x="254000" y="5944253"/>
            <a:ext cx="8585200" cy="830997"/>
          </a:xfrm>
          <a:prstGeom prst="rect">
            <a:avLst/>
          </a:prstGeom>
        </p:spPr>
        <p:txBody>
          <a:bodyPr wrap="square">
            <a:spAutoFit/>
          </a:bodyPr>
          <a:lstStyle/>
          <a:p>
            <a:pPr>
              <a:buFont typeface="Arial"/>
              <a:buChar char="•"/>
            </a:pPr>
            <a:r>
              <a:rPr lang="en-US" sz="2000" dirty="0" smtClean="0"/>
              <a:t>Temperature model biases do not vary significantly by month on high fire threat days, but stronger high fire threat events have cooler temperature model biases.</a:t>
            </a:r>
          </a:p>
          <a:p>
            <a:endParaRPr lang="en-US" sz="800" dirty="0" smtClean="0"/>
          </a:p>
        </p:txBody>
      </p:sp>
      <p:sp>
        <p:nvSpPr>
          <p:cNvPr id="8" name="TextBox 7"/>
          <p:cNvSpPr txBox="1"/>
          <p:nvPr/>
        </p:nvSpPr>
        <p:spPr>
          <a:xfrm>
            <a:off x="5418669" y="2866317"/>
            <a:ext cx="3420531" cy="307777"/>
          </a:xfrm>
          <a:prstGeom prst="rect">
            <a:avLst/>
          </a:prstGeom>
          <a:solidFill>
            <a:schemeClr val="bg1"/>
          </a:solidFill>
        </p:spPr>
        <p:txBody>
          <a:bodyPr wrap="square" rtlCol="0">
            <a:spAutoFit/>
          </a:bodyPr>
          <a:lstStyle/>
          <a:p>
            <a:r>
              <a:rPr lang="en-US" sz="1400" dirty="0" smtClean="0"/>
              <a:t>Feb Mar April May                          Oct      </a:t>
            </a:r>
            <a:endParaRPr lang="en-US" sz="1400" dirty="0"/>
          </a:p>
        </p:txBody>
      </p:sp>
      <p:sp>
        <p:nvSpPr>
          <p:cNvPr id="9" name="TextBox 8"/>
          <p:cNvSpPr txBox="1"/>
          <p:nvPr/>
        </p:nvSpPr>
        <p:spPr>
          <a:xfrm>
            <a:off x="5401731" y="5399414"/>
            <a:ext cx="3420531" cy="307777"/>
          </a:xfrm>
          <a:prstGeom prst="rect">
            <a:avLst/>
          </a:prstGeom>
          <a:solidFill>
            <a:schemeClr val="bg1"/>
          </a:solidFill>
        </p:spPr>
        <p:txBody>
          <a:bodyPr wrap="square" rtlCol="0">
            <a:spAutoFit/>
          </a:bodyPr>
          <a:lstStyle/>
          <a:p>
            <a:r>
              <a:rPr lang="en-US" sz="1400" dirty="0" smtClean="0"/>
              <a:t>Feb Mar April May                          Oct      </a:t>
            </a:r>
            <a:endParaRPr lang="en-US" sz="1400" dirty="0"/>
          </a:p>
        </p:txBody>
      </p:sp>
      <p:sp>
        <p:nvSpPr>
          <p:cNvPr id="10" name="TextBox 9"/>
          <p:cNvSpPr txBox="1"/>
          <p:nvPr/>
        </p:nvSpPr>
        <p:spPr>
          <a:xfrm>
            <a:off x="1032932" y="2849384"/>
            <a:ext cx="184666" cy="369332"/>
          </a:xfrm>
          <a:prstGeom prst="rect">
            <a:avLst/>
          </a:prstGeom>
          <a:solidFill>
            <a:schemeClr val="bg1"/>
          </a:solidFill>
        </p:spPr>
        <p:txBody>
          <a:bodyPr wrap="none" rtlCol="0">
            <a:spAutoFit/>
          </a:bodyPr>
          <a:lstStyle/>
          <a:p>
            <a:endParaRPr lang="en-US" dirty="0"/>
          </a:p>
        </p:txBody>
      </p:sp>
      <p:sp>
        <p:nvSpPr>
          <p:cNvPr id="11" name="TextBox 10"/>
          <p:cNvSpPr txBox="1"/>
          <p:nvPr/>
        </p:nvSpPr>
        <p:spPr>
          <a:xfrm>
            <a:off x="1059133" y="5331682"/>
            <a:ext cx="184666" cy="369332"/>
          </a:xfrm>
          <a:prstGeom prst="rect">
            <a:avLst/>
          </a:prstGeom>
          <a:solidFill>
            <a:schemeClr val="bg1"/>
          </a:solidFill>
        </p:spPr>
        <p:txBody>
          <a:bodyPr wrap="none" rtlCol="0">
            <a:spAutoFit/>
          </a:bodyPr>
          <a:lstStyle/>
          <a:p>
            <a:endParaRPr lang="en-US" dirty="0"/>
          </a:p>
        </p:txBody>
      </p:sp>
      <p:sp>
        <p:nvSpPr>
          <p:cNvPr id="12" name="TextBox 11"/>
          <p:cNvSpPr txBox="1"/>
          <p:nvPr/>
        </p:nvSpPr>
        <p:spPr>
          <a:xfrm>
            <a:off x="1941268" y="5165546"/>
            <a:ext cx="184666" cy="369332"/>
          </a:xfrm>
          <a:prstGeom prst="rect">
            <a:avLst/>
          </a:prstGeom>
          <a:solidFill>
            <a:schemeClr val="bg1"/>
          </a:solidFill>
        </p:spPr>
        <p:txBody>
          <a:bodyPr wrap="none" rtlCol="0">
            <a:spAutoFit/>
          </a:bodyPr>
          <a:lstStyle/>
          <a:p>
            <a:endParaRPr lang="en-US" dirty="0"/>
          </a:p>
        </p:txBody>
      </p:sp>
      <p:sp>
        <p:nvSpPr>
          <p:cNvPr id="13" name="TextBox 12"/>
          <p:cNvSpPr txBox="1"/>
          <p:nvPr/>
        </p:nvSpPr>
        <p:spPr>
          <a:xfrm>
            <a:off x="2848004" y="5184076"/>
            <a:ext cx="184666" cy="369332"/>
          </a:xfrm>
          <a:prstGeom prst="rect">
            <a:avLst/>
          </a:prstGeom>
          <a:solidFill>
            <a:schemeClr val="bg1"/>
          </a:solidFill>
        </p:spPr>
        <p:txBody>
          <a:bodyPr wrap="none" rtlCol="0">
            <a:spAutoFit/>
          </a:bodyPr>
          <a:lstStyle/>
          <a:p>
            <a:endParaRPr lang="en-US" dirty="0"/>
          </a:p>
        </p:txBody>
      </p:sp>
      <p:sp>
        <p:nvSpPr>
          <p:cNvPr id="16" name="TextBox 15"/>
          <p:cNvSpPr txBox="1"/>
          <p:nvPr/>
        </p:nvSpPr>
        <p:spPr>
          <a:xfrm>
            <a:off x="3754740" y="5202606"/>
            <a:ext cx="184666" cy="369332"/>
          </a:xfrm>
          <a:prstGeom prst="rect">
            <a:avLst/>
          </a:prstGeom>
          <a:solidFill>
            <a:schemeClr val="bg1"/>
          </a:solidFill>
        </p:spPr>
        <p:txBody>
          <a:bodyPr wrap="none" rtlCol="0">
            <a:spAutoFit/>
          </a:bodyPr>
          <a:lstStyle/>
          <a:p>
            <a:endParaRPr lang="en-US" dirty="0"/>
          </a:p>
        </p:txBody>
      </p:sp>
      <p:sp>
        <p:nvSpPr>
          <p:cNvPr id="18" name="TextBox 17"/>
          <p:cNvSpPr txBox="1"/>
          <p:nvPr/>
        </p:nvSpPr>
        <p:spPr>
          <a:xfrm>
            <a:off x="1941268" y="2642994"/>
            <a:ext cx="184666" cy="369332"/>
          </a:xfrm>
          <a:prstGeom prst="rect">
            <a:avLst/>
          </a:prstGeom>
          <a:solidFill>
            <a:schemeClr val="bg1"/>
          </a:solidFill>
        </p:spPr>
        <p:txBody>
          <a:bodyPr wrap="none" rtlCol="0">
            <a:spAutoFit/>
          </a:bodyPr>
          <a:lstStyle/>
          <a:p>
            <a:endParaRPr lang="en-US" dirty="0"/>
          </a:p>
        </p:txBody>
      </p:sp>
      <p:sp>
        <p:nvSpPr>
          <p:cNvPr id="19" name="TextBox 18"/>
          <p:cNvSpPr txBox="1"/>
          <p:nvPr/>
        </p:nvSpPr>
        <p:spPr>
          <a:xfrm>
            <a:off x="2848004" y="2661524"/>
            <a:ext cx="184666" cy="369332"/>
          </a:xfrm>
          <a:prstGeom prst="rect">
            <a:avLst/>
          </a:prstGeom>
          <a:solidFill>
            <a:schemeClr val="bg1"/>
          </a:solidFill>
        </p:spPr>
        <p:txBody>
          <a:bodyPr wrap="none" rtlCol="0">
            <a:spAutoFit/>
          </a:bodyPr>
          <a:lstStyle/>
          <a:p>
            <a:endParaRPr lang="en-US" dirty="0"/>
          </a:p>
        </p:txBody>
      </p:sp>
      <p:sp>
        <p:nvSpPr>
          <p:cNvPr id="20" name="TextBox 19"/>
          <p:cNvSpPr txBox="1"/>
          <p:nvPr/>
        </p:nvSpPr>
        <p:spPr>
          <a:xfrm>
            <a:off x="3754740" y="2680054"/>
            <a:ext cx="184666" cy="369332"/>
          </a:xfrm>
          <a:prstGeom prst="rect">
            <a:avLst/>
          </a:prstGeom>
          <a:solidFill>
            <a:schemeClr val="bg1"/>
          </a:solid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355600" y="4657345"/>
            <a:ext cx="8365067" cy="2185214"/>
          </a:xfrm>
          <a:prstGeom prst="rect">
            <a:avLst/>
          </a:prstGeom>
        </p:spPr>
        <p:txBody>
          <a:bodyPr wrap="square">
            <a:spAutoFit/>
          </a:bodyPr>
          <a:lstStyle/>
          <a:p>
            <a:pPr>
              <a:buFont typeface="Arial"/>
              <a:buChar char="•"/>
            </a:pPr>
            <a:r>
              <a:rPr lang="en-US" sz="2000" dirty="0" smtClean="0"/>
              <a:t>Most models exhibit a cool temperature bias, but this cool bias is greater (by 1 to 2 </a:t>
            </a:r>
            <a:r>
              <a:rPr lang="en-US" sz="2000" baseline="30000" dirty="0" err="1" smtClean="0"/>
              <a:t>o</a:t>
            </a:r>
            <a:r>
              <a:rPr lang="en-US" sz="2000" dirty="0" err="1" smtClean="0"/>
              <a:t>C</a:t>
            </a:r>
            <a:r>
              <a:rPr lang="en-US" sz="2000" dirty="0" smtClean="0"/>
              <a:t>) on high fire threat days compared to the warm season average.</a:t>
            </a:r>
          </a:p>
          <a:p>
            <a:endParaRPr lang="en-US" sz="800" dirty="0" smtClean="0"/>
          </a:p>
          <a:p>
            <a:pPr>
              <a:buFont typeface="Arial"/>
              <a:buChar char="•"/>
            </a:pPr>
            <a:r>
              <a:rPr lang="en-US" sz="2000" dirty="0" smtClean="0"/>
              <a:t>Operationally, this cool bias would result in the model underestimating high fire threat risk.</a:t>
            </a:r>
          </a:p>
          <a:p>
            <a:endParaRPr lang="en-US" sz="800" dirty="0" smtClean="0"/>
          </a:p>
          <a:p>
            <a:pPr>
              <a:buFont typeface="Arial"/>
              <a:buChar char="•"/>
            </a:pPr>
            <a:r>
              <a:rPr lang="en-US" sz="2000" dirty="0" smtClean="0"/>
              <a:t>Using a similar-day (conditional) post-processing completely removes the cool bias on high fire threat days on the average.</a:t>
            </a:r>
            <a:endParaRPr lang="en-US" sz="2000" dirty="0"/>
          </a:p>
        </p:txBody>
      </p:sp>
      <p:sp>
        <p:nvSpPr>
          <p:cNvPr id="2" name="Title 1"/>
          <p:cNvSpPr>
            <a:spLocks noGrp="1"/>
          </p:cNvSpPr>
          <p:nvPr>
            <p:ph type="ctrTitle"/>
          </p:nvPr>
        </p:nvSpPr>
        <p:spPr>
          <a:xfrm>
            <a:off x="0" y="-25400"/>
            <a:ext cx="9144000" cy="838199"/>
          </a:xfrm>
        </p:spPr>
        <p:txBody>
          <a:bodyPr>
            <a:normAutofit fontScale="90000"/>
          </a:bodyPr>
          <a:lstStyle/>
          <a:p>
            <a:r>
              <a:rPr lang="en-US" sz="3400" dirty="0" smtClean="0"/>
              <a:t>Conditional Vs Sequential Bias Correction – </a:t>
            </a:r>
            <a:br>
              <a:rPr lang="en-US" sz="3400" dirty="0" smtClean="0"/>
            </a:br>
            <a:r>
              <a:rPr lang="en-US" sz="3400" dirty="0" smtClean="0"/>
              <a:t>2-m Temperature</a:t>
            </a:r>
            <a:endParaRPr lang="en-US" sz="3400" dirty="0"/>
          </a:p>
        </p:txBody>
      </p:sp>
      <p:pic>
        <p:nvPicPr>
          <p:cNvPr id="7" name="Picture 497" descr="temp_ME_MAEbymodel_firetest.png"/>
          <p:cNvPicPr>
            <a:picLocks noChangeAspect="1"/>
          </p:cNvPicPr>
          <p:nvPr/>
        </p:nvPicPr>
        <p:blipFill>
          <a:blip r:embed="rId2"/>
          <a:srcRect/>
          <a:stretch>
            <a:fillRect/>
          </a:stretch>
        </p:blipFill>
        <p:spPr bwMode="auto">
          <a:xfrm>
            <a:off x="18288000" y="28117800"/>
            <a:ext cx="8610600" cy="6629400"/>
          </a:xfrm>
          <a:prstGeom prst="rect">
            <a:avLst/>
          </a:prstGeom>
          <a:noFill/>
          <a:ln w="9525">
            <a:noFill/>
            <a:miter lim="800000"/>
            <a:headEnd/>
            <a:tailEnd/>
          </a:ln>
        </p:spPr>
      </p:pic>
      <p:pic>
        <p:nvPicPr>
          <p:cNvPr id="8" name="Picture 497" descr="temp_ME_MAEbymodel_firetest.png"/>
          <p:cNvPicPr>
            <a:picLocks noChangeAspect="1"/>
          </p:cNvPicPr>
          <p:nvPr/>
        </p:nvPicPr>
        <p:blipFill>
          <a:blip r:embed="rId2"/>
          <a:srcRect/>
          <a:stretch>
            <a:fillRect/>
          </a:stretch>
        </p:blipFill>
        <p:spPr bwMode="auto">
          <a:xfrm>
            <a:off x="18440400" y="28270200"/>
            <a:ext cx="8610600" cy="3937000"/>
          </a:xfrm>
          <a:prstGeom prst="rect">
            <a:avLst/>
          </a:prstGeom>
          <a:noFill/>
          <a:ln w="9525">
            <a:noFill/>
            <a:miter lim="800000"/>
            <a:headEnd/>
            <a:tailEnd/>
          </a:ln>
        </p:spPr>
      </p:pic>
      <p:pic>
        <p:nvPicPr>
          <p:cNvPr id="12" name="Picture 497" descr="temp_ME_MAEbymodel_firetest.png"/>
          <p:cNvPicPr>
            <a:picLocks noChangeAspect="1"/>
          </p:cNvPicPr>
          <p:nvPr/>
        </p:nvPicPr>
        <p:blipFill>
          <a:blip r:embed="rId2"/>
          <a:srcRect/>
          <a:stretch>
            <a:fillRect/>
          </a:stretch>
        </p:blipFill>
        <p:spPr bwMode="auto">
          <a:xfrm>
            <a:off x="18440400" y="28270200"/>
            <a:ext cx="8610600" cy="6629400"/>
          </a:xfrm>
          <a:prstGeom prst="rect">
            <a:avLst/>
          </a:prstGeom>
          <a:noFill/>
          <a:ln w="9525">
            <a:noFill/>
            <a:miter lim="800000"/>
            <a:headEnd/>
            <a:tailEnd/>
          </a:ln>
        </p:spPr>
      </p:pic>
      <p:pic>
        <p:nvPicPr>
          <p:cNvPr id="13" name="Picture 497" descr="temp_ME_MAEbymodel_firetest.png"/>
          <p:cNvPicPr>
            <a:picLocks noChangeAspect="1"/>
          </p:cNvPicPr>
          <p:nvPr/>
        </p:nvPicPr>
        <p:blipFill>
          <a:blip r:embed="rId2"/>
          <a:srcRect/>
          <a:stretch>
            <a:fillRect/>
          </a:stretch>
        </p:blipFill>
        <p:spPr bwMode="auto">
          <a:xfrm>
            <a:off x="18592800" y="28422600"/>
            <a:ext cx="8610600" cy="6629400"/>
          </a:xfrm>
          <a:prstGeom prst="rect">
            <a:avLst/>
          </a:prstGeom>
          <a:noFill/>
          <a:ln w="9525">
            <a:noFill/>
            <a:miter lim="800000"/>
            <a:headEnd/>
            <a:tailEnd/>
          </a:ln>
        </p:spPr>
      </p:pic>
      <p:pic>
        <p:nvPicPr>
          <p:cNvPr id="14" name="Picture 13" descr="shit.png"/>
          <p:cNvPicPr>
            <a:picLocks noChangeAspect="1"/>
          </p:cNvPicPr>
          <p:nvPr/>
        </p:nvPicPr>
        <p:blipFill>
          <a:blip r:embed="rId3"/>
          <a:stretch>
            <a:fillRect/>
          </a:stretch>
        </p:blipFill>
        <p:spPr>
          <a:xfrm>
            <a:off x="0" y="812800"/>
            <a:ext cx="9144000" cy="384454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254000" y="5842337"/>
            <a:ext cx="8585200" cy="1015663"/>
          </a:xfrm>
          <a:prstGeom prst="rect">
            <a:avLst/>
          </a:prstGeom>
        </p:spPr>
        <p:txBody>
          <a:bodyPr wrap="square">
            <a:spAutoFit/>
          </a:bodyPr>
          <a:lstStyle/>
          <a:p>
            <a:pPr>
              <a:buFont typeface="Arial"/>
              <a:buChar char="•"/>
            </a:pPr>
            <a:r>
              <a:rPr lang="en-US" sz="2000" dirty="0" smtClean="0"/>
              <a:t>Comparison between the SREF and the Rapid Update Cycle (RUC) Initialization reveals that model bias and error is not confined to the near surface, but extends well up into the Planetary Boundary Layer.</a:t>
            </a:r>
            <a:endParaRPr lang="en-US" sz="2000" dirty="0"/>
          </a:p>
        </p:txBody>
      </p:sp>
      <p:sp>
        <p:nvSpPr>
          <p:cNvPr id="2" name="Title 1"/>
          <p:cNvSpPr>
            <a:spLocks noGrp="1"/>
          </p:cNvSpPr>
          <p:nvPr>
            <p:ph type="ctrTitle"/>
          </p:nvPr>
        </p:nvSpPr>
        <p:spPr>
          <a:xfrm>
            <a:off x="0" y="-25400"/>
            <a:ext cx="9144000" cy="838199"/>
          </a:xfrm>
        </p:spPr>
        <p:txBody>
          <a:bodyPr>
            <a:normAutofit fontScale="90000"/>
          </a:bodyPr>
          <a:lstStyle/>
          <a:p>
            <a:r>
              <a:rPr lang="en-US" sz="3400" dirty="0" smtClean="0"/>
              <a:t>Temperature Model Biases in the Vertical </a:t>
            </a:r>
            <a:br>
              <a:rPr lang="en-US" sz="3400" dirty="0" smtClean="0"/>
            </a:br>
            <a:r>
              <a:rPr lang="en-US" sz="3400" dirty="0" smtClean="0"/>
              <a:t>High Fire Threat Days – 10/2009 to 8/2012</a:t>
            </a:r>
            <a:endParaRPr lang="en-US" sz="3400" dirty="0"/>
          </a:p>
        </p:txBody>
      </p:sp>
      <p:pic>
        <p:nvPicPr>
          <p:cNvPr id="7" name="Picture 497" descr="temp_ME_MAEbymodel_firetest.png"/>
          <p:cNvPicPr>
            <a:picLocks noChangeAspect="1"/>
          </p:cNvPicPr>
          <p:nvPr/>
        </p:nvPicPr>
        <p:blipFill>
          <a:blip r:embed="rId2"/>
          <a:srcRect/>
          <a:stretch>
            <a:fillRect/>
          </a:stretch>
        </p:blipFill>
        <p:spPr bwMode="auto">
          <a:xfrm>
            <a:off x="18288000" y="28117800"/>
            <a:ext cx="8610600" cy="6629400"/>
          </a:xfrm>
          <a:prstGeom prst="rect">
            <a:avLst/>
          </a:prstGeom>
          <a:noFill/>
          <a:ln w="9525">
            <a:noFill/>
            <a:miter lim="800000"/>
            <a:headEnd/>
            <a:tailEnd/>
          </a:ln>
        </p:spPr>
      </p:pic>
      <p:pic>
        <p:nvPicPr>
          <p:cNvPr id="8" name="Picture 497" descr="temp_ME_MAEbymodel_firetest.png"/>
          <p:cNvPicPr>
            <a:picLocks noChangeAspect="1"/>
          </p:cNvPicPr>
          <p:nvPr/>
        </p:nvPicPr>
        <p:blipFill>
          <a:blip r:embed="rId2"/>
          <a:srcRect/>
          <a:stretch>
            <a:fillRect/>
          </a:stretch>
        </p:blipFill>
        <p:spPr bwMode="auto">
          <a:xfrm>
            <a:off x="18440400" y="28270200"/>
            <a:ext cx="8610600" cy="3937000"/>
          </a:xfrm>
          <a:prstGeom prst="rect">
            <a:avLst/>
          </a:prstGeom>
          <a:noFill/>
          <a:ln w="9525">
            <a:noFill/>
            <a:miter lim="800000"/>
            <a:headEnd/>
            <a:tailEnd/>
          </a:ln>
        </p:spPr>
      </p:pic>
      <p:pic>
        <p:nvPicPr>
          <p:cNvPr id="12" name="Picture 497" descr="temp_ME_MAEbymodel_firetest.png"/>
          <p:cNvPicPr>
            <a:picLocks noChangeAspect="1"/>
          </p:cNvPicPr>
          <p:nvPr/>
        </p:nvPicPr>
        <p:blipFill>
          <a:blip r:embed="rId2"/>
          <a:srcRect/>
          <a:stretch>
            <a:fillRect/>
          </a:stretch>
        </p:blipFill>
        <p:spPr bwMode="auto">
          <a:xfrm>
            <a:off x="18440400" y="28270200"/>
            <a:ext cx="8610600" cy="6629400"/>
          </a:xfrm>
          <a:prstGeom prst="rect">
            <a:avLst/>
          </a:prstGeom>
          <a:noFill/>
          <a:ln w="9525">
            <a:noFill/>
            <a:miter lim="800000"/>
            <a:headEnd/>
            <a:tailEnd/>
          </a:ln>
        </p:spPr>
      </p:pic>
      <p:pic>
        <p:nvPicPr>
          <p:cNvPr id="13" name="Picture 497" descr="temp_ME_MAEbymodel_firetest.png"/>
          <p:cNvPicPr>
            <a:picLocks noChangeAspect="1"/>
          </p:cNvPicPr>
          <p:nvPr/>
        </p:nvPicPr>
        <p:blipFill>
          <a:blip r:embed="rId2"/>
          <a:srcRect/>
          <a:stretch>
            <a:fillRect/>
          </a:stretch>
        </p:blipFill>
        <p:spPr bwMode="auto">
          <a:xfrm>
            <a:off x="18592800" y="28422600"/>
            <a:ext cx="8610600" cy="6629400"/>
          </a:xfrm>
          <a:prstGeom prst="rect">
            <a:avLst/>
          </a:prstGeom>
          <a:noFill/>
          <a:ln w="9525">
            <a:noFill/>
            <a:miter lim="800000"/>
            <a:headEnd/>
            <a:tailEnd/>
          </a:ln>
        </p:spPr>
      </p:pic>
      <p:pic>
        <p:nvPicPr>
          <p:cNvPr id="14" name="Picture 13" descr="MEbyheight.tiff"/>
          <p:cNvPicPr>
            <a:picLocks noChangeAspect="1"/>
          </p:cNvPicPr>
          <p:nvPr/>
        </p:nvPicPr>
        <p:blipFill>
          <a:blip r:embed="rId3"/>
          <a:stretch>
            <a:fillRect/>
          </a:stretch>
        </p:blipFill>
        <p:spPr>
          <a:xfrm>
            <a:off x="0" y="1016000"/>
            <a:ext cx="5063067" cy="4826337"/>
          </a:xfrm>
          <a:prstGeom prst="rect">
            <a:avLst/>
          </a:prstGeom>
        </p:spPr>
      </p:pic>
      <p:pic>
        <p:nvPicPr>
          <p:cNvPr id="11" name="Picture 10" descr="MAEbyheight.tiff"/>
          <p:cNvPicPr>
            <a:picLocks noChangeAspect="1"/>
          </p:cNvPicPr>
          <p:nvPr/>
        </p:nvPicPr>
        <p:blipFill>
          <a:blip r:embed="rId4"/>
          <a:stretch>
            <a:fillRect/>
          </a:stretch>
        </p:blipFill>
        <p:spPr>
          <a:xfrm>
            <a:off x="4673599" y="1016000"/>
            <a:ext cx="4470401" cy="4826337"/>
          </a:xfrm>
          <a:prstGeom prst="rect">
            <a:avLst/>
          </a:prstGeom>
        </p:spPr>
      </p:pic>
      <p:sp>
        <p:nvSpPr>
          <p:cNvPr id="10" name="TextBox 9"/>
          <p:cNvSpPr txBox="1"/>
          <p:nvPr/>
        </p:nvSpPr>
        <p:spPr>
          <a:xfrm>
            <a:off x="-50799" y="1237736"/>
            <a:ext cx="704640" cy="4221669"/>
          </a:xfrm>
          <a:prstGeom prst="rect">
            <a:avLst/>
          </a:prstGeom>
          <a:solidFill>
            <a:schemeClr val="bg1"/>
          </a:solidFill>
        </p:spPr>
        <p:txBody>
          <a:bodyPr wrap="none" rtlCol="0">
            <a:spAutoFit/>
          </a:bodyPr>
          <a:lstStyle/>
          <a:p>
            <a:pPr>
              <a:lnSpc>
                <a:spcPct val="150000"/>
              </a:lnSpc>
            </a:pPr>
            <a:r>
              <a:rPr lang="en-US" sz="2000" dirty="0" smtClean="0"/>
              <a:t>200</a:t>
            </a:r>
          </a:p>
          <a:p>
            <a:pPr>
              <a:lnSpc>
                <a:spcPct val="150000"/>
              </a:lnSpc>
            </a:pPr>
            <a:r>
              <a:rPr lang="en-US" sz="2000" dirty="0" smtClean="0"/>
              <a:t>300</a:t>
            </a:r>
          </a:p>
          <a:p>
            <a:pPr>
              <a:lnSpc>
                <a:spcPct val="150000"/>
              </a:lnSpc>
            </a:pPr>
            <a:r>
              <a:rPr lang="en-US" sz="2000" dirty="0" smtClean="0"/>
              <a:t>400</a:t>
            </a:r>
          </a:p>
          <a:p>
            <a:pPr>
              <a:lnSpc>
                <a:spcPct val="150000"/>
              </a:lnSpc>
            </a:pPr>
            <a:r>
              <a:rPr lang="en-US" sz="2000" dirty="0" smtClean="0"/>
              <a:t>500</a:t>
            </a:r>
          </a:p>
          <a:p>
            <a:pPr>
              <a:lnSpc>
                <a:spcPct val="150000"/>
              </a:lnSpc>
            </a:pPr>
            <a:r>
              <a:rPr lang="en-US" sz="2000" dirty="0" smtClean="0"/>
              <a:t>600</a:t>
            </a:r>
          </a:p>
          <a:p>
            <a:pPr>
              <a:lnSpc>
                <a:spcPct val="150000"/>
              </a:lnSpc>
            </a:pPr>
            <a:r>
              <a:rPr lang="en-US" sz="2000" dirty="0" smtClean="0"/>
              <a:t>700</a:t>
            </a:r>
          </a:p>
          <a:p>
            <a:pPr>
              <a:lnSpc>
                <a:spcPct val="150000"/>
              </a:lnSpc>
            </a:pPr>
            <a:r>
              <a:rPr lang="en-US" sz="2000" dirty="0" smtClean="0"/>
              <a:t>800</a:t>
            </a:r>
          </a:p>
          <a:p>
            <a:pPr>
              <a:lnSpc>
                <a:spcPct val="150000"/>
              </a:lnSpc>
            </a:pPr>
            <a:r>
              <a:rPr lang="en-US" sz="2000" dirty="0" smtClean="0"/>
              <a:t>900</a:t>
            </a:r>
          </a:p>
          <a:p>
            <a:pPr>
              <a:lnSpc>
                <a:spcPct val="150000"/>
              </a:lnSpc>
            </a:pPr>
            <a:r>
              <a:rPr lang="en-US" sz="2000" dirty="0" smtClean="0"/>
              <a:t>1000</a:t>
            </a:r>
            <a:endParaRPr lang="en-US" sz="2000" dirty="0"/>
          </a:p>
        </p:txBody>
      </p:sp>
      <p:sp>
        <p:nvSpPr>
          <p:cNvPr id="15" name="TextBox 14"/>
          <p:cNvSpPr txBox="1"/>
          <p:nvPr/>
        </p:nvSpPr>
        <p:spPr>
          <a:xfrm>
            <a:off x="4527757" y="1253062"/>
            <a:ext cx="704640" cy="4221669"/>
          </a:xfrm>
          <a:prstGeom prst="rect">
            <a:avLst/>
          </a:prstGeom>
          <a:solidFill>
            <a:schemeClr val="bg1"/>
          </a:solidFill>
        </p:spPr>
        <p:txBody>
          <a:bodyPr wrap="none" rtlCol="0">
            <a:spAutoFit/>
          </a:bodyPr>
          <a:lstStyle/>
          <a:p>
            <a:pPr>
              <a:lnSpc>
                <a:spcPct val="150000"/>
              </a:lnSpc>
            </a:pPr>
            <a:r>
              <a:rPr lang="en-US" sz="2000" dirty="0" smtClean="0"/>
              <a:t>200</a:t>
            </a:r>
          </a:p>
          <a:p>
            <a:pPr>
              <a:lnSpc>
                <a:spcPct val="150000"/>
              </a:lnSpc>
            </a:pPr>
            <a:r>
              <a:rPr lang="en-US" sz="2000" dirty="0" smtClean="0"/>
              <a:t>300</a:t>
            </a:r>
          </a:p>
          <a:p>
            <a:pPr>
              <a:lnSpc>
                <a:spcPct val="150000"/>
              </a:lnSpc>
            </a:pPr>
            <a:r>
              <a:rPr lang="en-US" sz="2000" dirty="0" smtClean="0"/>
              <a:t>400</a:t>
            </a:r>
          </a:p>
          <a:p>
            <a:pPr>
              <a:lnSpc>
                <a:spcPct val="150000"/>
              </a:lnSpc>
            </a:pPr>
            <a:r>
              <a:rPr lang="en-US" sz="2000" dirty="0" smtClean="0"/>
              <a:t>500</a:t>
            </a:r>
          </a:p>
          <a:p>
            <a:pPr>
              <a:lnSpc>
                <a:spcPct val="150000"/>
              </a:lnSpc>
            </a:pPr>
            <a:r>
              <a:rPr lang="en-US" sz="2000" dirty="0" smtClean="0"/>
              <a:t>600</a:t>
            </a:r>
          </a:p>
          <a:p>
            <a:pPr>
              <a:lnSpc>
                <a:spcPct val="150000"/>
              </a:lnSpc>
            </a:pPr>
            <a:r>
              <a:rPr lang="en-US" sz="2000" dirty="0" smtClean="0"/>
              <a:t>700</a:t>
            </a:r>
          </a:p>
          <a:p>
            <a:pPr>
              <a:lnSpc>
                <a:spcPct val="150000"/>
              </a:lnSpc>
            </a:pPr>
            <a:r>
              <a:rPr lang="en-US" sz="2000" dirty="0" smtClean="0"/>
              <a:t>800</a:t>
            </a:r>
          </a:p>
          <a:p>
            <a:pPr>
              <a:lnSpc>
                <a:spcPct val="150000"/>
              </a:lnSpc>
            </a:pPr>
            <a:r>
              <a:rPr lang="en-US" sz="2000" dirty="0" smtClean="0"/>
              <a:t>900</a:t>
            </a:r>
          </a:p>
          <a:p>
            <a:pPr>
              <a:lnSpc>
                <a:spcPct val="150000"/>
              </a:lnSpc>
            </a:pPr>
            <a:r>
              <a:rPr lang="en-US" sz="2000" dirty="0" smtClean="0"/>
              <a:t>1000</a:t>
            </a:r>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Model_bias_rose2.tiff"/>
          <p:cNvPicPr>
            <a:picLocks noChangeAspect="1"/>
          </p:cNvPicPr>
          <p:nvPr/>
        </p:nvPicPr>
        <p:blipFill>
          <a:blip r:embed="rId2"/>
          <a:stretch>
            <a:fillRect/>
          </a:stretch>
        </p:blipFill>
        <p:spPr>
          <a:xfrm>
            <a:off x="-546832" y="2787304"/>
            <a:ext cx="10777881" cy="4427930"/>
          </a:xfrm>
          <a:prstGeom prst="rect">
            <a:avLst/>
          </a:prstGeom>
        </p:spPr>
      </p:pic>
      <p:sp>
        <p:nvSpPr>
          <p:cNvPr id="2" name="Title 1"/>
          <p:cNvSpPr>
            <a:spLocks noGrp="1"/>
          </p:cNvSpPr>
          <p:nvPr>
            <p:ph type="ctrTitle"/>
          </p:nvPr>
        </p:nvSpPr>
        <p:spPr>
          <a:xfrm>
            <a:off x="0" y="-358632"/>
            <a:ext cx="9144000" cy="1470025"/>
          </a:xfrm>
        </p:spPr>
        <p:txBody>
          <a:bodyPr>
            <a:normAutofit/>
          </a:bodyPr>
          <a:lstStyle/>
          <a:p>
            <a:r>
              <a:rPr lang="en-US" sz="3800" dirty="0" smtClean="0"/>
              <a:t>Bias As a Function of High Pressure Location</a:t>
            </a:r>
            <a:endParaRPr lang="en-US" sz="3800" dirty="0"/>
          </a:p>
        </p:txBody>
      </p:sp>
      <p:sp>
        <p:nvSpPr>
          <p:cNvPr id="5" name="Title 1"/>
          <p:cNvSpPr txBox="1">
            <a:spLocks/>
          </p:cNvSpPr>
          <p:nvPr/>
        </p:nvSpPr>
        <p:spPr>
          <a:xfrm>
            <a:off x="0" y="917341"/>
            <a:ext cx="9144000" cy="574660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400" dirty="0" smtClean="0">
                <a:latin typeface="+mj-lt"/>
                <a:ea typeface="+mj-ea"/>
                <a:cs typeface="+mj-cs"/>
              </a:rPr>
              <a:t>Model bias seems to be related to the center of the surface high pressure system.</a:t>
            </a:r>
          </a:p>
          <a:p>
            <a:pPr marL="0" marR="0" lvl="0" indent="0" defTabSz="457200" rtl="0" eaLnBrk="1" fontAlgn="auto" latinLnBrk="0" hangingPunct="1">
              <a:lnSpc>
                <a:spcPct val="100000"/>
              </a:lnSpc>
              <a:spcBef>
                <a:spcPct val="0"/>
              </a:spcBef>
              <a:spcAft>
                <a:spcPts val="0"/>
              </a:spcAft>
              <a:buClrTx/>
              <a:buSzTx/>
              <a:buFont typeface="Arial"/>
              <a:buChar char="•"/>
              <a:tabLst/>
              <a:defRPr/>
            </a:pPr>
            <a:r>
              <a:rPr lang="en-US" sz="2400" dirty="0" smtClean="0">
                <a:latin typeface="+mj-lt"/>
                <a:ea typeface="+mj-ea"/>
                <a:cs typeface="+mj-cs"/>
              </a:rPr>
              <a:t>The coldest model biases occur when the high pressure is to the west or west-northwest of the region.</a:t>
            </a:r>
            <a:endParaRPr lang="en-US" sz="2400" dirty="0" smtClean="0"/>
          </a:p>
          <a:p>
            <a:pPr marL="514350" marR="0" lvl="0" indent="-514350" defTabSz="457200" rtl="0" eaLnBrk="1" fontAlgn="auto" latinLnBrk="0" hangingPunct="1">
              <a:lnSpc>
                <a:spcPct val="100000"/>
              </a:lnSpc>
              <a:spcBef>
                <a:spcPct val="0"/>
              </a:spcBef>
              <a:spcAft>
                <a:spcPts val="0"/>
              </a:spcAft>
              <a:buClrTx/>
              <a:buSzTx/>
              <a:tabLst/>
              <a:defRPr/>
            </a:pPr>
            <a:endParaRPr kumimoji="0" lang="en-US" sz="28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Rectangle 9"/>
          <p:cNvSpPr/>
          <p:nvPr/>
        </p:nvSpPr>
        <p:spPr>
          <a:xfrm>
            <a:off x="7436227" y="4146804"/>
            <a:ext cx="1224426" cy="369332"/>
          </a:xfrm>
          <a:prstGeom prst="rect">
            <a:avLst/>
          </a:prstGeom>
        </p:spPr>
        <p:txBody>
          <a:bodyPr wrap="none">
            <a:spAutoFit/>
          </a:bodyPr>
          <a:lstStyle/>
          <a:p>
            <a:r>
              <a:rPr lang="en-US" dirty="0" smtClean="0"/>
              <a:t>Model Bias</a:t>
            </a:r>
            <a:endParaRPr lang="en-US" dirty="0"/>
          </a:p>
        </p:txBody>
      </p:sp>
      <p:sp>
        <p:nvSpPr>
          <p:cNvPr id="6" name="Text Box 8"/>
          <p:cNvSpPr txBox="1">
            <a:spLocks noChangeArrowheads="1"/>
          </p:cNvSpPr>
          <p:nvPr/>
        </p:nvSpPr>
        <p:spPr bwMode="auto">
          <a:xfrm>
            <a:off x="1289578" y="2592197"/>
            <a:ext cx="6432021" cy="697990"/>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Temperature Bias By High Pressure </a:t>
            </a:r>
            <a:r>
              <a:rPr lang="en-GB" sz="2000" b="1" dirty="0" err="1" smtClean="0">
                <a:solidFill>
                  <a:srgbClr val="000000"/>
                </a:solidFill>
                <a:latin typeface="Calibri" pitchFamily="34" charset="0"/>
              </a:rPr>
              <a:t>Center</a:t>
            </a:r>
            <a:r>
              <a:rPr lang="en-GB" sz="2000" b="1" dirty="0" smtClean="0">
                <a:solidFill>
                  <a:srgbClr val="000000"/>
                </a:solidFill>
                <a:latin typeface="Calibri" pitchFamily="34" charset="0"/>
              </a:rPr>
              <a:t> Location With Respect to New York City – Fire Threat Days</a:t>
            </a:r>
            <a:endParaRPr lang="en-GB" sz="2000" b="1"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sfcSLP_animate.gif"/>
          <p:cNvPicPr>
            <a:picLocks noChangeAspect="1"/>
          </p:cNvPicPr>
          <p:nvPr/>
        </p:nvPicPr>
        <p:blipFill>
          <a:blip r:embed="rId3"/>
          <a:stretch>
            <a:fillRect/>
          </a:stretch>
        </p:blipFill>
        <p:spPr>
          <a:xfrm>
            <a:off x="4961467" y="1577823"/>
            <a:ext cx="4317470" cy="4746777"/>
          </a:xfrm>
          <a:prstGeom prst="rect">
            <a:avLst/>
          </a:prstGeom>
        </p:spPr>
      </p:pic>
      <p:sp>
        <p:nvSpPr>
          <p:cNvPr id="189442" name="Text Box 1"/>
          <p:cNvSpPr txBox="1">
            <a:spLocks noChangeArrowheads="1"/>
          </p:cNvSpPr>
          <p:nvPr/>
        </p:nvSpPr>
        <p:spPr bwMode="auto">
          <a:xfrm>
            <a:off x="0" y="0"/>
            <a:ext cx="9144000" cy="598488"/>
          </a:xfrm>
          <a:prstGeom prst="rect">
            <a:avLst/>
          </a:prstGeom>
          <a:noFill/>
          <a:ln w="9525">
            <a:noFill/>
            <a:miter lim="800000"/>
            <a:headEnd/>
            <a:tailEnd/>
          </a:ln>
        </p:spPr>
        <p:txBody>
          <a:bodyPr lIns="81639" tIns="40820" rIns="81639" bIns="40820">
            <a:spAutoFit/>
          </a:bodyPr>
          <a:lstStyle/>
          <a:p>
            <a:pPr algn="ctr">
              <a:lnSpc>
                <a:spcPts val="4238"/>
              </a:lnSpc>
              <a:buClr>
                <a:srgbClr val="000000"/>
              </a:buClr>
              <a:buSzPct val="45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pPr>
            <a:r>
              <a:rPr lang="en-GB" sz="2600">
                <a:solidFill>
                  <a:srgbClr val="000000"/>
                </a:solidFill>
                <a:latin typeface="Calibri" pitchFamily="34" charset="0"/>
              </a:rPr>
              <a:t>Synoptic Flow Patterns on High Fire Threat Days</a:t>
            </a:r>
          </a:p>
        </p:txBody>
      </p:sp>
      <p:sp>
        <p:nvSpPr>
          <p:cNvPr id="189443" name="Rectangle 22"/>
          <p:cNvSpPr>
            <a:spLocks noChangeArrowheads="1"/>
          </p:cNvSpPr>
          <p:nvPr/>
        </p:nvSpPr>
        <p:spPr bwMode="auto">
          <a:xfrm>
            <a:off x="134938" y="826036"/>
            <a:ext cx="5148261" cy="5931511"/>
          </a:xfrm>
          <a:prstGeom prst="rect">
            <a:avLst/>
          </a:prstGeom>
          <a:noFill/>
          <a:ln w="9525">
            <a:noFill/>
            <a:miter lim="800000"/>
            <a:headEnd/>
            <a:tailEnd/>
          </a:ln>
        </p:spPr>
        <p:txBody>
          <a:bodyPr wrap="square" lIns="82945" tIns="41473" rIns="82945" bIns="41473">
            <a:spAutoFit/>
          </a:bodyPr>
          <a:lstStyle/>
          <a:p>
            <a:pPr>
              <a:buClr>
                <a:srgbClr val="000000"/>
              </a:buClr>
              <a:buSzPct val="100000"/>
              <a:buFont typeface="Arial"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dirty="0">
                <a:solidFill>
                  <a:srgbClr val="000000"/>
                </a:solidFill>
                <a:latin typeface="Calibri" pitchFamily="34" charset="0"/>
              </a:rPr>
              <a:t>High fire threat days may be associated with a few consistent large-scale atmospheric flow regimes.</a:t>
            </a:r>
          </a:p>
          <a:p>
            <a:pP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000" dirty="0">
              <a:solidFill>
                <a:srgbClr val="000000"/>
              </a:solidFill>
              <a:latin typeface="Calibri" pitchFamily="34" charset="0"/>
            </a:endParaRPr>
          </a:p>
          <a:p>
            <a:pPr>
              <a:buClr>
                <a:srgbClr val="000000"/>
              </a:buClr>
              <a:buSzPct val="100000"/>
              <a:buFont typeface="Arial"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dirty="0">
                <a:solidFill>
                  <a:srgbClr val="000000"/>
                </a:solidFill>
                <a:latin typeface="Calibri" pitchFamily="34" charset="0"/>
              </a:rPr>
              <a:t>Regimes are examined using North American Regional Reanalysis (NARR, 32 km grid spacing) 3-hour composites on high fire threat days.</a:t>
            </a:r>
          </a:p>
          <a:p>
            <a:pP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000" dirty="0" smtClean="0">
              <a:solidFill>
                <a:srgbClr val="000000"/>
              </a:solidFill>
              <a:latin typeface="Calibri" pitchFamily="34" charset="0"/>
            </a:endParaRPr>
          </a:p>
          <a:p>
            <a:pPr marL="514350" indent="-514350">
              <a:spcBef>
                <a:spcPct val="0"/>
              </a:spcBef>
              <a:buFont typeface="+mj-lt"/>
              <a:buAutoNum type="arabicPeriod"/>
            </a:pPr>
            <a:r>
              <a:rPr lang="en-US" sz="2000" dirty="0" smtClean="0"/>
              <a:t>Sea level Pressure (SLP) NARR data for all high fire threat days is spatially smoothed between 38</a:t>
            </a:r>
            <a:r>
              <a:rPr lang="en-US" sz="2000" baseline="30000" dirty="0" smtClean="0"/>
              <a:t>o</a:t>
            </a:r>
            <a:r>
              <a:rPr lang="en-US" sz="2000" dirty="0" smtClean="0"/>
              <a:t> to 48</a:t>
            </a:r>
            <a:r>
              <a:rPr lang="en-US" sz="2000" baseline="30000" dirty="0" smtClean="0"/>
              <a:t>o</a:t>
            </a:r>
            <a:r>
              <a:rPr lang="en-US" sz="2000" dirty="0" smtClean="0"/>
              <a:t>N and -73</a:t>
            </a:r>
            <a:r>
              <a:rPr lang="en-US" sz="2000" baseline="30000" dirty="0" smtClean="0"/>
              <a:t>o</a:t>
            </a:r>
            <a:r>
              <a:rPr lang="en-US" sz="2000" dirty="0" smtClean="0"/>
              <a:t> to -83</a:t>
            </a:r>
            <a:r>
              <a:rPr lang="en-US" sz="2000" baseline="30000" dirty="0" smtClean="0"/>
              <a:t>o</a:t>
            </a:r>
            <a:r>
              <a:rPr lang="en-US" sz="2000" dirty="0" smtClean="0"/>
              <a:t>W.</a:t>
            </a:r>
          </a:p>
          <a:p>
            <a:pPr marL="514350" indent="-514350">
              <a:spcBef>
                <a:spcPct val="0"/>
              </a:spcBef>
              <a:buFont typeface="+mj-lt"/>
              <a:buAutoNum type="arabicPeriod"/>
            </a:pPr>
            <a:r>
              <a:rPr lang="en-US" sz="2000" dirty="0" smtClean="0"/>
              <a:t>Principal Component Analysis (PCA) is performed on the NARR SLP to find the dominant modes of variability.</a:t>
            </a:r>
          </a:p>
          <a:p>
            <a:pPr marL="514350" indent="-514350">
              <a:spcBef>
                <a:spcPct val="0"/>
              </a:spcBef>
              <a:buFont typeface="+mj-lt"/>
              <a:buAutoNum type="arabicPeriod"/>
            </a:pPr>
            <a:r>
              <a:rPr lang="en-US" sz="2000" dirty="0" smtClean="0"/>
              <a:t>K-means clustering is performed on the retained modes. Model bias is then grouped by cluster.</a:t>
            </a:r>
          </a:p>
          <a:p>
            <a:pPr>
              <a:buClr>
                <a:srgbClr val="000000"/>
              </a:buClr>
              <a:buSzPct val="100000"/>
              <a:buFont typeface="Arial"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000" dirty="0" smtClean="0">
              <a:solidFill>
                <a:srgbClr val="000000"/>
              </a:solidFill>
              <a:latin typeface="Calibri" pitchFamily="34" charset="0"/>
            </a:endParaRPr>
          </a:p>
          <a:p>
            <a:pPr>
              <a:buClr>
                <a:srgbClr val="000000"/>
              </a:buClr>
              <a:buSzPct val="100000"/>
              <a:buFont typeface="Arial" charset="0"/>
              <a:buChar cha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000" dirty="0">
              <a:solidFill>
                <a:srgbClr val="000000"/>
              </a:solidFill>
              <a:latin typeface="Calibri" pitchFamily="34" charset="0"/>
            </a:endParaRPr>
          </a:p>
        </p:txBody>
      </p:sp>
      <p:sp>
        <p:nvSpPr>
          <p:cNvPr id="189447" name="Text Box 8"/>
          <p:cNvSpPr txBox="1">
            <a:spLocks noChangeArrowheads="1"/>
          </p:cNvSpPr>
          <p:nvPr/>
        </p:nvSpPr>
        <p:spPr bwMode="auto">
          <a:xfrm>
            <a:off x="5283199" y="941388"/>
            <a:ext cx="3686175" cy="636435"/>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dirty="0" smtClean="0">
                <a:solidFill>
                  <a:srgbClr val="000000"/>
                </a:solidFill>
                <a:latin typeface="Calibri" pitchFamily="34" charset="0"/>
              </a:rPr>
              <a:t>Surface SLP Composite By Model Bias High </a:t>
            </a:r>
            <a:r>
              <a:rPr lang="en-GB" dirty="0">
                <a:solidFill>
                  <a:srgbClr val="000000"/>
                </a:solidFill>
                <a:latin typeface="Calibri" pitchFamily="34" charset="0"/>
              </a:rPr>
              <a:t>Fire Threat Days </a:t>
            </a:r>
          </a:p>
        </p:txBody>
      </p:sp>
      <p:sp>
        <p:nvSpPr>
          <p:cNvPr id="189448" name="Text Box 8"/>
          <p:cNvSpPr txBox="1">
            <a:spLocks noChangeArrowheads="1"/>
          </p:cNvSpPr>
          <p:nvPr/>
        </p:nvSpPr>
        <p:spPr bwMode="auto">
          <a:xfrm>
            <a:off x="8486775" y="5781675"/>
            <a:ext cx="792162" cy="390525"/>
          </a:xfrm>
          <a:prstGeom prst="rect">
            <a:avLst/>
          </a:prstGeom>
          <a:solidFill>
            <a:srgbClr val="FFFFFF"/>
          </a:solidFill>
          <a:ln w="9525">
            <a:noFill/>
            <a:miter lim="800000"/>
            <a:headEnd/>
            <a:tailEnd/>
          </a:ln>
        </p:spPr>
        <p:txBody>
          <a:bodyPr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dirty="0">
                <a:solidFill>
                  <a:srgbClr val="000000"/>
                </a:solidFill>
                <a:latin typeface="Calibri" pitchFamily="34" charset="0"/>
              </a:rPr>
              <a:t>(</a:t>
            </a:r>
            <a:r>
              <a:rPr lang="en-GB" sz="2000" dirty="0" err="1">
                <a:solidFill>
                  <a:srgbClr val="000000"/>
                </a:solidFill>
                <a:latin typeface="Calibri" pitchFamily="34" charset="0"/>
              </a:rPr>
              <a:t>m</a:t>
            </a:r>
            <a:r>
              <a:rPr lang="en-GB" sz="2000" dirty="0">
                <a:solidFill>
                  <a:srgbClr val="000000"/>
                </a:solidFill>
                <a:latin typeface="Calibri" pitchFamily="34" charset="0"/>
              </a:rPr>
              <a:t>)</a:t>
            </a:r>
          </a:p>
        </p:txBody>
      </p:sp>
      <p:pic>
        <p:nvPicPr>
          <p:cNvPr id="10" name="Picture 485" descr="composite_alldates.tiff"/>
          <p:cNvPicPr>
            <a:picLocks noChangeAspect="1"/>
          </p:cNvPicPr>
          <p:nvPr/>
        </p:nvPicPr>
        <p:blipFill>
          <a:blip r:embed="rId4"/>
          <a:srcRect/>
          <a:stretch>
            <a:fillRect/>
          </a:stretch>
        </p:blipFill>
        <p:spPr bwMode="auto">
          <a:xfrm>
            <a:off x="31470600" y="6172200"/>
            <a:ext cx="9144000" cy="7010400"/>
          </a:xfrm>
          <a:prstGeom prst="rect">
            <a:avLst/>
          </a:prstGeom>
          <a:noFill/>
          <a:ln w="9525">
            <a:noFill/>
            <a:miter lim="800000"/>
            <a:headEnd/>
            <a:tailEnd/>
          </a:ln>
        </p:spPr>
      </p:pic>
      <p:pic>
        <p:nvPicPr>
          <p:cNvPr id="11" name="Picture 485" descr="composite_alldates.tiff"/>
          <p:cNvPicPr>
            <a:picLocks noChangeAspect="1"/>
          </p:cNvPicPr>
          <p:nvPr/>
        </p:nvPicPr>
        <p:blipFill>
          <a:blip r:embed="rId4"/>
          <a:srcRect/>
          <a:stretch>
            <a:fillRect/>
          </a:stretch>
        </p:blipFill>
        <p:spPr bwMode="auto">
          <a:xfrm>
            <a:off x="31623000" y="6324600"/>
            <a:ext cx="9144000" cy="7010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7090" name="Title 1"/>
          <p:cNvSpPr>
            <a:spLocks noGrp="1"/>
          </p:cNvSpPr>
          <p:nvPr>
            <p:ph type="title" idx="4294967295"/>
          </p:nvPr>
        </p:nvSpPr>
        <p:spPr>
          <a:xfrm>
            <a:off x="457200" y="-174625"/>
            <a:ext cx="8229600" cy="1143000"/>
          </a:xfrm>
        </p:spPr>
        <p:txBody>
          <a:bodyPr>
            <a:normAutofit/>
          </a:bodyPr>
          <a:lstStyle/>
          <a:p>
            <a:pPr>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 pos="8535988" algn="l"/>
              </a:tabLst>
            </a:pPr>
            <a:r>
              <a:rPr lang="en-GB" sz="3000" dirty="0" smtClean="0">
                <a:solidFill>
                  <a:srgbClr val="000000"/>
                </a:solidFill>
                <a:latin typeface="Calibri" pitchFamily="34" charset="0"/>
              </a:rPr>
              <a:t>Clustering – A Fancy Way of Saying We Are Trying to Find Days That Look Similar - SLP</a:t>
            </a:r>
            <a:endParaRPr lang="en-GB" sz="3000" dirty="0">
              <a:solidFill>
                <a:srgbClr val="000000"/>
              </a:solidFill>
              <a:latin typeface="Calibri" pitchFamily="34" charset="0"/>
            </a:endParaRPr>
          </a:p>
        </p:txBody>
      </p:sp>
      <p:pic>
        <p:nvPicPr>
          <p:cNvPr id="6" name="Picture 5" descr="regime10day1.tiff"/>
          <p:cNvPicPr>
            <a:picLocks noChangeAspect="1"/>
          </p:cNvPicPr>
          <p:nvPr/>
        </p:nvPicPr>
        <p:blipFill>
          <a:blip r:embed="rId3"/>
          <a:stretch>
            <a:fillRect/>
          </a:stretch>
        </p:blipFill>
        <p:spPr>
          <a:xfrm>
            <a:off x="-1" y="968375"/>
            <a:ext cx="4572000" cy="2298701"/>
          </a:xfrm>
          <a:prstGeom prst="rect">
            <a:avLst/>
          </a:prstGeom>
        </p:spPr>
      </p:pic>
      <p:pic>
        <p:nvPicPr>
          <p:cNvPr id="7" name="Picture 6" descr="regime10day2.tiff"/>
          <p:cNvPicPr>
            <a:picLocks noChangeAspect="1"/>
          </p:cNvPicPr>
          <p:nvPr/>
        </p:nvPicPr>
        <p:blipFill>
          <a:blip r:embed="rId4"/>
          <a:stretch>
            <a:fillRect/>
          </a:stretch>
        </p:blipFill>
        <p:spPr>
          <a:xfrm>
            <a:off x="4365624" y="968377"/>
            <a:ext cx="4778376" cy="2298699"/>
          </a:xfrm>
          <a:prstGeom prst="rect">
            <a:avLst/>
          </a:prstGeom>
        </p:spPr>
      </p:pic>
      <p:pic>
        <p:nvPicPr>
          <p:cNvPr id="8" name="Picture 7" descr="regime10day3.tiff"/>
          <p:cNvPicPr>
            <a:picLocks noChangeAspect="1"/>
          </p:cNvPicPr>
          <p:nvPr/>
        </p:nvPicPr>
        <p:blipFill>
          <a:blip r:embed="rId5"/>
          <a:stretch>
            <a:fillRect/>
          </a:stretch>
        </p:blipFill>
        <p:spPr>
          <a:xfrm>
            <a:off x="-1" y="2886076"/>
            <a:ext cx="4572001" cy="2492375"/>
          </a:xfrm>
          <a:prstGeom prst="rect">
            <a:avLst/>
          </a:prstGeom>
        </p:spPr>
      </p:pic>
      <p:pic>
        <p:nvPicPr>
          <p:cNvPr id="9" name="Picture 8" descr="regime10day4.tiff"/>
          <p:cNvPicPr>
            <a:picLocks noChangeAspect="1"/>
          </p:cNvPicPr>
          <p:nvPr/>
        </p:nvPicPr>
        <p:blipFill>
          <a:blip r:embed="rId6"/>
          <a:stretch>
            <a:fillRect/>
          </a:stretch>
        </p:blipFill>
        <p:spPr>
          <a:xfrm>
            <a:off x="4365624" y="2886077"/>
            <a:ext cx="4778375" cy="2492374"/>
          </a:xfrm>
          <a:prstGeom prst="rect">
            <a:avLst/>
          </a:prstGeom>
        </p:spPr>
      </p:pic>
      <p:pic>
        <p:nvPicPr>
          <p:cNvPr id="10" name="Picture 9" descr="regime10day5.tiff"/>
          <p:cNvPicPr>
            <a:picLocks noChangeAspect="1"/>
          </p:cNvPicPr>
          <p:nvPr/>
        </p:nvPicPr>
        <p:blipFill>
          <a:blip r:embed="rId7"/>
          <a:stretch>
            <a:fillRect/>
          </a:stretch>
        </p:blipFill>
        <p:spPr>
          <a:xfrm>
            <a:off x="-1" y="4933952"/>
            <a:ext cx="4572000" cy="2206624"/>
          </a:xfrm>
          <a:prstGeom prst="rect">
            <a:avLst/>
          </a:prstGeom>
        </p:spPr>
      </p:pic>
      <p:pic>
        <p:nvPicPr>
          <p:cNvPr id="11" name="Picture 10" descr="regime10day6.tiff"/>
          <p:cNvPicPr>
            <a:picLocks noChangeAspect="1"/>
          </p:cNvPicPr>
          <p:nvPr/>
        </p:nvPicPr>
        <p:blipFill>
          <a:blip r:embed="rId8"/>
          <a:stretch>
            <a:fillRect/>
          </a:stretch>
        </p:blipFill>
        <p:spPr>
          <a:xfrm>
            <a:off x="4365624" y="4933952"/>
            <a:ext cx="4778376" cy="2206624"/>
          </a:xfrm>
          <a:prstGeom prst="rect">
            <a:avLst/>
          </a:prstGeom>
        </p:spPr>
      </p:pic>
      <p:sp>
        <p:nvSpPr>
          <p:cNvPr id="12" name="Text Box 8"/>
          <p:cNvSpPr txBox="1">
            <a:spLocks noChangeArrowheads="1"/>
          </p:cNvSpPr>
          <p:nvPr/>
        </p:nvSpPr>
        <p:spPr bwMode="auto">
          <a:xfrm>
            <a:off x="457200" y="1076852"/>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Day 1 In Cluster 1</a:t>
            </a:r>
            <a:endParaRPr lang="en-GB" sz="2000" b="1" dirty="0">
              <a:solidFill>
                <a:srgbClr val="000000"/>
              </a:solidFill>
              <a:latin typeface="Calibri" pitchFamily="34" charset="0"/>
            </a:endParaRPr>
          </a:p>
        </p:txBody>
      </p:sp>
      <p:sp>
        <p:nvSpPr>
          <p:cNvPr id="13" name="Text Box 8"/>
          <p:cNvSpPr txBox="1">
            <a:spLocks noChangeArrowheads="1"/>
          </p:cNvSpPr>
          <p:nvPr/>
        </p:nvSpPr>
        <p:spPr bwMode="auto">
          <a:xfrm>
            <a:off x="457200" y="2886077"/>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Day 2 In Cluster 1</a:t>
            </a:r>
            <a:endParaRPr lang="en-GB" sz="2000" b="1" dirty="0">
              <a:solidFill>
                <a:srgbClr val="000000"/>
              </a:solidFill>
              <a:latin typeface="Calibri" pitchFamily="34" charset="0"/>
            </a:endParaRPr>
          </a:p>
        </p:txBody>
      </p:sp>
      <p:sp>
        <p:nvSpPr>
          <p:cNvPr id="14" name="Text Box 8"/>
          <p:cNvSpPr txBox="1">
            <a:spLocks noChangeArrowheads="1"/>
          </p:cNvSpPr>
          <p:nvPr/>
        </p:nvSpPr>
        <p:spPr bwMode="auto">
          <a:xfrm>
            <a:off x="457200" y="4933952"/>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Day 3 In Cluster 1</a:t>
            </a:r>
            <a:endParaRPr lang="en-GB" sz="2000" b="1" dirty="0">
              <a:solidFill>
                <a:srgbClr val="000000"/>
              </a:solidFill>
              <a:latin typeface="Calibri" pitchFamily="34" charset="0"/>
            </a:endParaRPr>
          </a:p>
        </p:txBody>
      </p:sp>
      <p:sp>
        <p:nvSpPr>
          <p:cNvPr id="15" name="Text Box 8"/>
          <p:cNvSpPr txBox="1">
            <a:spLocks noChangeArrowheads="1"/>
          </p:cNvSpPr>
          <p:nvPr/>
        </p:nvSpPr>
        <p:spPr bwMode="auto">
          <a:xfrm>
            <a:off x="4973107" y="968375"/>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Day 4 In Cluster 1</a:t>
            </a:r>
            <a:endParaRPr lang="en-GB" sz="2000" b="1" dirty="0">
              <a:solidFill>
                <a:srgbClr val="000000"/>
              </a:solidFill>
              <a:latin typeface="Calibri" pitchFamily="34" charset="0"/>
            </a:endParaRPr>
          </a:p>
        </p:txBody>
      </p:sp>
      <p:sp>
        <p:nvSpPr>
          <p:cNvPr id="16" name="Text Box 8"/>
          <p:cNvSpPr txBox="1">
            <a:spLocks noChangeArrowheads="1"/>
          </p:cNvSpPr>
          <p:nvPr/>
        </p:nvSpPr>
        <p:spPr bwMode="auto">
          <a:xfrm>
            <a:off x="5000625" y="2876862"/>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Day 5 In Cluster 1</a:t>
            </a:r>
            <a:endParaRPr lang="en-GB" sz="2000" b="1" dirty="0">
              <a:solidFill>
                <a:srgbClr val="000000"/>
              </a:solidFill>
              <a:latin typeface="Calibri" pitchFamily="34" charset="0"/>
            </a:endParaRPr>
          </a:p>
        </p:txBody>
      </p:sp>
      <p:sp>
        <p:nvSpPr>
          <p:cNvPr id="17" name="Text Box 8"/>
          <p:cNvSpPr txBox="1">
            <a:spLocks noChangeArrowheads="1"/>
          </p:cNvSpPr>
          <p:nvPr/>
        </p:nvSpPr>
        <p:spPr bwMode="auto">
          <a:xfrm>
            <a:off x="4905375" y="4988237"/>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Day 6 In Cluster 1</a:t>
            </a:r>
            <a:endParaRPr lang="en-GB" sz="2000" b="1" dirty="0">
              <a:solidFill>
                <a:srgbClr val="000000"/>
              </a:solidFill>
              <a:latin typeface="Calibri" pitchFamily="34"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8632"/>
            <a:ext cx="9144000" cy="1470025"/>
          </a:xfrm>
        </p:spPr>
        <p:txBody>
          <a:bodyPr>
            <a:normAutofit/>
          </a:bodyPr>
          <a:lstStyle/>
          <a:p>
            <a:r>
              <a:rPr lang="en-US" sz="3400" dirty="0" smtClean="0"/>
              <a:t>Clustering Results With SLP – High Fire Threat Days</a:t>
            </a:r>
            <a:endParaRPr lang="en-US" sz="3400" dirty="0"/>
          </a:p>
        </p:txBody>
      </p:sp>
      <p:sp>
        <p:nvSpPr>
          <p:cNvPr id="5" name="Title 1"/>
          <p:cNvSpPr txBox="1">
            <a:spLocks/>
          </p:cNvSpPr>
          <p:nvPr/>
        </p:nvSpPr>
        <p:spPr>
          <a:xfrm>
            <a:off x="0" y="917341"/>
            <a:ext cx="9144000" cy="5746607"/>
          </a:xfrm>
          <a:prstGeom prst="rect">
            <a:avLst/>
          </a:prstGeom>
        </p:spPr>
        <p:txBody>
          <a:bodyPr vert="horz" lIns="91440" tIns="45720" rIns="91440" bIns="45720" rtlCol="0" anchor="t">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2400" dirty="0" smtClean="0">
                <a:latin typeface="+mj-lt"/>
                <a:ea typeface="+mj-ea"/>
                <a:cs typeface="+mj-cs"/>
              </a:rPr>
              <a:t>Results with 2 clusters reveal one cluster with a high pressure to the NW or W of the region. The second cluster has a ridge to the SW of New York City.</a:t>
            </a:r>
            <a:endParaRPr lang="en-US" sz="2400" dirty="0" smtClean="0"/>
          </a:p>
          <a:p>
            <a:pPr marL="514350" marR="0" lvl="0" indent="-514350" defTabSz="457200" rtl="0" eaLnBrk="1" fontAlgn="auto" latinLnBrk="0" hangingPunct="1">
              <a:lnSpc>
                <a:spcPct val="100000"/>
              </a:lnSpc>
              <a:spcBef>
                <a:spcPct val="0"/>
              </a:spcBef>
              <a:spcAft>
                <a:spcPts val="0"/>
              </a:spcAft>
              <a:buClrTx/>
              <a:buSzTx/>
              <a:tabLst/>
              <a:defRPr/>
            </a:pPr>
            <a:endParaRPr kumimoji="0" lang="en-US" sz="28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9" name="Picture 8" descr="composite_mean_sfcSLP_cluster1of2.tiff"/>
          <p:cNvPicPr>
            <a:picLocks noChangeAspect="1"/>
          </p:cNvPicPr>
          <p:nvPr/>
        </p:nvPicPr>
        <p:blipFill>
          <a:blip r:embed="rId2"/>
          <a:stretch>
            <a:fillRect/>
          </a:stretch>
        </p:blipFill>
        <p:spPr>
          <a:xfrm>
            <a:off x="-76733" y="2303164"/>
            <a:ext cx="5209897" cy="4554835"/>
          </a:xfrm>
          <a:prstGeom prst="rect">
            <a:avLst/>
          </a:prstGeom>
        </p:spPr>
      </p:pic>
      <p:pic>
        <p:nvPicPr>
          <p:cNvPr id="12" name="Picture 11" descr="composite_mean_sfcSLP_cluster2of2.tiff"/>
          <p:cNvPicPr>
            <a:picLocks noChangeAspect="1"/>
          </p:cNvPicPr>
          <p:nvPr/>
        </p:nvPicPr>
        <p:blipFill>
          <a:blip r:embed="rId3"/>
          <a:stretch>
            <a:fillRect/>
          </a:stretch>
        </p:blipFill>
        <p:spPr>
          <a:xfrm>
            <a:off x="4572000" y="2426651"/>
            <a:ext cx="5098296" cy="4360784"/>
          </a:xfrm>
          <a:prstGeom prst="rect">
            <a:avLst/>
          </a:prstGeom>
        </p:spPr>
      </p:pic>
      <p:sp>
        <p:nvSpPr>
          <p:cNvPr id="6" name="Text Box 8"/>
          <p:cNvSpPr txBox="1">
            <a:spLocks noChangeArrowheads="1"/>
          </p:cNvSpPr>
          <p:nvPr/>
        </p:nvSpPr>
        <p:spPr bwMode="auto">
          <a:xfrm>
            <a:off x="457200" y="2231544"/>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Cluster 1 - SLP Composite</a:t>
            </a:r>
            <a:endParaRPr lang="en-GB" sz="2000" b="1" dirty="0">
              <a:solidFill>
                <a:srgbClr val="000000"/>
              </a:solidFill>
              <a:latin typeface="Calibri" pitchFamily="34" charset="0"/>
            </a:endParaRPr>
          </a:p>
        </p:txBody>
      </p:sp>
      <p:sp>
        <p:nvSpPr>
          <p:cNvPr id="7" name="Text Box 8"/>
          <p:cNvSpPr txBox="1">
            <a:spLocks noChangeArrowheads="1"/>
          </p:cNvSpPr>
          <p:nvPr/>
        </p:nvSpPr>
        <p:spPr bwMode="auto">
          <a:xfrm>
            <a:off x="5457825" y="2303164"/>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Cluster 2 - SLP Composite</a:t>
            </a:r>
            <a:endParaRPr lang="en-GB" sz="2000" b="1"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0946" name="Picture 7"/>
          <p:cNvPicPr>
            <a:picLocks noChangeAspect="1" noChangeArrowheads="1"/>
          </p:cNvPicPr>
          <p:nvPr/>
        </p:nvPicPr>
        <p:blipFill>
          <a:blip r:embed="rId3"/>
          <a:srcRect/>
          <a:stretch>
            <a:fillRect/>
          </a:stretch>
        </p:blipFill>
        <p:spPr bwMode="auto">
          <a:xfrm>
            <a:off x="1" y="323850"/>
            <a:ext cx="5048058" cy="6534150"/>
          </a:xfrm>
          <a:prstGeom prst="rect">
            <a:avLst/>
          </a:prstGeom>
          <a:noFill/>
          <a:ln w="9525">
            <a:noFill/>
            <a:miter lim="800000"/>
            <a:headEnd/>
            <a:tailEnd/>
          </a:ln>
        </p:spPr>
      </p:pic>
      <p:sp>
        <p:nvSpPr>
          <p:cNvPr id="210948" name="Rectangle 2"/>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pPr defTabSz="914400"/>
            <a:endParaRPr lang="en-US">
              <a:latin typeface="Calibri" pitchFamily="34" charset="0"/>
              <a:cs typeface="Arial" charset="0"/>
            </a:endParaRPr>
          </a:p>
        </p:txBody>
      </p:sp>
      <p:sp>
        <p:nvSpPr>
          <p:cNvPr id="6" name="Oval 5"/>
          <p:cNvSpPr/>
          <p:nvPr/>
        </p:nvSpPr>
        <p:spPr>
          <a:xfrm rot="19098530">
            <a:off x="1743075" y="4668838"/>
            <a:ext cx="3511550" cy="715962"/>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auto">
              <a:spcBef>
                <a:spcPts val="0"/>
              </a:spcBef>
              <a:spcAft>
                <a:spcPts val="0"/>
              </a:spcAft>
              <a:defRPr/>
            </a:pPr>
            <a:endParaRPr lang="en-US" dirty="0"/>
          </a:p>
        </p:txBody>
      </p:sp>
      <p:pic>
        <p:nvPicPr>
          <p:cNvPr id="210950" name="Content Placeholder 6"/>
          <p:cNvPicPr>
            <a:picLocks noGrp="1" noChangeAspect="1" noChangeArrowheads="1"/>
          </p:cNvPicPr>
          <p:nvPr>
            <p:ph idx="4294967295"/>
          </p:nvPr>
        </p:nvPicPr>
        <p:blipFill>
          <a:blip r:embed="rId4"/>
          <a:srcRect/>
          <a:stretch>
            <a:fillRect/>
          </a:stretch>
        </p:blipFill>
        <p:spPr>
          <a:xfrm>
            <a:off x="1" y="1439333"/>
            <a:ext cx="2743200" cy="2929467"/>
          </a:xfrm>
        </p:spPr>
      </p:pic>
      <p:sp>
        <p:nvSpPr>
          <p:cNvPr id="210951" name="TextBox 6"/>
          <p:cNvSpPr txBox="1">
            <a:spLocks noChangeArrowheads="1"/>
          </p:cNvSpPr>
          <p:nvPr/>
        </p:nvSpPr>
        <p:spPr bwMode="auto">
          <a:xfrm>
            <a:off x="0" y="685800"/>
            <a:ext cx="3698875" cy="369888"/>
          </a:xfrm>
          <a:prstGeom prst="rect">
            <a:avLst/>
          </a:prstGeom>
          <a:noFill/>
          <a:ln w="9525">
            <a:noFill/>
            <a:miter lim="800000"/>
            <a:headEnd/>
            <a:tailEnd/>
          </a:ln>
        </p:spPr>
        <p:txBody>
          <a:bodyPr wrap="none">
            <a:spAutoFit/>
          </a:bodyPr>
          <a:lstStyle/>
          <a:p>
            <a:pPr defTabSz="914400"/>
            <a:r>
              <a:rPr lang="en-US">
                <a:cs typeface="Arial" charset="0"/>
              </a:rPr>
              <a:t>United States Forest Service 2010</a:t>
            </a:r>
          </a:p>
        </p:txBody>
      </p:sp>
      <p:sp>
        <p:nvSpPr>
          <p:cNvPr id="8" name="Rectangle 7"/>
          <p:cNvSpPr/>
          <p:nvPr/>
        </p:nvSpPr>
        <p:spPr>
          <a:xfrm>
            <a:off x="5048058" y="643470"/>
            <a:ext cx="4095943" cy="6217086"/>
          </a:xfrm>
          <a:prstGeom prst="rect">
            <a:avLst/>
          </a:prstGeom>
        </p:spPr>
        <p:txBody>
          <a:bodyPr wrap="square">
            <a:spAutoFit/>
          </a:bodyPr>
          <a:lstStyle/>
          <a:p>
            <a:pPr>
              <a:buFont typeface="Arial"/>
              <a:buChar char="•"/>
            </a:pPr>
            <a:r>
              <a:rPr lang="en-US" sz="2200" dirty="0" smtClean="0"/>
              <a:t>A wildfire is any uncontrolled fire in combustible vegetation and can grow to enormous sizes.</a:t>
            </a:r>
          </a:p>
          <a:p>
            <a:endParaRPr lang="en-US" sz="1200" dirty="0" smtClean="0"/>
          </a:p>
          <a:p>
            <a:pPr>
              <a:buFont typeface="Arial"/>
              <a:buChar char="•"/>
            </a:pPr>
            <a:r>
              <a:rPr lang="en-US" sz="2200" dirty="0" smtClean="0"/>
              <a:t>Wildfires are natural occurrences, but they can also be destructive to humans and the ecosystem. </a:t>
            </a:r>
          </a:p>
          <a:p>
            <a:endParaRPr lang="en-US" sz="1200" dirty="0" smtClean="0"/>
          </a:p>
          <a:p>
            <a:pPr>
              <a:buFont typeface="Arial"/>
              <a:buChar char="•"/>
            </a:pPr>
            <a:r>
              <a:rPr lang="en-US" sz="2200" dirty="0" smtClean="0"/>
              <a:t>The sustenance and spread of wildfires is VERY sensitive to the overlying meteorology conditions (i.e. dryness, wind speed, direction, temperature, etc).</a:t>
            </a:r>
          </a:p>
          <a:p>
            <a:endParaRPr lang="en-US" sz="1200" dirty="0" smtClean="0"/>
          </a:p>
          <a:p>
            <a:pPr>
              <a:buFont typeface="Arial"/>
              <a:buChar char="•"/>
            </a:pPr>
            <a:r>
              <a:rPr lang="en-US" sz="2200" dirty="0" smtClean="0"/>
              <a:t>Although rare, wildfires along the Northeast coast of the United States can be dangerous due to a high population density.</a:t>
            </a:r>
          </a:p>
        </p:txBody>
      </p:sp>
      <p:sp>
        <p:nvSpPr>
          <p:cNvPr id="9" name="Title 1"/>
          <p:cNvSpPr txBox="1">
            <a:spLocks/>
          </p:cNvSpPr>
          <p:nvPr/>
        </p:nvSpPr>
        <p:spPr>
          <a:xfrm>
            <a:off x="0" y="-84664"/>
            <a:ext cx="9144000" cy="762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400" dirty="0" smtClean="0">
                <a:latin typeface="+mj-lt"/>
                <a:ea typeface="+mj-ea"/>
                <a:cs typeface="+mj-cs"/>
              </a:rPr>
              <a:t>Wildfires and the Northeast United States</a:t>
            </a:r>
            <a:endParaRPr kumimoji="0" lang="en-US" sz="3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8632"/>
            <a:ext cx="9144000" cy="1470025"/>
          </a:xfrm>
        </p:spPr>
        <p:txBody>
          <a:bodyPr>
            <a:normAutofit/>
          </a:bodyPr>
          <a:lstStyle/>
          <a:p>
            <a:r>
              <a:rPr lang="en-US" sz="3400" dirty="0" smtClean="0"/>
              <a:t>Clustering Results With SLP – High Fire Threat Days</a:t>
            </a:r>
            <a:endParaRPr lang="en-US" sz="3400" dirty="0"/>
          </a:p>
        </p:txBody>
      </p:sp>
      <p:sp>
        <p:nvSpPr>
          <p:cNvPr id="5" name="Title 1"/>
          <p:cNvSpPr txBox="1">
            <a:spLocks/>
          </p:cNvSpPr>
          <p:nvPr/>
        </p:nvSpPr>
        <p:spPr>
          <a:xfrm>
            <a:off x="0" y="917341"/>
            <a:ext cx="9144000" cy="5746607"/>
          </a:xfrm>
          <a:prstGeom prst="rect">
            <a:avLst/>
          </a:prstGeom>
        </p:spPr>
        <p:txBody>
          <a:bodyPr vert="horz" lIns="91440" tIns="45720" rIns="91440" bIns="45720" rtlCol="0" anchor="t">
            <a:normAutofit/>
          </a:bodyPr>
          <a:lstStyle/>
          <a:p>
            <a:pPr lvl="0">
              <a:spcBef>
                <a:spcPct val="0"/>
              </a:spcBef>
            </a:pPr>
            <a:r>
              <a:rPr lang="en-US" sz="2400" dirty="0" smtClean="0">
                <a:latin typeface="+mj-lt"/>
                <a:ea typeface="+mj-ea"/>
                <a:cs typeface="+mj-cs"/>
              </a:rPr>
              <a:t>The differences in model bias between these two clusters easily exceed 95% confidence, suggesting a relationship between model performance and the weather pattern.</a:t>
            </a:r>
            <a:endParaRPr lang="en-US" sz="2400" dirty="0" smtClean="0"/>
          </a:p>
          <a:p>
            <a:pPr marL="514350" marR="0" lvl="0" indent="-514350" defTabSz="457200" rtl="0" eaLnBrk="1" fontAlgn="auto" latinLnBrk="0" hangingPunct="1">
              <a:lnSpc>
                <a:spcPct val="100000"/>
              </a:lnSpc>
              <a:spcBef>
                <a:spcPct val="0"/>
              </a:spcBef>
              <a:spcAft>
                <a:spcPts val="0"/>
              </a:spcAft>
              <a:buClrTx/>
              <a:buSzTx/>
              <a:tabLst/>
              <a:defRPr/>
            </a:pPr>
            <a:endParaRPr kumimoji="0" lang="en-US" sz="2800" b="0"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6" name="Picture 5" descr="clustermean_clustertotal2_sfcSLP.tiff"/>
          <p:cNvPicPr>
            <a:picLocks noChangeAspect="1"/>
          </p:cNvPicPr>
          <p:nvPr/>
        </p:nvPicPr>
        <p:blipFill>
          <a:blip r:embed="rId2"/>
          <a:stretch>
            <a:fillRect/>
          </a:stretch>
        </p:blipFill>
        <p:spPr>
          <a:xfrm>
            <a:off x="0" y="2273505"/>
            <a:ext cx="9613658" cy="4390443"/>
          </a:xfrm>
          <a:prstGeom prst="rect">
            <a:avLst/>
          </a:prstGeom>
        </p:spPr>
      </p:pic>
      <p:sp>
        <p:nvSpPr>
          <p:cNvPr id="8" name="TextBox 7"/>
          <p:cNvSpPr txBox="1"/>
          <p:nvPr/>
        </p:nvSpPr>
        <p:spPr>
          <a:xfrm>
            <a:off x="2643201" y="6199899"/>
            <a:ext cx="438666" cy="369332"/>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3980934" y="6167633"/>
            <a:ext cx="438666" cy="369332"/>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5537442" y="6167633"/>
            <a:ext cx="438666" cy="369332"/>
          </a:xfrm>
          <a:prstGeom prst="rect">
            <a:avLst/>
          </a:prstGeom>
          <a:solidFill>
            <a:schemeClr val="bg1"/>
          </a:solidFill>
        </p:spPr>
        <p:txBody>
          <a:bodyPr wrap="square" rtlCol="0">
            <a:spAutoFit/>
          </a:bodyPr>
          <a:lstStyle/>
          <a:p>
            <a:endParaRPr lang="en-US" dirty="0"/>
          </a:p>
        </p:txBody>
      </p:sp>
      <p:sp>
        <p:nvSpPr>
          <p:cNvPr id="11" name="TextBox 10"/>
          <p:cNvSpPr txBox="1"/>
          <p:nvPr/>
        </p:nvSpPr>
        <p:spPr>
          <a:xfrm>
            <a:off x="6893467" y="6167633"/>
            <a:ext cx="438666" cy="369332"/>
          </a:xfrm>
          <a:prstGeom prst="rect">
            <a:avLst/>
          </a:prstGeom>
          <a:solidFill>
            <a:schemeClr val="bg1"/>
          </a:solidFill>
        </p:spPr>
        <p:txBody>
          <a:bodyPr wrap="square" rtlCol="0">
            <a:spAutoFit/>
          </a:bodyPr>
          <a:lstStyle/>
          <a:p>
            <a:endParaRPr lang="en-US" dirty="0"/>
          </a:p>
        </p:txBody>
      </p:sp>
      <p:pic>
        <p:nvPicPr>
          <p:cNvPr id="14" name="Picture 13" descr="legend.png"/>
          <p:cNvPicPr>
            <a:picLocks noChangeAspect="1"/>
          </p:cNvPicPr>
          <p:nvPr/>
        </p:nvPicPr>
        <p:blipFill>
          <a:blip r:embed="rId3"/>
          <a:stretch>
            <a:fillRect/>
          </a:stretch>
        </p:blipFill>
        <p:spPr>
          <a:xfrm>
            <a:off x="5537442" y="4216399"/>
            <a:ext cx="2438400" cy="162136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58632"/>
            <a:ext cx="9144000" cy="1470025"/>
          </a:xfrm>
        </p:spPr>
        <p:txBody>
          <a:bodyPr>
            <a:normAutofit/>
          </a:bodyPr>
          <a:lstStyle/>
          <a:p>
            <a:r>
              <a:rPr lang="en-US" sz="3800" dirty="0" smtClean="0"/>
              <a:t>Conclusions</a:t>
            </a:r>
            <a:endParaRPr lang="en-US" sz="3800" dirty="0"/>
          </a:p>
        </p:txBody>
      </p:sp>
      <p:sp>
        <p:nvSpPr>
          <p:cNvPr id="5" name="Title 1"/>
          <p:cNvSpPr txBox="1">
            <a:spLocks/>
          </p:cNvSpPr>
          <p:nvPr/>
        </p:nvSpPr>
        <p:spPr>
          <a:xfrm>
            <a:off x="0" y="917341"/>
            <a:ext cx="9144000" cy="5746607"/>
          </a:xfrm>
          <a:prstGeom prst="rect">
            <a:avLst/>
          </a:prstGeom>
        </p:spPr>
        <p:txBody>
          <a:bodyPr vert="horz" lIns="91440" tIns="45720" rIns="91440" bIns="45720" rtlCol="0" anchor="t">
            <a:normAutofit/>
          </a:bodyPr>
          <a:lstStyle/>
          <a:p>
            <a:pPr marL="514350" marR="0" lvl="0" indent="-51435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mj-lt"/>
                <a:ea typeface="+mj-ea"/>
                <a:cs typeface="+mj-cs"/>
              </a:rPr>
              <a:t>A High Fire threat Index (HFTI) has been calculated using meteorological parameters in the New York City area. High fire threat days occur most commonly between March and May.</a:t>
            </a:r>
          </a:p>
          <a:p>
            <a:pPr marL="514350" marR="0" lvl="0" indent="-514350" defTabSz="457200" rtl="0" eaLnBrk="1" fontAlgn="auto" latinLnBrk="0" hangingPunct="1">
              <a:lnSpc>
                <a:spcPct val="100000"/>
              </a:lnSpc>
              <a:spcBef>
                <a:spcPct val="0"/>
              </a:spcBef>
              <a:spcAft>
                <a:spcPts val="0"/>
              </a:spcAft>
              <a:buClrTx/>
              <a:buSzTx/>
              <a:tabLst/>
              <a:defRPr/>
            </a:pPr>
            <a:endParaRPr kumimoji="0" lang="en-US" sz="2600" b="0" i="0" u="none" strike="noStrike" kern="1200" cap="none" spc="0" normalizeH="0" baseline="0" noProof="0" dirty="0" smtClean="0">
              <a:ln>
                <a:noFill/>
              </a:ln>
              <a:solidFill>
                <a:schemeClr val="tx1"/>
              </a:solidFill>
              <a:effectLst/>
              <a:uLnTx/>
              <a:uFillTx/>
              <a:latin typeface="+mj-lt"/>
              <a:ea typeface="+mj-ea"/>
              <a:cs typeface="+mj-cs"/>
            </a:endParaRPr>
          </a:p>
          <a:p>
            <a:pPr marL="514350" marR="0" lvl="0" indent="-51435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mj-lt"/>
                <a:ea typeface="+mj-ea"/>
                <a:cs typeface="+mj-cs"/>
              </a:rPr>
              <a:t>Modeled temperature is cooler (by 1-2 </a:t>
            </a:r>
            <a:r>
              <a:rPr lang="en-US" sz="2600" baseline="30000" dirty="0" err="1" smtClean="0">
                <a:latin typeface="+mj-lt"/>
                <a:ea typeface="+mj-ea"/>
                <a:cs typeface="+mj-cs"/>
              </a:rPr>
              <a:t>o</a:t>
            </a:r>
            <a:r>
              <a:rPr lang="en-US" sz="2600" dirty="0" err="1" smtClean="0">
                <a:latin typeface="+mj-lt"/>
                <a:ea typeface="+mj-ea"/>
                <a:cs typeface="+mj-cs"/>
              </a:rPr>
              <a:t>C</a:t>
            </a:r>
            <a:r>
              <a:rPr lang="en-US" sz="2600" dirty="0" smtClean="0">
                <a:latin typeface="+mj-lt"/>
                <a:ea typeface="+mj-ea"/>
                <a:cs typeface="+mj-cs"/>
              </a:rPr>
              <a:t>) on high fire threat days than the warm season average. This bias is corrected when other high fire threat days are used in the training statistics instead of the warm season average.</a:t>
            </a:r>
          </a:p>
          <a:p>
            <a:pPr marL="514350" marR="0" lvl="0" indent="-514350" defTabSz="457200" rtl="0" eaLnBrk="1" fontAlgn="auto" latinLnBrk="0" hangingPunct="1">
              <a:lnSpc>
                <a:spcPct val="100000"/>
              </a:lnSpc>
              <a:spcBef>
                <a:spcPct val="0"/>
              </a:spcBef>
              <a:spcAft>
                <a:spcPts val="0"/>
              </a:spcAft>
              <a:buClrTx/>
              <a:buSzTx/>
              <a:tabLst/>
              <a:defRPr/>
            </a:pPr>
            <a:endParaRPr lang="en-US" sz="2600" dirty="0" smtClean="0">
              <a:latin typeface="+mj-lt"/>
              <a:ea typeface="+mj-ea"/>
              <a:cs typeface="+mj-cs"/>
            </a:endParaRPr>
          </a:p>
          <a:p>
            <a:pPr marL="514350" marR="0" lvl="0" indent="-514350" defTabSz="457200" rtl="0" eaLnBrk="1" fontAlgn="auto" latinLnBrk="0" hangingPunct="1">
              <a:lnSpc>
                <a:spcPct val="100000"/>
              </a:lnSpc>
              <a:spcBef>
                <a:spcPct val="0"/>
              </a:spcBef>
              <a:spcAft>
                <a:spcPts val="0"/>
              </a:spcAft>
              <a:buClrTx/>
              <a:buSzTx/>
              <a:buFont typeface="Arial"/>
              <a:buChar char="•"/>
              <a:tabLst/>
              <a:defRPr/>
            </a:pPr>
            <a:r>
              <a:rPr lang="en-US" sz="2600" dirty="0" smtClean="0">
                <a:latin typeface="+mj-lt"/>
                <a:ea typeface="+mj-ea"/>
                <a:cs typeface="+mj-cs"/>
              </a:rPr>
              <a:t>Model bias appears to be related to the large-scale atmospheric flow pattern. More research is needed to determine the potential operational utility of an analog fire weather bias correction.</a:t>
            </a:r>
            <a:endParaRPr kumimoji="0" lang="en-US" sz="2600" b="0" i="0" u="none" strike="noStrike" kern="1200" cap="none" spc="0" normalizeH="0" baseline="0" noProof="0" dirty="0" smtClean="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 name="Picture 16" descr="fire10.png"/>
          <p:cNvPicPr>
            <a:picLocks noChangeAspect="1"/>
          </p:cNvPicPr>
          <p:nvPr/>
        </p:nvPicPr>
        <p:blipFill>
          <a:blip r:embed="rId3"/>
          <a:stretch>
            <a:fillRect/>
          </a:stretch>
        </p:blipFill>
        <p:spPr>
          <a:xfrm>
            <a:off x="4318000" y="3539066"/>
            <a:ext cx="4838700" cy="3318934"/>
          </a:xfrm>
          <a:prstGeom prst="rect">
            <a:avLst/>
          </a:prstGeom>
        </p:spPr>
      </p:pic>
      <p:sp>
        <p:nvSpPr>
          <p:cNvPr id="210948" name="Rectangle 2"/>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pPr defTabSz="914400"/>
            <a:endParaRPr lang="en-US">
              <a:latin typeface="Calibri" pitchFamily="34" charset="0"/>
              <a:cs typeface="Arial" charset="0"/>
            </a:endParaRPr>
          </a:p>
        </p:txBody>
      </p:sp>
      <p:sp>
        <p:nvSpPr>
          <p:cNvPr id="8" name="Title 1"/>
          <p:cNvSpPr txBox="1">
            <a:spLocks/>
          </p:cNvSpPr>
          <p:nvPr/>
        </p:nvSpPr>
        <p:spPr>
          <a:xfrm>
            <a:off x="0" y="1"/>
            <a:ext cx="9144000" cy="762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400" dirty="0" smtClean="0">
                <a:latin typeface="+mj-lt"/>
                <a:ea typeface="+mj-ea"/>
                <a:cs typeface="+mj-cs"/>
              </a:rPr>
              <a:t>Ridge-Manorville Brush Fire – April 9</a:t>
            </a:r>
            <a:r>
              <a:rPr lang="en-US" sz="3400" baseline="30000" dirty="0" smtClean="0">
                <a:latin typeface="+mj-lt"/>
                <a:ea typeface="+mj-ea"/>
                <a:cs typeface="+mj-cs"/>
              </a:rPr>
              <a:t>th</a:t>
            </a:r>
            <a:r>
              <a:rPr lang="en-US" sz="3400" dirty="0" smtClean="0">
                <a:latin typeface="+mj-lt"/>
                <a:ea typeface="+mj-ea"/>
                <a:cs typeface="+mj-cs"/>
              </a:rPr>
              <a:t>, 2012 </a:t>
            </a:r>
            <a:endParaRPr kumimoji="0" lang="en-US" sz="3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4538133" y="762001"/>
            <a:ext cx="4605867" cy="2677656"/>
          </a:xfrm>
          <a:prstGeom prst="rect">
            <a:avLst/>
          </a:prstGeom>
        </p:spPr>
        <p:txBody>
          <a:bodyPr wrap="square">
            <a:spAutoFit/>
          </a:bodyPr>
          <a:lstStyle/>
          <a:p>
            <a:pPr>
              <a:buFont typeface="Arial"/>
              <a:buChar char="•"/>
            </a:pPr>
            <a:r>
              <a:rPr lang="en-US" sz="2100" dirty="0" smtClean="0"/>
              <a:t>1000-2000 acres burned. </a:t>
            </a:r>
          </a:p>
          <a:p>
            <a:pPr>
              <a:buFont typeface="Arial"/>
              <a:buChar char="•"/>
            </a:pPr>
            <a:r>
              <a:rPr lang="en-US" sz="2100" dirty="0" smtClean="0"/>
              <a:t>600 firefighters from 109 departments battled the fire with 30 brush trucks, 20 tankers and 100 engines. </a:t>
            </a:r>
          </a:p>
          <a:p>
            <a:pPr>
              <a:buFont typeface="Arial"/>
              <a:buChar char="•"/>
            </a:pPr>
            <a:r>
              <a:rPr lang="en-US" sz="2100" dirty="0" smtClean="0"/>
              <a:t>New York State Police Helicopters made airdrops of water.</a:t>
            </a:r>
          </a:p>
          <a:p>
            <a:pPr>
              <a:buFont typeface="Arial"/>
              <a:buChar char="•"/>
            </a:pPr>
            <a:r>
              <a:rPr lang="en-US" sz="2100" dirty="0" smtClean="0"/>
              <a:t>Fortunately the fire broke out in a relatively rural area of Long Island.</a:t>
            </a:r>
          </a:p>
        </p:txBody>
      </p:sp>
      <p:pic>
        <p:nvPicPr>
          <p:cNvPr id="10" name="Picture 9" descr="fire1.png"/>
          <p:cNvPicPr>
            <a:picLocks noChangeAspect="1"/>
          </p:cNvPicPr>
          <p:nvPr/>
        </p:nvPicPr>
        <p:blipFill>
          <a:blip r:embed="rId4"/>
          <a:stretch>
            <a:fillRect/>
          </a:stretch>
        </p:blipFill>
        <p:spPr>
          <a:xfrm>
            <a:off x="0" y="762001"/>
            <a:ext cx="4318000" cy="2777065"/>
          </a:xfrm>
          <a:prstGeom prst="rect">
            <a:avLst/>
          </a:prstGeom>
        </p:spPr>
      </p:pic>
      <p:pic>
        <p:nvPicPr>
          <p:cNvPr id="11" name="Picture 10" descr="fire3.png"/>
          <p:cNvPicPr>
            <a:picLocks noChangeAspect="1"/>
          </p:cNvPicPr>
          <p:nvPr/>
        </p:nvPicPr>
        <p:blipFill>
          <a:blip r:embed="rId5"/>
          <a:stretch>
            <a:fillRect/>
          </a:stretch>
        </p:blipFill>
        <p:spPr>
          <a:xfrm>
            <a:off x="0" y="3539067"/>
            <a:ext cx="4318000" cy="3318933"/>
          </a:xfrm>
          <a:prstGeom prst="rect">
            <a:avLst/>
          </a:prstGeom>
        </p:spPr>
      </p:pic>
      <p:sp>
        <p:nvSpPr>
          <p:cNvPr id="14" name="TextBox 13"/>
          <p:cNvSpPr txBox="1"/>
          <p:nvPr/>
        </p:nvSpPr>
        <p:spPr>
          <a:xfrm>
            <a:off x="2359486" y="3262067"/>
            <a:ext cx="1958514" cy="276999"/>
          </a:xfrm>
          <a:prstGeom prst="rect">
            <a:avLst/>
          </a:prstGeom>
          <a:noFill/>
        </p:spPr>
        <p:txBody>
          <a:bodyPr wrap="none" rtlCol="0">
            <a:spAutoFit/>
          </a:bodyPr>
          <a:lstStyle/>
          <a:p>
            <a:r>
              <a:rPr lang="en-US" sz="1200" dirty="0" smtClean="0">
                <a:solidFill>
                  <a:schemeClr val="bg1"/>
                </a:solidFill>
              </a:rPr>
              <a:t>Source: </a:t>
            </a:r>
            <a:r>
              <a:rPr lang="en-US" sz="1200" dirty="0" err="1" smtClean="0">
                <a:solidFill>
                  <a:schemeClr val="bg1"/>
                </a:solidFill>
              </a:rPr>
              <a:t>longislandpress.com</a:t>
            </a:r>
            <a:endParaRPr lang="en-US" sz="1200" dirty="0">
              <a:solidFill>
                <a:schemeClr val="bg1"/>
              </a:solidFill>
            </a:endParaRPr>
          </a:p>
        </p:txBody>
      </p:sp>
      <p:sp>
        <p:nvSpPr>
          <p:cNvPr id="15" name="TextBox 14"/>
          <p:cNvSpPr txBox="1"/>
          <p:nvPr/>
        </p:nvSpPr>
        <p:spPr>
          <a:xfrm>
            <a:off x="2788164" y="6581001"/>
            <a:ext cx="1529836" cy="276999"/>
          </a:xfrm>
          <a:prstGeom prst="rect">
            <a:avLst/>
          </a:prstGeom>
          <a:noFill/>
        </p:spPr>
        <p:txBody>
          <a:bodyPr wrap="none" rtlCol="0">
            <a:spAutoFit/>
          </a:bodyPr>
          <a:lstStyle/>
          <a:p>
            <a:r>
              <a:rPr lang="en-US" sz="1200" dirty="0" smtClean="0">
                <a:solidFill>
                  <a:schemeClr val="bg1"/>
                </a:solidFill>
              </a:rPr>
              <a:t>Source: </a:t>
            </a:r>
            <a:r>
              <a:rPr lang="en-US" sz="1200" dirty="0" err="1" smtClean="0">
                <a:solidFill>
                  <a:schemeClr val="bg1"/>
                </a:solidFill>
              </a:rPr>
              <a:t>newsday.com</a:t>
            </a:r>
            <a:endParaRPr lang="en-US" sz="1200" dirty="0">
              <a:solidFill>
                <a:schemeClr val="bg1"/>
              </a:solidFill>
            </a:endParaRPr>
          </a:p>
        </p:txBody>
      </p:sp>
      <p:sp>
        <p:nvSpPr>
          <p:cNvPr id="16" name="TextBox 15"/>
          <p:cNvSpPr txBox="1"/>
          <p:nvPr/>
        </p:nvSpPr>
        <p:spPr>
          <a:xfrm>
            <a:off x="7740928" y="6581001"/>
            <a:ext cx="1415772" cy="276999"/>
          </a:xfrm>
          <a:prstGeom prst="rect">
            <a:avLst/>
          </a:prstGeom>
          <a:noFill/>
        </p:spPr>
        <p:txBody>
          <a:bodyPr wrap="none" rtlCol="0">
            <a:spAutoFit/>
          </a:bodyPr>
          <a:lstStyle/>
          <a:p>
            <a:r>
              <a:rPr lang="en-US" sz="1200" dirty="0" smtClean="0">
                <a:solidFill>
                  <a:schemeClr val="bg1"/>
                </a:solidFill>
              </a:rPr>
              <a:t>Source: new12.com</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8" name="Picture 17" descr="firey3.png"/>
          <p:cNvPicPr>
            <a:picLocks noChangeAspect="1"/>
          </p:cNvPicPr>
          <p:nvPr/>
        </p:nvPicPr>
        <p:blipFill>
          <a:blip r:embed="rId3"/>
          <a:stretch>
            <a:fillRect/>
          </a:stretch>
        </p:blipFill>
        <p:spPr>
          <a:xfrm>
            <a:off x="4318000" y="3644291"/>
            <a:ext cx="4825999" cy="3213708"/>
          </a:xfrm>
          <a:prstGeom prst="rect">
            <a:avLst/>
          </a:prstGeom>
        </p:spPr>
      </p:pic>
      <p:pic>
        <p:nvPicPr>
          <p:cNvPr id="13" name="Picture 12" descr="firey2.png"/>
          <p:cNvPicPr>
            <a:picLocks noChangeAspect="1"/>
          </p:cNvPicPr>
          <p:nvPr/>
        </p:nvPicPr>
        <p:blipFill>
          <a:blip r:embed="rId4"/>
          <a:stretch>
            <a:fillRect/>
          </a:stretch>
        </p:blipFill>
        <p:spPr>
          <a:xfrm>
            <a:off x="-1" y="3644290"/>
            <a:ext cx="4318001" cy="3213709"/>
          </a:xfrm>
          <a:prstGeom prst="rect">
            <a:avLst/>
          </a:prstGeom>
        </p:spPr>
      </p:pic>
      <p:pic>
        <p:nvPicPr>
          <p:cNvPr id="12" name="Picture 11" descr="firey1.png"/>
          <p:cNvPicPr>
            <a:picLocks noChangeAspect="1"/>
          </p:cNvPicPr>
          <p:nvPr/>
        </p:nvPicPr>
        <p:blipFill>
          <a:blip r:embed="rId5"/>
          <a:stretch>
            <a:fillRect/>
          </a:stretch>
        </p:blipFill>
        <p:spPr>
          <a:xfrm>
            <a:off x="1" y="762001"/>
            <a:ext cx="4318000" cy="2882290"/>
          </a:xfrm>
          <a:prstGeom prst="rect">
            <a:avLst/>
          </a:prstGeom>
        </p:spPr>
      </p:pic>
      <p:sp>
        <p:nvSpPr>
          <p:cNvPr id="210948" name="Rectangle 2"/>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pPr defTabSz="914400"/>
            <a:endParaRPr lang="en-US">
              <a:latin typeface="Calibri" pitchFamily="34" charset="0"/>
              <a:cs typeface="Arial" charset="0"/>
            </a:endParaRPr>
          </a:p>
        </p:txBody>
      </p:sp>
      <p:sp>
        <p:nvSpPr>
          <p:cNvPr id="8" name="Title 1"/>
          <p:cNvSpPr txBox="1">
            <a:spLocks/>
          </p:cNvSpPr>
          <p:nvPr/>
        </p:nvSpPr>
        <p:spPr>
          <a:xfrm>
            <a:off x="0" y="1"/>
            <a:ext cx="9144000" cy="762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400" dirty="0" smtClean="0">
                <a:latin typeface="+mj-lt"/>
                <a:ea typeface="+mj-ea"/>
                <a:cs typeface="+mj-cs"/>
              </a:rPr>
              <a:t>Sunrise Fire – late August 1995</a:t>
            </a:r>
            <a:endParaRPr kumimoji="0" lang="en-US" sz="3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4318001" y="643470"/>
            <a:ext cx="4826000" cy="3000821"/>
          </a:xfrm>
          <a:prstGeom prst="rect">
            <a:avLst/>
          </a:prstGeom>
        </p:spPr>
        <p:txBody>
          <a:bodyPr wrap="square">
            <a:spAutoFit/>
          </a:bodyPr>
          <a:lstStyle/>
          <a:p>
            <a:pPr>
              <a:buFont typeface="Arial"/>
              <a:buChar char="•"/>
            </a:pPr>
            <a:r>
              <a:rPr lang="en-US" sz="2100" dirty="0" smtClean="0"/>
              <a:t>7000 acres burned by a series of brush fires between late August and early September.</a:t>
            </a:r>
          </a:p>
          <a:p>
            <a:pPr>
              <a:buFont typeface="Arial"/>
              <a:buChar char="•"/>
            </a:pPr>
            <a:r>
              <a:rPr lang="en-US" sz="2100" dirty="0" smtClean="0"/>
              <a:t>Highways and railways were closed cutting off the Hamptons from the rest of Long Island. </a:t>
            </a:r>
          </a:p>
          <a:p>
            <a:pPr>
              <a:buFont typeface="Arial"/>
              <a:buChar char="•"/>
            </a:pPr>
            <a:r>
              <a:rPr lang="en-US" sz="2100" dirty="0" smtClean="0"/>
              <a:t>Numerous homes and business were damaged, as was the pine barrens ecosystem.</a:t>
            </a:r>
          </a:p>
        </p:txBody>
      </p:sp>
      <p:sp>
        <p:nvSpPr>
          <p:cNvPr id="14" name="TextBox 13"/>
          <p:cNvSpPr txBox="1"/>
          <p:nvPr/>
        </p:nvSpPr>
        <p:spPr>
          <a:xfrm>
            <a:off x="2359486" y="3262067"/>
            <a:ext cx="1556836" cy="276999"/>
          </a:xfrm>
          <a:prstGeom prst="rect">
            <a:avLst/>
          </a:prstGeom>
          <a:noFill/>
        </p:spPr>
        <p:txBody>
          <a:bodyPr wrap="none" rtlCol="0">
            <a:spAutoFit/>
          </a:bodyPr>
          <a:lstStyle/>
          <a:p>
            <a:r>
              <a:rPr lang="en-US" sz="1200" dirty="0" smtClean="0">
                <a:solidFill>
                  <a:schemeClr val="bg1"/>
                </a:solidFill>
              </a:rPr>
              <a:t>Source: </a:t>
            </a:r>
            <a:r>
              <a:rPr lang="en-US" sz="1200" dirty="0" err="1" smtClean="0">
                <a:solidFill>
                  <a:schemeClr val="bg1"/>
                </a:solidFill>
              </a:rPr>
              <a:t>pb.state.ny.us</a:t>
            </a:r>
            <a:endParaRPr lang="en-US" sz="1200" dirty="0">
              <a:solidFill>
                <a:schemeClr val="bg1"/>
              </a:solidFill>
            </a:endParaRPr>
          </a:p>
        </p:txBody>
      </p:sp>
      <p:sp>
        <p:nvSpPr>
          <p:cNvPr id="15" name="TextBox 14"/>
          <p:cNvSpPr txBox="1"/>
          <p:nvPr/>
        </p:nvSpPr>
        <p:spPr>
          <a:xfrm>
            <a:off x="2788164" y="6581001"/>
            <a:ext cx="1492716" cy="276999"/>
          </a:xfrm>
          <a:prstGeom prst="rect">
            <a:avLst/>
          </a:prstGeom>
          <a:noFill/>
        </p:spPr>
        <p:txBody>
          <a:bodyPr wrap="none" rtlCol="0">
            <a:spAutoFit/>
          </a:bodyPr>
          <a:lstStyle/>
          <a:p>
            <a:r>
              <a:rPr lang="en-US" sz="1200" dirty="0" smtClean="0">
                <a:solidFill>
                  <a:schemeClr val="bg1"/>
                </a:solidFill>
              </a:rPr>
              <a:t>Source: </a:t>
            </a:r>
            <a:r>
              <a:rPr lang="en-US" sz="1200" dirty="0" err="1" smtClean="0">
                <a:solidFill>
                  <a:schemeClr val="bg1"/>
                </a:solidFill>
              </a:rPr>
              <a:t>dmna.ny.gov</a:t>
            </a:r>
            <a:endParaRPr lang="en-US" sz="1200" dirty="0">
              <a:solidFill>
                <a:schemeClr val="bg1"/>
              </a:solidFill>
            </a:endParaRPr>
          </a:p>
        </p:txBody>
      </p:sp>
      <p:sp>
        <p:nvSpPr>
          <p:cNvPr id="19" name="TextBox 18"/>
          <p:cNvSpPr txBox="1"/>
          <p:nvPr/>
        </p:nvSpPr>
        <p:spPr>
          <a:xfrm>
            <a:off x="7587163" y="6581000"/>
            <a:ext cx="1556836" cy="276999"/>
          </a:xfrm>
          <a:prstGeom prst="rect">
            <a:avLst/>
          </a:prstGeom>
          <a:noFill/>
        </p:spPr>
        <p:txBody>
          <a:bodyPr wrap="none" rtlCol="0">
            <a:spAutoFit/>
          </a:bodyPr>
          <a:lstStyle/>
          <a:p>
            <a:r>
              <a:rPr lang="en-US" sz="1200" dirty="0" smtClean="0">
                <a:solidFill>
                  <a:schemeClr val="bg1"/>
                </a:solidFill>
              </a:rPr>
              <a:t>Source: </a:t>
            </a:r>
            <a:r>
              <a:rPr lang="en-US" sz="1200" dirty="0" err="1" smtClean="0">
                <a:solidFill>
                  <a:schemeClr val="bg1"/>
                </a:solidFill>
              </a:rPr>
              <a:t>pb.state.ny.us</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0948" name="Rectangle 2"/>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pPr defTabSz="914400"/>
            <a:endParaRPr lang="en-US">
              <a:latin typeface="Calibri" pitchFamily="34" charset="0"/>
              <a:cs typeface="Arial" charset="0"/>
            </a:endParaRPr>
          </a:p>
        </p:txBody>
      </p:sp>
      <p:sp>
        <p:nvSpPr>
          <p:cNvPr id="8" name="Rectangle 7"/>
          <p:cNvSpPr/>
          <p:nvPr/>
        </p:nvSpPr>
        <p:spPr>
          <a:xfrm>
            <a:off x="3590103" y="810915"/>
            <a:ext cx="5553897" cy="3293209"/>
          </a:xfrm>
          <a:prstGeom prst="rect">
            <a:avLst/>
          </a:prstGeom>
        </p:spPr>
        <p:txBody>
          <a:bodyPr wrap="square">
            <a:spAutoFit/>
          </a:bodyPr>
          <a:lstStyle/>
          <a:p>
            <a:pPr>
              <a:buFont typeface="Arial"/>
              <a:buChar char="•"/>
            </a:pPr>
            <a:r>
              <a:rPr lang="en-US" sz="2000" dirty="0" smtClean="0"/>
              <a:t>Attempts to forecast wildfire occurrence are relatively new, and based both on the surface conditions and overlying atmosphere.</a:t>
            </a:r>
          </a:p>
          <a:p>
            <a:endParaRPr lang="en-US" sz="1200" dirty="0" smtClean="0"/>
          </a:p>
          <a:p>
            <a:pPr>
              <a:buFont typeface="Arial"/>
              <a:buChar char="•"/>
            </a:pPr>
            <a:r>
              <a:rPr lang="en-US" sz="2000" dirty="0" smtClean="0"/>
              <a:t>Many fire-risk parameters consider the current state of vegetation, fuel moisture, local meteorology and terrain height.</a:t>
            </a:r>
          </a:p>
          <a:p>
            <a:endParaRPr lang="en-US" sz="1200" dirty="0" smtClean="0"/>
          </a:p>
          <a:p>
            <a:pPr>
              <a:buFont typeface="Arial"/>
              <a:buChar char="•"/>
            </a:pPr>
            <a:r>
              <a:rPr lang="en-US" sz="2000" dirty="0" smtClean="0"/>
              <a:t>There is still the additional complex factor that many wildfires are caused by human activity. </a:t>
            </a:r>
          </a:p>
          <a:p>
            <a:endParaRPr lang="en-US" sz="1200" dirty="0" smtClean="0"/>
          </a:p>
          <a:p>
            <a:endParaRPr lang="en-US" sz="1200" dirty="0" smtClean="0"/>
          </a:p>
        </p:txBody>
      </p:sp>
      <p:sp>
        <p:nvSpPr>
          <p:cNvPr id="9" name="Title 1"/>
          <p:cNvSpPr txBox="1">
            <a:spLocks/>
          </p:cNvSpPr>
          <p:nvPr/>
        </p:nvSpPr>
        <p:spPr>
          <a:xfrm>
            <a:off x="0" y="-84664"/>
            <a:ext cx="9144000" cy="762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400" dirty="0" smtClean="0">
                <a:latin typeface="+mj-lt"/>
                <a:ea typeface="+mj-ea"/>
                <a:cs typeface="+mj-cs"/>
              </a:rPr>
              <a:t>Forecasting Wildfire Occurrence</a:t>
            </a:r>
            <a:endParaRPr kumimoji="0" lang="en-US" sz="3400" b="0" i="0" u="none" strike="noStrike" kern="1200" cap="none" spc="0" normalizeH="0" baseline="0" noProof="0" dirty="0">
              <a:ln>
                <a:noFill/>
              </a:ln>
              <a:solidFill>
                <a:schemeClr val="tx1"/>
              </a:solidFill>
              <a:effectLst/>
              <a:uLnTx/>
              <a:uFillTx/>
              <a:latin typeface="+mj-lt"/>
              <a:ea typeface="+mj-ea"/>
              <a:cs typeface="+mj-cs"/>
            </a:endParaRPr>
          </a:p>
        </p:txBody>
      </p:sp>
      <p:pic>
        <p:nvPicPr>
          <p:cNvPr id="10" name="Picture 9" descr="fcsting1.png"/>
          <p:cNvPicPr>
            <a:picLocks noChangeAspect="1"/>
          </p:cNvPicPr>
          <p:nvPr/>
        </p:nvPicPr>
        <p:blipFill>
          <a:blip r:embed="rId3"/>
          <a:stretch>
            <a:fillRect/>
          </a:stretch>
        </p:blipFill>
        <p:spPr>
          <a:xfrm>
            <a:off x="-220134" y="4028241"/>
            <a:ext cx="3810238" cy="2829759"/>
          </a:xfrm>
          <a:prstGeom prst="rect">
            <a:avLst/>
          </a:prstGeom>
        </p:spPr>
      </p:pic>
      <p:pic>
        <p:nvPicPr>
          <p:cNvPr id="11" name="Picture 10" descr="fcsting2.png"/>
          <p:cNvPicPr>
            <a:picLocks noChangeAspect="1"/>
          </p:cNvPicPr>
          <p:nvPr/>
        </p:nvPicPr>
        <p:blipFill>
          <a:blip r:embed="rId4"/>
          <a:stretch>
            <a:fillRect/>
          </a:stretch>
        </p:blipFill>
        <p:spPr>
          <a:xfrm>
            <a:off x="-220134" y="1064910"/>
            <a:ext cx="3810238" cy="2675464"/>
          </a:xfrm>
          <a:prstGeom prst="rect">
            <a:avLst/>
          </a:prstGeom>
        </p:spPr>
      </p:pic>
      <p:pic>
        <p:nvPicPr>
          <p:cNvPr id="12" name="Picture 11" descr="fcsting3.png"/>
          <p:cNvPicPr>
            <a:picLocks noChangeAspect="1"/>
          </p:cNvPicPr>
          <p:nvPr/>
        </p:nvPicPr>
        <p:blipFill>
          <a:blip r:embed="rId5"/>
          <a:stretch>
            <a:fillRect/>
          </a:stretch>
        </p:blipFill>
        <p:spPr>
          <a:xfrm>
            <a:off x="4064000" y="4187014"/>
            <a:ext cx="5080000" cy="2670986"/>
          </a:xfrm>
          <a:prstGeom prst="rect">
            <a:avLst/>
          </a:prstGeom>
        </p:spPr>
      </p:pic>
      <p:sp>
        <p:nvSpPr>
          <p:cNvPr id="13" name="Text Box 8"/>
          <p:cNvSpPr txBox="1">
            <a:spLocks noChangeArrowheads="1"/>
          </p:cNvSpPr>
          <p:nvPr/>
        </p:nvSpPr>
        <p:spPr bwMode="auto">
          <a:xfrm>
            <a:off x="-220133" y="677336"/>
            <a:ext cx="3810238" cy="446640"/>
          </a:xfrm>
          <a:prstGeom prst="rect">
            <a:avLst/>
          </a:prstGeom>
          <a:solidFill>
            <a:schemeClr val="bg1"/>
          </a:solidFill>
          <a:ln w="9525">
            <a:noFill/>
            <a:miter lim="800000"/>
            <a:headEnd/>
            <a:tailEnd/>
          </a:ln>
        </p:spPr>
        <p:txBody>
          <a:bodyPr wrap="square" lIns="90000" tIns="45000" rIns="90000" bIns="45000">
            <a:spAutoFit/>
          </a:bodyPr>
          <a:lstStyle/>
          <a:p>
            <a:pPr algn="ctr">
              <a:lnSpc>
                <a:spcPts val="2763"/>
              </a:lnSpc>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b="1" dirty="0" smtClean="0">
                <a:solidFill>
                  <a:srgbClr val="000000"/>
                </a:solidFill>
                <a:latin typeface="Calibri" pitchFamily="34" charset="0"/>
              </a:rPr>
              <a:t>100-Hour Fuel Moisture (10/4/12)</a:t>
            </a:r>
            <a:endParaRPr lang="en-GB" b="1" dirty="0">
              <a:solidFill>
                <a:srgbClr val="000000"/>
              </a:solidFill>
              <a:latin typeface="Calibri" pitchFamily="34" charset="0"/>
            </a:endParaRPr>
          </a:p>
        </p:txBody>
      </p:sp>
      <p:sp>
        <p:nvSpPr>
          <p:cNvPr id="14" name="Text Box 8"/>
          <p:cNvSpPr txBox="1">
            <a:spLocks noChangeArrowheads="1"/>
          </p:cNvSpPr>
          <p:nvPr/>
        </p:nvSpPr>
        <p:spPr bwMode="auto">
          <a:xfrm>
            <a:off x="-220134" y="3740374"/>
            <a:ext cx="3810238" cy="795345"/>
          </a:xfrm>
          <a:prstGeom prst="rect">
            <a:avLst/>
          </a:prstGeom>
          <a:solidFill>
            <a:schemeClr val="bg1"/>
          </a:solidFill>
          <a:ln w="9525">
            <a:noFill/>
            <a:miter lim="800000"/>
            <a:headEnd/>
            <a:tailEnd/>
          </a:ln>
        </p:spPr>
        <p:txBody>
          <a:bodyPr wrap="square" lIns="90000" tIns="45000" rIns="90000" bIns="45000">
            <a:spAutoFit/>
          </a:bodyPr>
          <a:lstStyle/>
          <a:p>
            <a:pPr algn="ctr">
              <a:lnSpc>
                <a:spcPts val="2763"/>
              </a:lnSpc>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b="1" dirty="0" smtClean="0">
                <a:solidFill>
                  <a:srgbClr val="000000"/>
                </a:solidFill>
                <a:latin typeface="Calibri" pitchFamily="34" charset="0"/>
              </a:rPr>
              <a:t>Lower Atmosphere Haines Index (10/4/12)</a:t>
            </a:r>
            <a:endParaRPr lang="en-GB" b="1" dirty="0">
              <a:solidFill>
                <a:srgbClr val="000000"/>
              </a:solidFill>
              <a:latin typeface="Calibri" pitchFamily="34" charset="0"/>
            </a:endParaRPr>
          </a:p>
        </p:txBody>
      </p:sp>
      <p:sp>
        <p:nvSpPr>
          <p:cNvPr id="15" name="Text Box 8"/>
          <p:cNvSpPr txBox="1">
            <a:spLocks noChangeArrowheads="1"/>
          </p:cNvSpPr>
          <p:nvPr/>
        </p:nvSpPr>
        <p:spPr bwMode="auto">
          <a:xfrm>
            <a:off x="4555066" y="3963694"/>
            <a:ext cx="3810238" cy="446640"/>
          </a:xfrm>
          <a:prstGeom prst="rect">
            <a:avLst/>
          </a:prstGeom>
          <a:solidFill>
            <a:schemeClr val="bg1"/>
          </a:solidFill>
          <a:ln w="9525">
            <a:noFill/>
            <a:miter lim="800000"/>
            <a:headEnd/>
            <a:tailEnd/>
          </a:ln>
        </p:spPr>
        <p:txBody>
          <a:bodyPr wrap="square" lIns="90000" tIns="45000" rIns="90000" bIns="45000">
            <a:spAutoFit/>
          </a:bodyPr>
          <a:lstStyle/>
          <a:p>
            <a:pPr algn="ctr">
              <a:lnSpc>
                <a:spcPts val="2763"/>
              </a:lnSpc>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b="1" dirty="0" smtClean="0">
                <a:solidFill>
                  <a:srgbClr val="000000"/>
                </a:solidFill>
                <a:latin typeface="Calibri" pitchFamily="34" charset="0"/>
              </a:rPr>
              <a:t>Fire Danger Class (10/4/12)</a:t>
            </a:r>
            <a:endParaRPr lang="en-GB" b="1" dirty="0">
              <a:solidFill>
                <a:srgbClr val="000000"/>
              </a:solidFill>
              <a:latin typeface="Calibri" pitchFamily="34"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982133"/>
          </a:xfrm>
        </p:spPr>
        <p:txBody>
          <a:bodyPr>
            <a:normAutofit/>
          </a:bodyPr>
          <a:lstStyle/>
          <a:p>
            <a:r>
              <a:rPr lang="en-US" sz="3400" dirty="0" smtClean="0"/>
              <a:t>Motivation</a:t>
            </a:r>
            <a:endParaRPr lang="en-US" sz="3400" dirty="0"/>
          </a:p>
        </p:txBody>
      </p:sp>
      <p:sp>
        <p:nvSpPr>
          <p:cNvPr id="5" name="TextBox 4"/>
          <p:cNvSpPr txBox="1"/>
          <p:nvPr/>
        </p:nvSpPr>
        <p:spPr>
          <a:xfrm>
            <a:off x="253999" y="711211"/>
            <a:ext cx="8890001" cy="5940087"/>
          </a:xfrm>
          <a:prstGeom prst="rect">
            <a:avLst/>
          </a:prstGeom>
          <a:noFill/>
        </p:spPr>
        <p:txBody>
          <a:bodyPr wrap="square" rtlCol="0">
            <a:spAutoFit/>
          </a:bodyPr>
          <a:lstStyle/>
          <a:p>
            <a:endParaRPr lang="en-US" sz="800" dirty="0" smtClean="0"/>
          </a:p>
          <a:p>
            <a:pPr>
              <a:buFont typeface="Arial"/>
              <a:buChar char="•"/>
            </a:pPr>
            <a:r>
              <a:rPr lang="en-US" sz="2200" dirty="0" smtClean="0"/>
              <a:t>All days with high fire threat risk should be examined, since similar ground/weather conditions may not always produce a fire due to human influences.</a:t>
            </a:r>
          </a:p>
          <a:p>
            <a:endParaRPr lang="en-US" sz="800" dirty="0" smtClean="0"/>
          </a:p>
          <a:p>
            <a:pPr>
              <a:buFont typeface="Arial"/>
              <a:buChar char="•"/>
            </a:pPr>
            <a:r>
              <a:rPr lang="en-US" sz="2200" dirty="0" smtClean="0"/>
              <a:t>Model performance on high fire threat days should be known if model output is going to be used to drive high fire threat forecasts.</a:t>
            </a:r>
          </a:p>
          <a:p>
            <a:endParaRPr lang="en-US" sz="800" dirty="0" smtClean="0"/>
          </a:p>
          <a:p>
            <a:pPr>
              <a:buFont typeface="Arial"/>
              <a:buChar char="•"/>
            </a:pPr>
            <a:r>
              <a:rPr lang="en-US" sz="2200" dirty="0" smtClean="0"/>
              <a:t>Model biases may vary with the atmospheric flow pattern on high fire threat days, suggesting potential room for improvement in model post-processing.</a:t>
            </a:r>
          </a:p>
          <a:p>
            <a:pPr>
              <a:buFont typeface="Arial"/>
              <a:buChar char="•"/>
            </a:pPr>
            <a:endParaRPr lang="en-US" sz="2200" dirty="0" smtClean="0"/>
          </a:p>
          <a:p>
            <a:pPr>
              <a:buFont typeface="Arial"/>
              <a:buChar char="•"/>
            </a:pPr>
            <a:endParaRPr lang="en-US" sz="2200" dirty="0" smtClean="0"/>
          </a:p>
          <a:p>
            <a:pPr>
              <a:buFont typeface="Arial"/>
              <a:buChar char="•"/>
            </a:pPr>
            <a:endParaRPr lang="en-US" sz="2200" dirty="0" smtClean="0"/>
          </a:p>
          <a:p>
            <a:pPr>
              <a:buFont typeface="Arial"/>
              <a:buChar char="•"/>
            </a:pPr>
            <a:endParaRPr lang="en-US" sz="2200" dirty="0" smtClean="0"/>
          </a:p>
          <a:p>
            <a:pPr>
              <a:buFont typeface="Arial"/>
              <a:buChar char="•"/>
            </a:pPr>
            <a:endParaRPr lang="en-US" sz="2200" dirty="0" smtClean="0"/>
          </a:p>
          <a:p>
            <a:pPr>
              <a:buFont typeface="Arial"/>
              <a:buChar char="•"/>
            </a:pPr>
            <a:endParaRPr lang="en-US" sz="2200" dirty="0" smtClean="0"/>
          </a:p>
          <a:p>
            <a:pPr marL="457200" indent="-457200">
              <a:buFont typeface="Arial"/>
              <a:buChar char="•"/>
            </a:pPr>
            <a:endParaRPr lang="en-US" sz="2200" dirty="0" smtClean="0"/>
          </a:p>
          <a:p>
            <a:pPr>
              <a:buFont typeface="Arial"/>
              <a:buChar char="•"/>
            </a:pPr>
            <a:endParaRPr lang="en-US" sz="2400" dirty="0" smtClean="0"/>
          </a:p>
          <a:p>
            <a:endParaRPr lang="en-US" sz="2400" dirty="0"/>
          </a:p>
        </p:txBody>
      </p:sp>
      <p:sp>
        <p:nvSpPr>
          <p:cNvPr id="6" name="Rectangle 5"/>
          <p:cNvSpPr/>
          <p:nvPr/>
        </p:nvSpPr>
        <p:spPr>
          <a:xfrm>
            <a:off x="253999" y="4280868"/>
            <a:ext cx="8890002" cy="2308324"/>
          </a:xfrm>
          <a:prstGeom prst="rect">
            <a:avLst/>
          </a:prstGeom>
        </p:spPr>
        <p:txBody>
          <a:bodyPr wrap="square">
            <a:spAutoFit/>
          </a:bodyPr>
          <a:lstStyle/>
          <a:p>
            <a:pPr>
              <a:buFont typeface="Arial"/>
              <a:buChar char="•"/>
            </a:pPr>
            <a:r>
              <a:rPr lang="en-US" sz="2200" dirty="0" smtClean="0"/>
              <a:t>Define a High Fire Threat Index (HFTI) that captures the occurrence and strength of fire threat risk between 1979-2012.</a:t>
            </a:r>
          </a:p>
          <a:p>
            <a:endParaRPr lang="en-US" sz="600" dirty="0" smtClean="0"/>
          </a:p>
          <a:p>
            <a:pPr>
              <a:buFont typeface="Arial"/>
              <a:buChar char="•"/>
            </a:pPr>
            <a:r>
              <a:rPr lang="en-US" sz="2200" dirty="0" smtClean="0"/>
              <a:t>Evaluate model performance and post-processing methods on high fire threat days compared to the typical warm season day.</a:t>
            </a:r>
          </a:p>
          <a:p>
            <a:endParaRPr lang="en-US" sz="600" dirty="0" smtClean="0"/>
          </a:p>
          <a:p>
            <a:pPr>
              <a:buFont typeface="Arial"/>
              <a:buChar char="•"/>
            </a:pPr>
            <a:r>
              <a:rPr lang="en-US" sz="2200" dirty="0" smtClean="0"/>
              <a:t>Determine if meteorological model biases vary with “weather regime” and suggest ways this can be used to improve operational forecasts.</a:t>
            </a:r>
            <a:endParaRPr lang="en-US" sz="2200" dirty="0"/>
          </a:p>
        </p:txBody>
      </p:sp>
      <p:sp>
        <p:nvSpPr>
          <p:cNvPr id="7" name="Title 1"/>
          <p:cNvSpPr txBox="1">
            <a:spLocks/>
          </p:cNvSpPr>
          <p:nvPr/>
        </p:nvSpPr>
        <p:spPr>
          <a:xfrm>
            <a:off x="0" y="3285071"/>
            <a:ext cx="9144000" cy="982133"/>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400" b="0" i="0" u="none" strike="noStrike" kern="1200" cap="none" spc="0" normalizeH="0" baseline="0" noProof="0" dirty="0" smtClean="0">
                <a:ln>
                  <a:noFill/>
                </a:ln>
                <a:solidFill>
                  <a:schemeClr val="tx1"/>
                </a:solidFill>
                <a:effectLst/>
                <a:uLnTx/>
                <a:uFillTx/>
                <a:latin typeface="+mj-lt"/>
                <a:ea typeface="+mj-ea"/>
                <a:cs typeface="+mj-cs"/>
              </a:rPr>
              <a:t>Goals</a:t>
            </a:r>
            <a:endParaRPr kumimoji="0" lang="en-US" sz="3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8532"/>
            <a:ext cx="9144000" cy="635082"/>
          </a:xfrm>
        </p:spPr>
        <p:txBody>
          <a:bodyPr>
            <a:normAutofit fontScale="90000"/>
          </a:bodyPr>
          <a:lstStyle/>
          <a:p>
            <a:r>
              <a:rPr lang="en-US" sz="3600" dirty="0" smtClean="0"/>
              <a:t>Defining High Fire Threat Strength (HFTS) - Assumptions</a:t>
            </a:r>
            <a:endParaRPr lang="en-US" sz="3400" dirty="0"/>
          </a:p>
        </p:txBody>
      </p:sp>
      <p:sp>
        <p:nvSpPr>
          <p:cNvPr id="5" name="TextBox 4"/>
          <p:cNvSpPr txBox="1"/>
          <p:nvPr/>
        </p:nvSpPr>
        <p:spPr>
          <a:xfrm>
            <a:off x="2" y="1111393"/>
            <a:ext cx="4903846" cy="6370974"/>
          </a:xfrm>
          <a:prstGeom prst="rect">
            <a:avLst/>
          </a:prstGeom>
          <a:noFill/>
        </p:spPr>
        <p:txBody>
          <a:bodyPr wrap="square" rtlCol="0">
            <a:spAutoFit/>
          </a:bodyPr>
          <a:lstStyle/>
          <a:p>
            <a:pPr>
              <a:buFont typeface="Arial"/>
              <a:buChar char="•"/>
            </a:pPr>
            <a:r>
              <a:rPr lang="en-US" sz="2400" dirty="0" smtClean="0"/>
              <a:t>Fuels (i.e. dead leaves/brush) for wildfires dry out quickly, and can occur within a day of a rain event if atmospheric conditions are favorable.</a:t>
            </a:r>
          </a:p>
          <a:p>
            <a:endParaRPr lang="en-US" sz="2400" dirty="0" smtClean="0"/>
          </a:p>
          <a:p>
            <a:pPr>
              <a:buFont typeface="Arial"/>
              <a:buChar char="•"/>
            </a:pPr>
            <a:r>
              <a:rPr lang="en-US" sz="2400" dirty="0" smtClean="0"/>
              <a:t>Relative humidity is the main driver for forest fires, while wind speed is a secondary driver.</a:t>
            </a:r>
          </a:p>
          <a:p>
            <a:endParaRPr lang="en-US" sz="2400" dirty="0" smtClean="0"/>
          </a:p>
          <a:p>
            <a:pPr>
              <a:buFont typeface="Arial"/>
              <a:buChar char="•"/>
            </a:pPr>
            <a:r>
              <a:rPr lang="en-US" sz="2400" dirty="0" smtClean="0"/>
              <a:t>Considering fire threat over a smaller regional area is desirable since it increases the sample size while ensuring the region considered has relatively homogenous weather conditions.</a:t>
            </a:r>
          </a:p>
          <a:p>
            <a:pPr>
              <a:buFont typeface="Arial"/>
              <a:buChar char="•"/>
            </a:pPr>
            <a:endParaRPr lang="en-US" sz="2400" dirty="0" smtClean="0"/>
          </a:p>
          <a:p>
            <a:endParaRPr lang="en-US" sz="2400" dirty="0"/>
          </a:p>
        </p:txBody>
      </p:sp>
      <p:pic>
        <p:nvPicPr>
          <p:cNvPr id="6" name="Picture 5" descr="fire2.png"/>
          <p:cNvPicPr>
            <a:picLocks noChangeAspect="1"/>
          </p:cNvPicPr>
          <p:nvPr/>
        </p:nvPicPr>
        <p:blipFill>
          <a:blip r:embed="rId2"/>
          <a:stretch>
            <a:fillRect/>
          </a:stretch>
        </p:blipFill>
        <p:spPr>
          <a:xfrm>
            <a:off x="4903848" y="1111393"/>
            <a:ext cx="4240151" cy="5067300"/>
          </a:xfrm>
          <a:prstGeom prst="rect">
            <a:avLst/>
          </a:prstGeom>
        </p:spPr>
      </p:pic>
      <p:sp>
        <p:nvSpPr>
          <p:cNvPr id="8" name="TextBox 7"/>
          <p:cNvSpPr txBox="1"/>
          <p:nvPr/>
        </p:nvSpPr>
        <p:spPr>
          <a:xfrm>
            <a:off x="7185486" y="6040193"/>
            <a:ext cx="1958514" cy="276999"/>
          </a:xfrm>
          <a:prstGeom prst="rect">
            <a:avLst/>
          </a:prstGeom>
          <a:solidFill>
            <a:schemeClr val="bg1"/>
          </a:solidFill>
        </p:spPr>
        <p:txBody>
          <a:bodyPr wrap="none" rtlCol="0">
            <a:spAutoFit/>
          </a:bodyPr>
          <a:lstStyle/>
          <a:p>
            <a:r>
              <a:rPr lang="en-US" sz="1200" dirty="0" smtClean="0"/>
              <a:t>Source: </a:t>
            </a:r>
            <a:r>
              <a:rPr lang="en-US" sz="1200" dirty="0" err="1" smtClean="0"/>
              <a:t>longislandpress.com</a:t>
            </a:r>
            <a:endParaRPr lang="en-US" sz="1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mapofstations.tiff"/>
          <p:cNvPicPr>
            <a:picLocks noChangeAspect="1"/>
          </p:cNvPicPr>
          <p:nvPr/>
        </p:nvPicPr>
        <p:blipFill>
          <a:blip r:embed="rId2"/>
          <a:stretch>
            <a:fillRect/>
          </a:stretch>
        </p:blipFill>
        <p:spPr>
          <a:xfrm>
            <a:off x="5875866" y="635083"/>
            <a:ext cx="3776133" cy="3151851"/>
          </a:xfrm>
          <a:prstGeom prst="rect">
            <a:avLst/>
          </a:prstGeom>
        </p:spPr>
      </p:pic>
      <p:sp>
        <p:nvSpPr>
          <p:cNvPr id="2" name="Title 1"/>
          <p:cNvSpPr>
            <a:spLocks noGrp="1"/>
          </p:cNvSpPr>
          <p:nvPr>
            <p:ph type="ctrTitle"/>
          </p:nvPr>
        </p:nvSpPr>
        <p:spPr>
          <a:xfrm>
            <a:off x="0" y="1"/>
            <a:ext cx="9144000" cy="635082"/>
          </a:xfrm>
        </p:spPr>
        <p:txBody>
          <a:bodyPr>
            <a:normAutofit fontScale="90000"/>
          </a:bodyPr>
          <a:lstStyle/>
          <a:p>
            <a:r>
              <a:rPr lang="en-US" sz="3600" dirty="0" smtClean="0"/>
              <a:t>High Fire Threat Strength (HFTS)- Definition</a:t>
            </a:r>
            <a:endParaRPr lang="en-US" sz="3400" dirty="0"/>
          </a:p>
        </p:txBody>
      </p:sp>
      <p:sp>
        <p:nvSpPr>
          <p:cNvPr id="6" name="Rectangle 5"/>
          <p:cNvSpPr/>
          <p:nvPr/>
        </p:nvSpPr>
        <p:spPr>
          <a:xfrm>
            <a:off x="50800" y="793617"/>
            <a:ext cx="5875865" cy="5878532"/>
          </a:xfrm>
          <a:prstGeom prst="rect">
            <a:avLst/>
          </a:prstGeom>
        </p:spPr>
        <p:txBody>
          <a:bodyPr wrap="square">
            <a:spAutoFit/>
          </a:bodyPr>
          <a:lstStyle/>
          <a:p>
            <a:pPr>
              <a:buFont typeface="Arial"/>
              <a:buChar char="•"/>
            </a:pPr>
            <a:r>
              <a:rPr lang="en-US" sz="2000" dirty="0" smtClean="0"/>
              <a:t>The Automated Surface Observing System (ASOS) station observations shown to the right are used between 1979-2012.</a:t>
            </a:r>
          </a:p>
          <a:p>
            <a:endParaRPr lang="en-US" sz="600" dirty="0" smtClean="0"/>
          </a:p>
          <a:p>
            <a:endParaRPr lang="en-US" sz="600" dirty="0" smtClean="0"/>
          </a:p>
          <a:p>
            <a:pPr algn="ctr"/>
            <a:r>
              <a:rPr lang="en-US" sz="2200" b="1" dirty="0" smtClean="0"/>
              <a:t>HFTS Definition</a:t>
            </a:r>
          </a:p>
          <a:p>
            <a:pPr algn="ctr"/>
            <a:endParaRPr lang="en-US" sz="600" b="1" dirty="0" smtClean="0"/>
          </a:p>
          <a:p>
            <a:pPr>
              <a:buFont typeface="Arial"/>
              <a:buChar char="•"/>
            </a:pPr>
            <a:r>
              <a:rPr lang="en-US" sz="2000" dirty="0" smtClean="0"/>
              <a:t>No rainfall &gt; 0.5” or snow cover at any station 24 hours before the high fire threat day starts.</a:t>
            </a:r>
          </a:p>
          <a:p>
            <a:endParaRPr lang="en-US" sz="800" dirty="0" smtClean="0"/>
          </a:p>
          <a:p>
            <a:pPr>
              <a:buFont typeface="Arial"/>
              <a:buChar char="•"/>
            </a:pPr>
            <a:r>
              <a:rPr lang="en-US" sz="2000" dirty="0" smtClean="0"/>
              <a:t>HFTS consists of 5 categories; a total of 3 categories from relative humidity (RH) and two from wind speed (WS).</a:t>
            </a:r>
          </a:p>
          <a:p>
            <a:endParaRPr lang="en-US" sz="800" dirty="0" smtClean="0"/>
          </a:p>
          <a:p>
            <a:pPr marL="914400" lvl="1" indent="-457200">
              <a:buFont typeface="+mj-lt"/>
              <a:buAutoNum type="arabicPeriod"/>
            </a:pPr>
            <a:r>
              <a:rPr lang="en-US" sz="2000" dirty="0" smtClean="0"/>
              <a:t>Mean daytime RH must be in the bottom 2.5, 1, and 0.5 percentile to achieve sub-categories 1, 2, and 3, respectively.</a:t>
            </a:r>
          </a:p>
          <a:p>
            <a:pPr marL="914400" lvl="1" indent="-457200">
              <a:buFont typeface="+mj-lt"/>
              <a:buAutoNum type="arabicPeriod"/>
            </a:pPr>
            <a:r>
              <a:rPr lang="en-US" sz="2000" b="1" dirty="0" smtClean="0"/>
              <a:t>If RH criteria is meet</a:t>
            </a:r>
            <a:r>
              <a:rPr lang="en-US" sz="2000" dirty="0" smtClean="0"/>
              <a:t>, WS &gt; 10 and 15 knots are needed to meet the WS criteria for sub-categories 1 and 2, respectively.</a:t>
            </a:r>
          </a:p>
          <a:p>
            <a:pPr marL="914400" lvl="1" indent="-457200">
              <a:buFont typeface="+mj-lt"/>
              <a:buAutoNum type="arabicPeriod"/>
            </a:pPr>
            <a:r>
              <a:rPr lang="en-US" sz="2000" dirty="0" smtClean="0"/>
              <a:t>HFTS consists of summing the RH and WS components and can vary between 0 and 5.</a:t>
            </a:r>
          </a:p>
        </p:txBody>
      </p:sp>
      <p:pic>
        <p:nvPicPr>
          <p:cNvPr id="5" name="Picture 4" descr="rhhist_mean.tiff"/>
          <p:cNvPicPr>
            <a:picLocks noChangeAspect="1"/>
          </p:cNvPicPr>
          <p:nvPr/>
        </p:nvPicPr>
        <p:blipFill>
          <a:blip r:embed="rId3"/>
          <a:stretch>
            <a:fillRect/>
          </a:stretch>
        </p:blipFill>
        <p:spPr>
          <a:xfrm>
            <a:off x="5929813" y="3804982"/>
            <a:ext cx="3417387" cy="3053018"/>
          </a:xfrm>
          <a:prstGeom prst="rect">
            <a:avLst/>
          </a:prstGeom>
        </p:spPr>
      </p:pic>
      <p:sp>
        <p:nvSpPr>
          <p:cNvPr id="8" name="Rectangle 7"/>
          <p:cNvSpPr/>
          <p:nvPr/>
        </p:nvSpPr>
        <p:spPr>
          <a:xfrm>
            <a:off x="5916410" y="4080932"/>
            <a:ext cx="1400819" cy="1246495"/>
          </a:xfrm>
          <a:prstGeom prst="rect">
            <a:avLst/>
          </a:prstGeom>
          <a:solidFill>
            <a:schemeClr val="bg1"/>
          </a:solidFill>
        </p:spPr>
        <p:txBody>
          <a:bodyPr wrap="none">
            <a:spAutoFit/>
          </a:bodyPr>
          <a:lstStyle/>
          <a:p>
            <a:pPr algn="ctr"/>
            <a:r>
              <a:rPr lang="en-US" sz="1500" dirty="0" smtClean="0"/>
              <a:t>Arrows indicate</a:t>
            </a:r>
          </a:p>
          <a:p>
            <a:pPr algn="ctr"/>
            <a:r>
              <a:rPr lang="en-US" sz="1500" dirty="0" smtClean="0"/>
              <a:t> bottom 0.5, 1, </a:t>
            </a:r>
          </a:p>
          <a:p>
            <a:pPr algn="ctr"/>
            <a:r>
              <a:rPr lang="en-US" sz="1500" dirty="0" smtClean="0"/>
              <a:t>and 2.5</a:t>
            </a:r>
          </a:p>
          <a:p>
            <a:pPr algn="ctr"/>
            <a:r>
              <a:rPr lang="en-US" sz="1500" dirty="0" smtClean="0"/>
              <a:t> </a:t>
            </a:r>
            <a:r>
              <a:rPr lang="en-US" sz="1500" dirty="0"/>
              <a:t>p</a:t>
            </a:r>
            <a:r>
              <a:rPr lang="en-US" sz="1500" dirty="0" smtClean="0"/>
              <a:t>ercentile, </a:t>
            </a:r>
          </a:p>
          <a:p>
            <a:pPr algn="ctr"/>
            <a:r>
              <a:rPr lang="en-US" sz="1500" dirty="0" smtClean="0"/>
              <a:t>respectively</a:t>
            </a:r>
            <a:endParaRPr lang="en-US" sz="1500" dirty="0"/>
          </a:p>
        </p:txBody>
      </p:sp>
      <p:sp>
        <p:nvSpPr>
          <p:cNvPr id="9" name="Text Box 8"/>
          <p:cNvSpPr txBox="1">
            <a:spLocks noChangeArrowheads="1"/>
          </p:cNvSpPr>
          <p:nvPr/>
        </p:nvSpPr>
        <p:spPr bwMode="auto">
          <a:xfrm>
            <a:off x="5655743" y="3666327"/>
            <a:ext cx="3810238" cy="446640"/>
          </a:xfrm>
          <a:prstGeom prst="rect">
            <a:avLst/>
          </a:prstGeom>
          <a:solidFill>
            <a:schemeClr val="bg1"/>
          </a:solidFill>
          <a:ln w="9525">
            <a:noFill/>
            <a:miter lim="800000"/>
            <a:headEnd/>
            <a:tailEnd/>
          </a:ln>
        </p:spPr>
        <p:txBody>
          <a:bodyPr wrap="square" lIns="90000" tIns="45000" rIns="90000" bIns="45000">
            <a:spAutoFit/>
          </a:bodyPr>
          <a:lstStyle/>
          <a:p>
            <a:pPr algn="ctr">
              <a:lnSpc>
                <a:spcPts val="2763"/>
              </a:lnSpc>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b="1" dirty="0" smtClean="0">
                <a:solidFill>
                  <a:srgbClr val="000000"/>
                </a:solidFill>
                <a:latin typeface="Calibri" pitchFamily="34" charset="0"/>
              </a:rPr>
              <a:t>Relative Humidity </a:t>
            </a:r>
            <a:r>
              <a:rPr lang="en-GB" b="1" dirty="0" err="1" smtClean="0">
                <a:solidFill>
                  <a:srgbClr val="000000"/>
                </a:solidFill>
                <a:latin typeface="Calibri" pitchFamily="34" charset="0"/>
              </a:rPr>
              <a:t>Hrly</a:t>
            </a:r>
            <a:r>
              <a:rPr lang="en-GB" b="1" dirty="0" smtClean="0">
                <a:solidFill>
                  <a:srgbClr val="000000"/>
                </a:solidFill>
                <a:latin typeface="Calibri" pitchFamily="34" charset="0"/>
              </a:rPr>
              <a:t> Histogram</a:t>
            </a:r>
            <a:endParaRPr lang="en-GB" b="1"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35082"/>
          </a:xfrm>
        </p:spPr>
        <p:txBody>
          <a:bodyPr>
            <a:normAutofit/>
          </a:bodyPr>
          <a:lstStyle/>
          <a:p>
            <a:r>
              <a:rPr lang="en-US" sz="3400" dirty="0" smtClean="0"/>
              <a:t>Fire Threat – Monthly and Annual Variability</a:t>
            </a:r>
            <a:endParaRPr lang="en-US" sz="3400" dirty="0"/>
          </a:p>
        </p:txBody>
      </p:sp>
      <p:pic>
        <p:nvPicPr>
          <p:cNvPr id="14" name="Picture 13" descr="fire_bymonth.tiff"/>
          <p:cNvPicPr>
            <a:picLocks noChangeAspect="1"/>
          </p:cNvPicPr>
          <p:nvPr/>
        </p:nvPicPr>
        <p:blipFill>
          <a:blip r:embed="rId2"/>
          <a:stretch>
            <a:fillRect/>
          </a:stretch>
        </p:blipFill>
        <p:spPr>
          <a:xfrm>
            <a:off x="0" y="635083"/>
            <a:ext cx="5025288" cy="5105318"/>
          </a:xfrm>
          <a:prstGeom prst="rect">
            <a:avLst/>
          </a:prstGeom>
        </p:spPr>
      </p:pic>
      <p:pic>
        <p:nvPicPr>
          <p:cNvPr id="15" name="Picture 14" descr="fire_byyear.tiff"/>
          <p:cNvPicPr>
            <a:picLocks noChangeAspect="1"/>
          </p:cNvPicPr>
          <p:nvPr/>
        </p:nvPicPr>
        <p:blipFill>
          <a:blip r:embed="rId3"/>
          <a:stretch>
            <a:fillRect/>
          </a:stretch>
        </p:blipFill>
        <p:spPr>
          <a:xfrm>
            <a:off x="4572000" y="703263"/>
            <a:ext cx="4852717" cy="5037138"/>
          </a:xfrm>
          <a:prstGeom prst="rect">
            <a:avLst/>
          </a:prstGeom>
        </p:spPr>
      </p:pic>
      <p:sp>
        <p:nvSpPr>
          <p:cNvPr id="5" name="Rectangle 4"/>
          <p:cNvSpPr/>
          <p:nvPr/>
        </p:nvSpPr>
        <p:spPr>
          <a:xfrm>
            <a:off x="254000" y="5944253"/>
            <a:ext cx="8585200" cy="830997"/>
          </a:xfrm>
          <a:prstGeom prst="rect">
            <a:avLst/>
          </a:prstGeom>
        </p:spPr>
        <p:txBody>
          <a:bodyPr wrap="square">
            <a:spAutoFit/>
          </a:bodyPr>
          <a:lstStyle/>
          <a:p>
            <a:pPr>
              <a:buFont typeface="Arial"/>
              <a:buChar char="•"/>
            </a:pPr>
            <a:r>
              <a:rPr lang="en-US" sz="2000" dirty="0" smtClean="0"/>
              <a:t>High fire threat days typically occur between March and May, and may have been increasing in frequency more recently.</a:t>
            </a:r>
          </a:p>
          <a:p>
            <a:endParaRPr lang="en-US" sz="800" dirty="0" smtClean="0"/>
          </a:p>
        </p:txBody>
      </p:sp>
      <p:sp>
        <p:nvSpPr>
          <p:cNvPr id="6" name="Text Box 8"/>
          <p:cNvSpPr txBox="1">
            <a:spLocks noChangeArrowheads="1"/>
          </p:cNvSpPr>
          <p:nvPr/>
        </p:nvSpPr>
        <p:spPr bwMode="auto">
          <a:xfrm>
            <a:off x="885825" y="635083"/>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Fire Threat Frequency by Month</a:t>
            </a:r>
            <a:endParaRPr lang="en-GB" sz="2000" b="1" dirty="0">
              <a:solidFill>
                <a:srgbClr val="000000"/>
              </a:solidFill>
              <a:latin typeface="Calibri" pitchFamily="34" charset="0"/>
            </a:endParaRPr>
          </a:p>
        </p:txBody>
      </p:sp>
      <p:sp>
        <p:nvSpPr>
          <p:cNvPr id="7" name="Text Box 8"/>
          <p:cNvSpPr txBox="1">
            <a:spLocks noChangeArrowheads="1"/>
          </p:cNvSpPr>
          <p:nvPr/>
        </p:nvSpPr>
        <p:spPr bwMode="auto">
          <a:xfrm>
            <a:off x="885825" y="703263"/>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Fire Threat Frequency by Month</a:t>
            </a:r>
            <a:endParaRPr lang="en-GB" sz="2000" b="1" dirty="0">
              <a:solidFill>
                <a:srgbClr val="000000"/>
              </a:solidFill>
              <a:latin typeface="Calibri" pitchFamily="34" charset="0"/>
            </a:endParaRPr>
          </a:p>
        </p:txBody>
      </p:sp>
      <p:sp>
        <p:nvSpPr>
          <p:cNvPr id="8" name="Text Box 8"/>
          <p:cNvSpPr txBox="1">
            <a:spLocks noChangeArrowheads="1"/>
          </p:cNvSpPr>
          <p:nvPr/>
        </p:nvSpPr>
        <p:spPr bwMode="auto">
          <a:xfrm>
            <a:off x="5153025" y="703263"/>
            <a:ext cx="3686175" cy="390214"/>
          </a:xfrm>
          <a:prstGeom prst="rect">
            <a:avLst/>
          </a:prstGeom>
          <a:solidFill>
            <a:srgbClr val="FFFFFF"/>
          </a:solidFill>
          <a:ln w="9525">
            <a:noFill/>
            <a:miter lim="800000"/>
            <a:headEnd/>
            <a:tailEnd/>
          </a:ln>
        </p:spPr>
        <p:txBody>
          <a:bodyPr wrap="square" lIns="81639" tIns="40820" rIns="81639" bIns="40820">
            <a:spAutoFit/>
          </a:bodyPr>
          <a:lstStyle/>
          <a:p>
            <a:pPr algn="ctr">
              <a:buClr>
                <a:srgbClr val="000000"/>
              </a:buClr>
              <a:buSzPct val="10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000" b="1" dirty="0" smtClean="0">
                <a:solidFill>
                  <a:srgbClr val="000000"/>
                </a:solidFill>
                <a:latin typeface="Calibri" pitchFamily="34" charset="0"/>
              </a:rPr>
              <a:t>Fire Threat Frequency by Year</a:t>
            </a:r>
            <a:endParaRPr lang="en-GB" sz="2000" b="1" dirty="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7401</TotalTime>
  <Words>2024</Words>
  <Application>Microsoft Macintosh PowerPoint</Application>
  <PresentationFormat>On-screen Show (4:3)</PresentationFormat>
  <Paragraphs>239</Paragraphs>
  <Slides>21</Slides>
  <Notes>8</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Office Theme</vt:lpstr>
      <vt:lpstr>Equation</vt:lpstr>
      <vt:lpstr>A Look at High Fire Threat Risk and Ensemble Modeling Over the Northeast United States  Michael Erickson1, Brian A. Colle1 and Joseph J. Charney2   1 School of Marine and Atmospheric Sciences, Stony Brook University, Stony Brook, NY 2 USDA Forest Service, East Lansing, MI </vt:lpstr>
      <vt:lpstr>Slide 2</vt:lpstr>
      <vt:lpstr>Slide 3</vt:lpstr>
      <vt:lpstr>Slide 4</vt:lpstr>
      <vt:lpstr>Slide 5</vt:lpstr>
      <vt:lpstr>Motivation</vt:lpstr>
      <vt:lpstr>Defining High Fire Threat Strength (HFTS) - Assumptions</vt:lpstr>
      <vt:lpstr>High Fire Threat Strength (HFTS)- Definition</vt:lpstr>
      <vt:lpstr>Fire Threat – Monthly and Annual Variability</vt:lpstr>
      <vt:lpstr>Fire Threat – Annual Variability</vt:lpstr>
      <vt:lpstr>Slide 11</vt:lpstr>
      <vt:lpstr>Slide 12</vt:lpstr>
      <vt:lpstr>Fire Threat – Monthly and Annual Variability</vt:lpstr>
      <vt:lpstr>Conditional Vs Sequential Bias Correction –  2-m Temperature</vt:lpstr>
      <vt:lpstr>Temperature Model Biases in the Vertical  High Fire Threat Days – 10/2009 to 8/2012</vt:lpstr>
      <vt:lpstr>Bias As a Function of High Pressure Location</vt:lpstr>
      <vt:lpstr>Slide 17</vt:lpstr>
      <vt:lpstr>Clustering – A Fancy Way of Saying We Are Trying to Find Days That Look Similar - SLP</vt:lpstr>
      <vt:lpstr>Clustering Results With SLP – High Fire Threat Days</vt:lpstr>
      <vt:lpstr>Clustering Results With SLP – High Fire Threat Days</vt:lpstr>
      <vt:lpstr>Conclusions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Details of a New Atmospheric Based Based High Fire Threat Strength</dc:title>
  <dc:creator>Shannon Montanino</dc:creator>
  <cp:lastModifiedBy>Shannon Montanino</cp:lastModifiedBy>
  <cp:revision>99</cp:revision>
  <dcterms:created xsi:type="dcterms:W3CDTF">2012-10-12T00:16:54Z</dcterms:created>
  <dcterms:modified xsi:type="dcterms:W3CDTF">2012-10-12T00:43:27Z</dcterms:modified>
</cp:coreProperties>
</file>